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256" r:id="rId3"/>
    <p:sldId id="257" r:id="rId4"/>
    <p:sldId id="518" r:id="rId5"/>
    <p:sldId id="522" r:id="rId6"/>
    <p:sldId id="521" r:id="rId7"/>
    <p:sldId id="520" r:id="rId8"/>
    <p:sldId id="525" r:id="rId9"/>
    <p:sldId id="519" r:id="rId10"/>
    <p:sldId id="524" r:id="rId11"/>
    <p:sldId id="523" r:id="rId12"/>
    <p:sldId id="526" r:id="rId13"/>
    <p:sldId id="529" r:id="rId14"/>
    <p:sldId id="528" r:id="rId15"/>
    <p:sldId id="503" r:id="rId16"/>
    <p:sldId id="504" r:id="rId17"/>
    <p:sldId id="507" r:id="rId18"/>
    <p:sldId id="530" r:id="rId19"/>
    <p:sldId id="531" r:id="rId20"/>
    <p:sldId id="532" r:id="rId21"/>
    <p:sldId id="533" r:id="rId22"/>
    <p:sldId id="548" r:id="rId23"/>
    <p:sldId id="506" r:id="rId24"/>
    <p:sldId id="534" r:id="rId25"/>
    <p:sldId id="545" r:id="rId26"/>
    <p:sldId id="546" r:id="rId27"/>
    <p:sldId id="547" r:id="rId28"/>
    <p:sldId id="511" r:id="rId29"/>
  </p:sldIdLst>
  <p:sldSz cx="12192000" cy="6858000"/>
  <p:notesSz cx="6797675" cy="99282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557" autoAdjust="0"/>
  </p:normalViewPr>
  <p:slideViewPr>
    <p:cSldViewPr snapToGrid="0">
      <p:cViewPr varScale="1">
        <p:scale>
          <a:sx n="108" d="100"/>
          <a:sy n="108" d="100"/>
        </p:scale>
        <p:origin x="5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iagrams/_rels/data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623EA-505F-410B-B404-D9A192EE0B20}"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D87A000E-D3A3-4F1D-ADD3-138137D0B74D}">
      <dgm:prSet custT="1"/>
      <dgm:spPr/>
      <dgm:t>
        <a:bodyPr/>
        <a:lstStyle/>
        <a:p>
          <a:pPr>
            <a:lnSpc>
              <a:spcPts val="2500"/>
            </a:lnSpc>
          </a:pPr>
          <a:r>
            <a:rPr kumimoji="1" lang="hi-IN" altLang="ja-JP" sz="2400" dirty="0"/>
            <a:t>नकारात्मक</a:t>
          </a:r>
          <a:r>
            <a:rPr kumimoji="1" lang="en-US" altLang="ja-JP" sz="2400" dirty="0"/>
            <a:t> error </a:t>
          </a:r>
          <a:r>
            <a:rPr kumimoji="1" lang="ne-NP" altLang="ja-JP" sz="2400" dirty="0"/>
            <a:t>भनेको </a:t>
          </a:r>
          <a:r>
            <a:rPr kumimoji="1" lang="hi-IN" altLang="ja-JP" sz="2400" dirty="0"/>
            <a:t>मीटरले बास्तविक खपत भन्दा कम मात्रा देखाइराखेको छ।</a:t>
          </a:r>
          <a:r>
            <a:rPr kumimoji="1" lang="en-US" altLang="ja-JP" sz="2400" dirty="0"/>
            <a:t> </a:t>
          </a:r>
          <a:r>
            <a:rPr kumimoji="1" lang="hi-IN" sz="2400" dirty="0"/>
            <a:t>बास्तविक खपत भन्दा कम </a:t>
          </a:r>
          <a:r>
            <a:rPr kumimoji="1" lang="en-GB" sz="2400" dirty="0"/>
            <a:t>billing </a:t>
          </a:r>
          <a:r>
            <a:rPr kumimoji="1" lang="hi-IN" sz="2400" dirty="0"/>
            <a:t>भइराखेको छ। </a:t>
          </a:r>
          <a:endParaRPr lang="en-US" sz="2400" dirty="0"/>
        </a:p>
      </dgm:t>
    </dgm:pt>
    <dgm:pt modelId="{7E114F8E-1D04-4EB1-BA07-119CCAFB1C76}" type="parTrans" cxnId="{AD6F63C8-E372-419C-B3AD-0E95B494C0C0}">
      <dgm:prSet/>
      <dgm:spPr/>
      <dgm:t>
        <a:bodyPr/>
        <a:lstStyle/>
        <a:p>
          <a:pPr>
            <a:lnSpc>
              <a:spcPts val="2500"/>
            </a:lnSpc>
          </a:pPr>
          <a:endParaRPr lang="en-US" sz="3200"/>
        </a:p>
      </dgm:t>
    </dgm:pt>
    <dgm:pt modelId="{2E5307A7-6FA3-49B4-B97B-E4D9106765EE}" type="sibTrans" cxnId="{AD6F63C8-E372-419C-B3AD-0E95B494C0C0}">
      <dgm:prSet/>
      <dgm:spPr/>
      <dgm:t>
        <a:bodyPr/>
        <a:lstStyle/>
        <a:p>
          <a:pPr>
            <a:lnSpc>
              <a:spcPts val="2500"/>
            </a:lnSpc>
          </a:pPr>
          <a:endParaRPr lang="en-US" sz="3200"/>
        </a:p>
      </dgm:t>
    </dgm:pt>
    <dgm:pt modelId="{3CFCB75B-4453-46E9-9C7C-26C1BE9A6C33}">
      <dgm:prSet custT="1"/>
      <dgm:spPr/>
      <dgm:t>
        <a:bodyPr/>
        <a:lstStyle/>
        <a:p>
          <a:pPr>
            <a:lnSpc>
              <a:spcPts val="2500"/>
            </a:lnSpc>
          </a:pPr>
          <a:r>
            <a:rPr kumimoji="1" lang="hi-IN" sz="2400" dirty="0"/>
            <a:t>सो दुई बीचको भिन्नता भनेको बिल नगरिएको पानी हो, त्यहि नै </a:t>
          </a:r>
          <a:r>
            <a:rPr kumimoji="1" lang="en-US" sz="2400" dirty="0"/>
            <a:t>Non-Revenue Water </a:t>
          </a:r>
          <a:r>
            <a:rPr kumimoji="1" lang="hi-IN" sz="2400" dirty="0"/>
            <a:t>हो।</a:t>
          </a:r>
          <a:endParaRPr lang="en-US" sz="2400" dirty="0"/>
        </a:p>
      </dgm:t>
    </dgm:pt>
    <dgm:pt modelId="{7B9F9F7F-53E2-4EA4-AE2D-04DE3C04A3BC}" type="parTrans" cxnId="{3A3FE699-A2D9-4427-B085-071423B3598C}">
      <dgm:prSet/>
      <dgm:spPr/>
      <dgm:t>
        <a:bodyPr/>
        <a:lstStyle/>
        <a:p>
          <a:pPr>
            <a:lnSpc>
              <a:spcPts val="2500"/>
            </a:lnSpc>
          </a:pPr>
          <a:endParaRPr lang="en-US" sz="3200"/>
        </a:p>
      </dgm:t>
    </dgm:pt>
    <dgm:pt modelId="{2CB039E9-6973-40E1-B83C-42F7F5620C5C}" type="sibTrans" cxnId="{3A3FE699-A2D9-4427-B085-071423B3598C}">
      <dgm:prSet/>
      <dgm:spPr/>
      <dgm:t>
        <a:bodyPr/>
        <a:lstStyle/>
        <a:p>
          <a:pPr>
            <a:lnSpc>
              <a:spcPts val="2500"/>
            </a:lnSpc>
          </a:pPr>
          <a:endParaRPr lang="en-US" sz="3200"/>
        </a:p>
      </dgm:t>
    </dgm:pt>
    <dgm:pt modelId="{2C9FBA03-40D1-47CA-A3B5-E9DD734699B7}">
      <dgm:prSet custT="1"/>
      <dgm:spPr/>
      <dgm:t>
        <a:bodyPr/>
        <a:lstStyle/>
        <a:p>
          <a:pPr>
            <a:lnSpc>
              <a:spcPts val="2500"/>
            </a:lnSpc>
          </a:pPr>
          <a:r>
            <a:rPr kumimoji="1" lang="hi-IN" sz="2400" dirty="0"/>
            <a:t>त्यसैले यदि मिटरको शुद्धता जाँच गरिएको छैन भने, </a:t>
          </a:r>
          <a:r>
            <a:rPr kumimoji="1" lang="en-GB" sz="2400" dirty="0"/>
            <a:t>NRW </a:t>
          </a:r>
          <a:r>
            <a:rPr kumimoji="1" lang="hi-IN" sz="2400" dirty="0"/>
            <a:t>जारी नै रहनेछ। यसो हुनु खानेपानी कम्पनीलाई ठूलो नोक्सानी</a:t>
          </a:r>
          <a:r>
            <a:rPr kumimoji="1" lang="en-US" sz="2400" dirty="0"/>
            <a:t> </a:t>
          </a:r>
          <a:r>
            <a:rPr kumimoji="1" lang="hi-IN" sz="2400" dirty="0"/>
            <a:t>हो। </a:t>
          </a:r>
          <a:endParaRPr lang="en-US" sz="2400" dirty="0"/>
        </a:p>
      </dgm:t>
    </dgm:pt>
    <dgm:pt modelId="{86DAE3B6-3DDD-4085-8118-F1D77309213E}" type="parTrans" cxnId="{392618F9-86E4-4B03-A646-F558375E6E1F}">
      <dgm:prSet/>
      <dgm:spPr/>
      <dgm:t>
        <a:bodyPr/>
        <a:lstStyle/>
        <a:p>
          <a:pPr>
            <a:lnSpc>
              <a:spcPts val="2500"/>
            </a:lnSpc>
          </a:pPr>
          <a:endParaRPr lang="en-US" sz="3200"/>
        </a:p>
      </dgm:t>
    </dgm:pt>
    <dgm:pt modelId="{3077D453-DE36-4EA0-BE8E-2FBEBF14A3D9}" type="sibTrans" cxnId="{392618F9-86E4-4B03-A646-F558375E6E1F}">
      <dgm:prSet/>
      <dgm:spPr/>
      <dgm:t>
        <a:bodyPr/>
        <a:lstStyle/>
        <a:p>
          <a:pPr>
            <a:lnSpc>
              <a:spcPts val="2500"/>
            </a:lnSpc>
          </a:pPr>
          <a:endParaRPr lang="en-US" sz="3200"/>
        </a:p>
      </dgm:t>
    </dgm:pt>
    <dgm:pt modelId="{64AEF1D1-10D2-413E-9061-620280DD41C7}">
      <dgm:prSet custT="1"/>
      <dgm:spPr/>
      <dgm:t>
        <a:bodyPr/>
        <a:lstStyle/>
        <a:p>
          <a:pPr>
            <a:lnSpc>
              <a:spcPts val="2500"/>
            </a:lnSpc>
          </a:pPr>
          <a:r>
            <a:rPr kumimoji="1" lang="hi-IN" sz="2400" dirty="0"/>
            <a:t>यदि मिटर त्रुटि सकारात्मक छ (वास्तविक पानी खपत भन्दा बढी मात्रा देखाइएको), ग्राहकले खानेपानी कम्पनीमा गुनासो गर्नेछ। यो ग्राहकको लागि उचित छैन र कम्पनीले ग्राहकको विश्वास गुमाउँछ।</a:t>
          </a:r>
          <a:endParaRPr lang="en-US" sz="2400" dirty="0"/>
        </a:p>
      </dgm:t>
    </dgm:pt>
    <dgm:pt modelId="{85B41514-FA11-42AC-90F7-B009376642B0}" type="parTrans" cxnId="{92DFDD00-DE78-4C6C-A44A-E05A96C646AA}">
      <dgm:prSet/>
      <dgm:spPr/>
      <dgm:t>
        <a:bodyPr/>
        <a:lstStyle/>
        <a:p>
          <a:pPr>
            <a:lnSpc>
              <a:spcPts val="2500"/>
            </a:lnSpc>
          </a:pPr>
          <a:endParaRPr lang="en-US" sz="3200"/>
        </a:p>
      </dgm:t>
    </dgm:pt>
    <dgm:pt modelId="{5010B531-13DB-4375-B289-44400AE5640F}" type="sibTrans" cxnId="{92DFDD00-DE78-4C6C-A44A-E05A96C646AA}">
      <dgm:prSet/>
      <dgm:spPr/>
      <dgm:t>
        <a:bodyPr/>
        <a:lstStyle/>
        <a:p>
          <a:pPr>
            <a:lnSpc>
              <a:spcPts val="2500"/>
            </a:lnSpc>
          </a:pPr>
          <a:endParaRPr lang="en-US" sz="3200"/>
        </a:p>
      </dgm:t>
    </dgm:pt>
    <dgm:pt modelId="{B6019028-6FE4-4719-A6BB-09D04FA01F15}" type="pres">
      <dgm:prSet presAssocID="{AD3623EA-505F-410B-B404-D9A192EE0B20}" presName="vert0" presStyleCnt="0">
        <dgm:presLayoutVars>
          <dgm:dir/>
          <dgm:animOne val="branch"/>
          <dgm:animLvl val="lvl"/>
        </dgm:presLayoutVars>
      </dgm:prSet>
      <dgm:spPr/>
    </dgm:pt>
    <dgm:pt modelId="{B7A16A21-1D27-4F3C-813A-2DDFB5AED68A}" type="pres">
      <dgm:prSet presAssocID="{D87A000E-D3A3-4F1D-ADD3-138137D0B74D}" presName="thickLine" presStyleLbl="alignNode1" presStyleIdx="0" presStyleCnt="4"/>
      <dgm:spPr/>
    </dgm:pt>
    <dgm:pt modelId="{40F0F070-05B7-41E2-BB52-86C48006103A}" type="pres">
      <dgm:prSet presAssocID="{D87A000E-D3A3-4F1D-ADD3-138137D0B74D}" presName="horz1" presStyleCnt="0"/>
      <dgm:spPr/>
    </dgm:pt>
    <dgm:pt modelId="{7A864ED5-A11A-4027-AF0D-5540FFA6D3C6}" type="pres">
      <dgm:prSet presAssocID="{D87A000E-D3A3-4F1D-ADD3-138137D0B74D}" presName="tx1" presStyleLbl="revTx" presStyleIdx="0" presStyleCnt="4"/>
      <dgm:spPr/>
    </dgm:pt>
    <dgm:pt modelId="{FD4E1432-399D-461C-824B-BF645B0906FC}" type="pres">
      <dgm:prSet presAssocID="{D87A000E-D3A3-4F1D-ADD3-138137D0B74D}" presName="vert1" presStyleCnt="0"/>
      <dgm:spPr/>
    </dgm:pt>
    <dgm:pt modelId="{BF8835AC-C7B5-4393-868F-DDF1CD7C0C5B}" type="pres">
      <dgm:prSet presAssocID="{3CFCB75B-4453-46E9-9C7C-26C1BE9A6C33}" presName="thickLine" presStyleLbl="alignNode1" presStyleIdx="1" presStyleCnt="4"/>
      <dgm:spPr/>
    </dgm:pt>
    <dgm:pt modelId="{F7B61003-0B0B-4DA7-AEE6-356029E2DC3B}" type="pres">
      <dgm:prSet presAssocID="{3CFCB75B-4453-46E9-9C7C-26C1BE9A6C33}" presName="horz1" presStyleCnt="0"/>
      <dgm:spPr/>
    </dgm:pt>
    <dgm:pt modelId="{8D7F19F2-5978-4AEA-9FDC-44122D50CECE}" type="pres">
      <dgm:prSet presAssocID="{3CFCB75B-4453-46E9-9C7C-26C1BE9A6C33}" presName="tx1" presStyleLbl="revTx" presStyleIdx="1" presStyleCnt="4"/>
      <dgm:spPr/>
    </dgm:pt>
    <dgm:pt modelId="{6A5185AB-0A90-46C9-A339-E65B0D091D6E}" type="pres">
      <dgm:prSet presAssocID="{3CFCB75B-4453-46E9-9C7C-26C1BE9A6C33}" presName="vert1" presStyleCnt="0"/>
      <dgm:spPr/>
    </dgm:pt>
    <dgm:pt modelId="{660FB99F-AD83-445C-9E97-27150A106594}" type="pres">
      <dgm:prSet presAssocID="{2C9FBA03-40D1-47CA-A3B5-E9DD734699B7}" presName="thickLine" presStyleLbl="alignNode1" presStyleIdx="2" presStyleCnt="4"/>
      <dgm:spPr/>
    </dgm:pt>
    <dgm:pt modelId="{D93AE3BD-FB6B-4894-88D0-ED9E854C9B47}" type="pres">
      <dgm:prSet presAssocID="{2C9FBA03-40D1-47CA-A3B5-E9DD734699B7}" presName="horz1" presStyleCnt="0"/>
      <dgm:spPr/>
    </dgm:pt>
    <dgm:pt modelId="{FC1EEEBC-E78D-4A25-877A-B2ADB0A6269E}" type="pres">
      <dgm:prSet presAssocID="{2C9FBA03-40D1-47CA-A3B5-E9DD734699B7}" presName="tx1" presStyleLbl="revTx" presStyleIdx="2" presStyleCnt="4"/>
      <dgm:spPr/>
    </dgm:pt>
    <dgm:pt modelId="{293E2C2D-04A8-48FD-AE8A-D34F7573BA98}" type="pres">
      <dgm:prSet presAssocID="{2C9FBA03-40D1-47CA-A3B5-E9DD734699B7}" presName="vert1" presStyleCnt="0"/>
      <dgm:spPr/>
    </dgm:pt>
    <dgm:pt modelId="{338437F6-6D47-4E71-9502-4C928F09EB50}" type="pres">
      <dgm:prSet presAssocID="{64AEF1D1-10D2-413E-9061-620280DD41C7}" presName="thickLine" presStyleLbl="alignNode1" presStyleIdx="3" presStyleCnt="4"/>
      <dgm:spPr/>
    </dgm:pt>
    <dgm:pt modelId="{CC28EAD5-5E4B-4466-ADEC-E296E868E086}" type="pres">
      <dgm:prSet presAssocID="{64AEF1D1-10D2-413E-9061-620280DD41C7}" presName="horz1" presStyleCnt="0"/>
      <dgm:spPr/>
    </dgm:pt>
    <dgm:pt modelId="{C8253FD6-E3A1-43DC-87B8-2CAAE756E3C4}" type="pres">
      <dgm:prSet presAssocID="{64AEF1D1-10D2-413E-9061-620280DD41C7}" presName="tx1" presStyleLbl="revTx" presStyleIdx="3" presStyleCnt="4"/>
      <dgm:spPr/>
    </dgm:pt>
    <dgm:pt modelId="{D3ADB4DC-313A-4418-960F-D7A807DD6185}" type="pres">
      <dgm:prSet presAssocID="{64AEF1D1-10D2-413E-9061-620280DD41C7}" presName="vert1" presStyleCnt="0"/>
      <dgm:spPr/>
    </dgm:pt>
  </dgm:ptLst>
  <dgm:cxnLst>
    <dgm:cxn modelId="{92DFDD00-DE78-4C6C-A44A-E05A96C646AA}" srcId="{AD3623EA-505F-410B-B404-D9A192EE0B20}" destId="{64AEF1D1-10D2-413E-9061-620280DD41C7}" srcOrd="3" destOrd="0" parTransId="{85B41514-FA11-42AC-90F7-B009376642B0}" sibTransId="{5010B531-13DB-4375-B289-44400AE5640F}"/>
    <dgm:cxn modelId="{6553765D-30FE-4CBD-89CB-8A05921EC777}" type="presOf" srcId="{2C9FBA03-40D1-47CA-A3B5-E9DD734699B7}" destId="{FC1EEEBC-E78D-4A25-877A-B2ADB0A6269E}" srcOrd="0" destOrd="0" presId="urn:microsoft.com/office/officeart/2008/layout/LinedList"/>
    <dgm:cxn modelId="{16F6694D-FF30-4B0A-B294-13ED391EB36E}" type="presOf" srcId="{64AEF1D1-10D2-413E-9061-620280DD41C7}" destId="{C8253FD6-E3A1-43DC-87B8-2CAAE756E3C4}" srcOrd="0" destOrd="0" presId="urn:microsoft.com/office/officeart/2008/layout/LinedList"/>
    <dgm:cxn modelId="{F8A68587-1AA8-46ED-B23A-A6F6EE4EC638}" type="presOf" srcId="{AD3623EA-505F-410B-B404-D9A192EE0B20}" destId="{B6019028-6FE4-4719-A6BB-09D04FA01F15}" srcOrd="0" destOrd="0" presId="urn:microsoft.com/office/officeart/2008/layout/LinedList"/>
    <dgm:cxn modelId="{98EFD889-F420-4BD4-B5BF-E0F1CC1FB684}" type="presOf" srcId="{3CFCB75B-4453-46E9-9C7C-26C1BE9A6C33}" destId="{8D7F19F2-5978-4AEA-9FDC-44122D50CECE}" srcOrd="0" destOrd="0" presId="urn:microsoft.com/office/officeart/2008/layout/LinedList"/>
    <dgm:cxn modelId="{3A3FE699-A2D9-4427-B085-071423B3598C}" srcId="{AD3623EA-505F-410B-B404-D9A192EE0B20}" destId="{3CFCB75B-4453-46E9-9C7C-26C1BE9A6C33}" srcOrd="1" destOrd="0" parTransId="{7B9F9F7F-53E2-4EA4-AE2D-04DE3C04A3BC}" sibTransId="{2CB039E9-6973-40E1-B83C-42F7F5620C5C}"/>
    <dgm:cxn modelId="{AD6F63C8-E372-419C-B3AD-0E95B494C0C0}" srcId="{AD3623EA-505F-410B-B404-D9A192EE0B20}" destId="{D87A000E-D3A3-4F1D-ADD3-138137D0B74D}" srcOrd="0" destOrd="0" parTransId="{7E114F8E-1D04-4EB1-BA07-119CCAFB1C76}" sibTransId="{2E5307A7-6FA3-49B4-B97B-E4D9106765EE}"/>
    <dgm:cxn modelId="{6E7515E3-48AE-4BB8-984D-41DEC935E3C5}" type="presOf" srcId="{D87A000E-D3A3-4F1D-ADD3-138137D0B74D}" destId="{7A864ED5-A11A-4027-AF0D-5540FFA6D3C6}" srcOrd="0" destOrd="0" presId="urn:microsoft.com/office/officeart/2008/layout/LinedList"/>
    <dgm:cxn modelId="{392618F9-86E4-4B03-A646-F558375E6E1F}" srcId="{AD3623EA-505F-410B-B404-D9A192EE0B20}" destId="{2C9FBA03-40D1-47CA-A3B5-E9DD734699B7}" srcOrd="2" destOrd="0" parTransId="{86DAE3B6-3DDD-4085-8118-F1D77309213E}" sibTransId="{3077D453-DE36-4EA0-BE8E-2FBEBF14A3D9}"/>
    <dgm:cxn modelId="{578DF48E-28E6-4071-9E8D-D629FA94DE0A}" type="presParOf" srcId="{B6019028-6FE4-4719-A6BB-09D04FA01F15}" destId="{B7A16A21-1D27-4F3C-813A-2DDFB5AED68A}" srcOrd="0" destOrd="0" presId="urn:microsoft.com/office/officeart/2008/layout/LinedList"/>
    <dgm:cxn modelId="{9FD1B89B-74D5-4810-B19F-E05A2ED5A180}" type="presParOf" srcId="{B6019028-6FE4-4719-A6BB-09D04FA01F15}" destId="{40F0F070-05B7-41E2-BB52-86C48006103A}" srcOrd="1" destOrd="0" presId="urn:microsoft.com/office/officeart/2008/layout/LinedList"/>
    <dgm:cxn modelId="{C6FD32CE-2127-4366-B56B-D22FA681D01D}" type="presParOf" srcId="{40F0F070-05B7-41E2-BB52-86C48006103A}" destId="{7A864ED5-A11A-4027-AF0D-5540FFA6D3C6}" srcOrd="0" destOrd="0" presId="urn:microsoft.com/office/officeart/2008/layout/LinedList"/>
    <dgm:cxn modelId="{83D0DFFB-E95B-482C-94EB-B22911244E8D}" type="presParOf" srcId="{40F0F070-05B7-41E2-BB52-86C48006103A}" destId="{FD4E1432-399D-461C-824B-BF645B0906FC}" srcOrd="1" destOrd="0" presId="urn:microsoft.com/office/officeart/2008/layout/LinedList"/>
    <dgm:cxn modelId="{BE69DB7D-45C3-4522-A5E7-BBB71ABF9CCF}" type="presParOf" srcId="{B6019028-6FE4-4719-A6BB-09D04FA01F15}" destId="{BF8835AC-C7B5-4393-868F-DDF1CD7C0C5B}" srcOrd="2" destOrd="0" presId="urn:microsoft.com/office/officeart/2008/layout/LinedList"/>
    <dgm:cxn modelId="{6F8FD455-DFBB-4516-9331-31CCE0694AF6}" type="presParOf" srcId="{B6019028-6FE4-4719-A6BB-09D04FA01F15}" destId="{F7B61003-0B0B-4DA7-AEE6-356029E2DC3B}" srcOrd="3" destOrd="0" presId="urn:microsoft.com/office/officeart/2008/layout/LinedList"/>
    <dgm:cxn modelId="{3D97D74D-9D45-422B-86C7-02DAB1A567B3}" type="presParOf" srcId="{F7B61003-0B0B-4DA7-AEE6-356029E2DC3B}" destId="{8D7F19F2-5978-4AEA-9FDC-44122D50CECE}" srcOrd="0" destOrd="0" presId="urn:microsoft.com/office/officeart/2008/layout/LinedList"/>
    <dgm:cxn modelId="{44592F4F-F14E-4ADE-8C57-5272E5D45481}" type="presParOf" srcId="{F7B61003-0B0B-4DA7-AEE6-356029E2DC3B}" destId="{6A5185AB-0A90-46C9-A339-E65B0D091D6E}" srcOrd="1" destOrd="0" presId="urn:microsoft.com/office/officeart/2008/layout/LinedList"/>
    <dgm:cxn modelId="{0B579696-F694-4828-BF91-BE4FBB8837C3}" type="presParOf" srcId="{B6019028-6FE4-4719-A6BB-09D04FA01F15}" destId="{660FB99F-AD83-445C-9E97-27150A106594}" srcOrd="4" destOrd="0" presId="urn:microsoft.com/office/officeart/2008/layout/LinedList"/>
    <dgm:cxn modelId="{EA68F8BF-6D28-4055-B4D7-4B74F3938626}" type="presParOf" srcId="{B6019028-6FE4-4719-A6BB-09D04FA01F15}" destId="{D93AE3BD-FB6B-4894-88D0-ED9E854C9B47}" srcOrd="5" destOrd="0" presId="urn:microsoft.com/office/officeart/2008/layout/LinedList"/>
    <dgm:cxn modelId="{1871BCEC-3836-4444-8A9C-CFEEF0BDAF46}" type="presParOf" srcId="{D93AE3BD-FB6B-4894-88D0-ED9E854C9B47}" destId="{FC1EEEBC-E78D-4A25-877A-B2ADB0A6269E}" srcOrd="0" destOrd="0" presId="urn:microsoft.com/office/officeart/2008/layout/LinedList"/>
    <dgm:cxn modelId="{73BCDC07-0BC0-4736-9E50-5F025EE32239}" type="presParOf" srcId="{D93AE3BD-FB6B-4894-88D0-ED9E854C9B47}" destId="{293E2C2D-04A8-48FD-AE8A-D34F7573BA98}" srcOrd="1" destOrd="0" presId="urn:microsoft.com/office/officeart/2008/layout/LinedList"/>
    <dgm:cxn modelId="{24A19ED2-A554-4248-8E5A-722E54E816EE}" type="presParOf" srcId="{B6019028-6FE4-4719-A6BB-09D04FA01F15}" destId="{338437F6-6D47-4E71-9502-4C928F09EB50}" srcOrd="6" destOrd="0" presId="urn:microsoft.com/office/officeart/2008/layout/LinedList"/>
    <dgm:cxn modelId="{EE690553-7FEA-4E05-867C-EC115F902CC8}" type="presParOf" srcId="{B6019028-6FE4-4719-A6BB-09D04FA01F15}" destId="{CC28EAD5-5E4B-4466-ADEC-E296E868E086}" srcOrd="7" destOrd="0" presId="urn:microsoft.com/office/officeart/2008/layout/LinedList"/>
    <dgm:cxn modelId="{A677B203-E96A-400D-B020-FA3E442717FA}" type="presParOf" srcId="{CC28EAD5-5E4B-4466-ADEC-E296E868E086}" destId="{C8253FD6-E3A1-43DC-87B8-2CAAE756E3C4}" srcOrd="0" destOrd="0" presId="urn:microsoft.com/office/officeart/2008/layout/LinedList"/>
    <dgm:cxn modelId="{3076C03F-DF7A-4F13-B681-F6B4A5BE4C6B}" type="presParOf" srcId="{CC28EAD5-5E4B-4466-ADEC-E296E868E086}" destId="{D3ADB4DC-313A-4418-960F-D7A807DD618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B09B9E-C6B0-4ADF-84F6-C5046A7A969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457B3C6-64C1-4785-8D8C-1C33E6AF0978}">
      <dgm:prSet/>
      <dgm:spPr/>
      <dgm:t>
        <a:bodyPr/>
        <a:lstStyle/>
        <a:p>
          <a:pPr>
            <a:lnSpc>
              <a:spcPct val="100000"/>
            </a:lnSpc>
          </a:pPr>
          <a:r>
            <a:rPr kumimoji="1" lang="en-US" b="1" dirty="0"/>
            <a:t>This is the end of this PowerPoints.</a:t>
          </a:r>
          <a:endParaRPr lang="en-US" dirty="0"/>
        </a:p>
      </dgm:t>
    </dgm:pt>
    <dgm:pt modelId="{50EB6F97-0BE3-49C1-A6E8-AF27F00A710D}" type="parTrans" cxnId="{B40B40D2-4685-41BA-9315-6C8DB0B5F3ED}">
      <dgm:prSet/>
      <dgm:spPr/>
      <dgm:t>
        <a:bodyPr/>
        <a:lstStyle/>
        <a:p>
          <a:endParaRPr lang="en-US"/>
        </a:p>
      </dgm:t>
    </dgm:pt>
    <dgm:pt modelId="{96725EDD-E796-4E40-9701-C54B2456B8E5}" type="sibTrans" cxnId="{B40B40D2-4685-41BA-9315-6C8DB0B5F3ED}">
      <dgm:prSet/>
      <dgm:spPr/>
      <dgm:t>
        <a:bodyPr/>
        <a:lstStyle/>
        <a:p>
          <a:endParaRPr lang="en-US"/>
        </a:p>
      </dgm:t>
    </dgm:pt>
    <dgm:pt modelId="{E900F28C-F785-4D85-9769-A675B8FA62B5}">
      <dgm:prSet/>
      <dgm:spPr/>
      <dgm:t>
        <a:bodyPr/>
        <a:lstStyle/>
        <a:p>
          <a:pPr>
            <a:lnSpc>
              <a:spcPct val="100000"/>
            </a:lnSpc>
          </a:pPr>
          <a:r>
            <a:rPr lang="en-US" b="1"/>
            <a:t>Thank you very much for listening!</a:t>
          </a:r>
          <a:endParaRPr lang="en-US"/>
        </a:p>
      </dgm:t>
    </dgm:pt>
    <dgm:pt modelId="{F7473921-EBEA-4C60-8502-FBB636EE1ED5}" type="parTrans" cxnId="{E362C023-05D6-41A5-8AD4-F3042C88AC24}">
      <dgm:prSet/>
      <dgm:spPr/>
      <dgm:t>
        <a:bodyPr/>
        <a:lstStyle/>
        <a:p>
          <a:endParaRPr lang="en-US"/>
        </a:p>
      </dgm:t>
    </dgm:pt>
    <dgm:pt modelId="{DE3A7E8F-CEA1-47B8-9A10-304E9ADD00C5}" type="sibTrans" cxnId="{E362C023-05D6-41A5-8AD4-F3042C88AC24}">
      <dgm:prSet/>
      <dgm:spPr/>
      <dgm:t>
        <a:bodyPr/>
        <a:lstStyle/>
        <a:p>
          <a:endParaRPr lang="en-US"/>
        </a:p>
      </dgm:t>
    </dgm:pt>
    <dgm:pt modelId="{93CC843C-668B-4A20-928B-5A250BC704C7}" type="pres">
      <dgm:prSet presAssocID="{51B09B9E-C6B0-4ADF-84F6-C5046A7A9692}" presName="root" presStyleCnt="0">
        <dgm:presLayoutVars>
          <dgm:dir/>
          <dgm:resizeHandles val="exact"/>
        </dgm:presLayoutVars>
      </dgm:prSet>
      <dgm:spPr/>
    </dgm:pt>
    <dgm:pt modelId="{D8C6DA6E-582D-4C88-9ECF-C2C1C348EB43}" type="pres">
      <dgm:prSet presAssocID="{2457B3C6-64C1-4785-8D8C-1C33E6AF0978}" presName="compNode" presStyleCnt="0"/>
      <dgm:spPr/>
    </dgm:pt>
    <dgm:pt modelId="{53196B9C-8F05-40C6-B2E7-398BFF33D22F}" type="pres">
      <dgm:prSet presAssocID="{2457B3C6-64C1-4785-8D8C-1C33E6AF097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mote control"/>
        </a:ext>
      </dgm:extLst>
    </dgm:pt>
    <dgm:pt modelId="{17558BF9-4804-4D93-ACF2-F965EFD0C5C8}" type="pres">
      <dgm:prSet presAssocID="{2457B3C6-64C1-4785-8D8C-1C33E6AF0978}" presName="spaceRect" presStyleCnt="0"/>
      <dgm:spPr/>
    </dgm:pt>
    <dgm:pt modelId="{69583F74-B70D-4E58-A58B-6D40AE9EB451}" type="pres">
      <dgm:prSet presAssocID="{2457B3C6-64C1-4785-8D8C-1C33E6AF0978}" presName="textRect" presStyleLbl="revTx" presStyleIdx="0" presStyleCnt="2">
        <dgm:presLayoutVars>
          <dgm:chMax val="1"/>
          <dgm:chPref val="1"/>
        </dgm:presLayoutVars>
      </dgm:prSet>
      <dgm:spPr/>
    </dgm:pt>
    <dgm:pt modelId="{4DE44E96-7DA5-478E-934E-AFA788825F89}" type="pres">
      <dgm:prSet presAssocID="{96725EDD-E796-4E40-9701-C54B2456B8E5}" presName="sibTrans" presStyleCnt="0"/>
      <dgm:spPr/>
    </dgm:pt>
    <dgm:pt modelId="{8FD51DF0-C4DC-4770-8BAE-9F5D73FAB3A2}" type="pres">
      <dgm:prSet presAssocID="{E900F28C-F785-4D85-9769-A675B8FA62B5}" presName="compNode" presStyleCnt="0"/>
      <dgm:spPr/>
    </dgm:pt>
    <dgm:pt modelId="{32403553-B67F-4D1E-8C99-44FE85292F21}" type="pres">
      <dgm:prSet presAssocID="{E900F28C-F785-4D85-9769-A675B8FA62B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unglasses Face Outline"/>
        </a:ext>
      </dgm:extLst>
    </dgm:pt>
    <dgm:pt modelId="{B5F84CAE-6A7B-4F9D-A303-49EC986260E6}" type="pres">
      <dgm:prSet presAssocID="{E900F28C-F785-4D85-9769-A675B8FA62B5}" presName="spaceRect" presStyleCnt="0"/>
      <dgm:spPr/>
    </dgm:pt>
    <dgm:pt modelId="{A2C51AC8-7206-41ED-9ADD-174FF035F4CD}" type="pres">
      <dgm:prSet presAssocID="{E900F28C-F785-4D85-9769-A675B8FA62B5}" presName="textRect" presStyleLbl="revTx" presStyleIdx="1" presStyleCnt="2">
        <dgm:presLayoutVars>
          <dgm:chMax val="1"/>
          <dgm:chPref val="1"/>
        </dgm:presLayoutVars>
      </dgm:prSet>
      <dgm:spPr/>
    </dgm:pt>
  </dgm:ptLst>
  <dgm:cxnLst>
    <dgm:cxn modelId="{E362C023-05D6-41A5-8AD4-F3042C88AC24}" srcId="{51B09B9E-C6B0-4ADF-84F6-C5046A7A9692}" destId="{E900F28C-F785-4D85-9769-A675B8FA62B5}" srcOrd="1" destOrd="0" parTransId="{F7473921-EBEA-4C60-8502-FBB636EE1ED5}" sibTransId="{DE3A7E8F-CEA1-47B8-9A10-304E9ADD00C5}"/>
    <dgm:cxn modelId="{2199B051-5C7E-41FE-818D-7B5C964F0424}" type="presOf" srcId="{51B09B9E-C6B0-4ADF-84F6-C5046A7A9692}" destId="{93CC843C-668B-4A20-928B-5A250BC704C7}" srcOrd="0" destOrd="0" presId="urn:microsoft.com/office/officeart/2018/2/layout/IconLabelList"/>
    <dgm:cxn modelId="{F942DD8B-E1CD-44E2-A11E-0C53190F6D92}" type="presOf" srcId="{2457B3C6-64C1-4785-8D8C-1C33E6AF0978}" destId="{69583F74-B70D-4E58-A58B-6D40AE9EB451}" srcOrd="0" destOrd="0" presId="urn:microsoft.com/office/officeart/2018/2/layout/IconLabelList"/>
    <dgm:cxn modelId="{D77AF1CE-F99F-4E36-ADAA-AC5CECFA221D}" type="presOf" srcId="{E900F28C-F785-4D85-9769-A675B8FA62B5}" destId="{A2C51AC8-7206-41ED-9ADD-174FF035F4CD}" srcOrd="0" destOrd="0" presId="urn:microsoft.com/office/officeart/2018/2/layout/IconLabelList"/>
    <dgm:cxn modelId="{B40B40D2-4685-41BA-9315-6C8DB0B5F3ED}" srcId="{51B09B9E-C6B0-4ADF-84F6-C5046A7A9692}" destId="{2457B3C6-64C1-4785-8D8C-1C33E6AF0978}" srcOrd="0" destOrd="0" parTransId="{50EB6F97-0BE3-49C1-A6E8-AF27F00A710D}" sibTransId="{96725EDD-E796-4E40-9701-C54B2456B8E5}"/>
    <dgm:cxn modelId="{D1C74E13-7A33-4B3C-B216-7163E4BCF1E4}" type="presParOf" srcId="{93CC843C-668B-4A20-928B-5A250BC704C7}" destId="{D8C6DA6E-582D-4C88-9ECF-C2C1C348EB43}" srcOrd="0" destOrd="0" presId="urn:microsoft.com/office/officeart/2018/2/layout/IconLabelList"/>
    <dgm:cxn modelId="{F0EBF993-6E09-4CF8-B0EF-C5F526D9B696}" type="presParOf" srcId="{D8C6DA6E-582D-4C88-9ECF-C2C1C348EB43}" destId="{53196B9C-8F05-40C6-B2E7-398BFF33D22F}" srcOrd="0" destOrd="0" presId="urn:microsoft.com/office/officeart/2018/2/layout/IconLabelList"/>
    <dgm:cxn modelId="{95D7CF9D-0FEA-4640-91EC-8D3B8EC1A8F4}" type="presParOf" srcId="{D8C6DA6E-582D-4C88-9ECF-C2C1C348EB43}" destId="{17558BF9-4804-4D93-ACF2-F965EFD0C5C8}" srcOrd="1" destOrd="0" presId="urn:microsoft.com/office/officeart/2018/2/layout/IconLabelList"/>
    <dgm:cxn modelId="{83890C89-078A-42B3-84C1-B1A006661F4A}" type="presParOf" srcId="{D8C6DA6E-582D-4C88-9ECF-C2C1C348EB43}" destId="{69583F74-B70D-4E58-A58B-6D40AE9EB451}" srcOrd="2" destOrd="0" presId="urn:microsoft.com/office/officeart/2018/2/layout/IconLabelList"/>
    <dgm:cxn modelId="{9C52F4AF-B656-4749-83C0-371CD20AF1AB}" type="presParOf" srcId="{93CC843C-668B-4A20-928B-5A250BC704C7}" destId="{4DE44E96-7DA5-478E-934E-AFA788825F89}" srcOrd="1" destOrd="0" presId="urn:microsoft.com/office/officeart/2018/2/layout/IconLabelList"/>
    <dgm:cxn modelId="{4B946762-37A5-4086-9F74-D9820CF0F7AD}" type="presParOf" srcId="{93CC843C-668B-4A20-928B-5A250BC704C7}" destId="{8FD51DF0-C4DC-4770-8BAE-9F5D73FAB3A2}" srcOrd="2" destOrd="0" presId="urn:microsoft.com/office/officeart/2018/2/layout/IconLabelList"/>
    <dgm:cxn modelId="{8CDAE03B-BC43-471D-9453-CB546A02DE25}" type="presParOf" srcId="{8FD51DF0-C4DC-4770-8BAE-9F5D73FAB3A2}" destId="{32403553-B67F-4D1E-8C99-44FE85292F21}" srcOrd="0" destOrd="0" presId="urn:microsoft.com/office/officeart/2018/2/layout/IconLabelList"/>
    <dgm:cxn modelId="{A769DB85-7FFC-424E-960D-07C1F5E6151B}" type="presParOf" srcId="{8FD51DF0-C4DC-4770-8BAE-9F5D73FAB3A2}" destId="{B5F84CAE-6A7B-4F9D-A303-49EC986260E6}" srcOrd="1" destOrd="0" presId="urn:microsoft.com/office/officeart/2018/2/layout/IconLabelList"/>
    <dgm:cxn modelId="{11C428BC-DC3C-47B6-A54F-71296435AF5A}" type="presParOf" srcId="{8FD51DF0-C4DC-4770-8BAE-9F5D73FAB3A2}" destId="{A2C51AC8-7206-41ED-9ADD-174FF035F4C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16A21-1D27-4F3C-813A-2DDFB5AED68A}">
      <dsp:nvSpPr>
        <dsp:cNvPr id="0" name=""/>
        <dsp:cNvSpPr/>
      </dsp:nvSpPr>
      <dsp:spPr>
        <a:xfrm>
          <a:off x="0" y="0"/>
          <a:ext cx="843205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A864ED5-A11A-4027-AF0D-5540FFA6D3C6}">
      <dsp:nvSpPr>
        <dsp:cNvPr id="0" name=""/>
        <dsp:cNvSpPr/>
      </dsp:nvSpPr>
      <dsp:spPr>
        <a:xfrm>
          <a:off x="0" y="0"/>
          <a:ext cx="8432052" cy="1069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ts val="2500"/>
            </a:lnSpc>
            <a:spcBef>
              <a:spcPct val="0"/>
            </a:spcBef>
            <a:spcAft>
              <a:spcPct val="35000"/>
            </a:spcAft>
            <a:buNone/>
          </a:pPr>
          <a:r>
            <a:rPr kumimoji="1" lang="hi-IN" altLang="ja-JP" sz="2400" kern="1200" dirty="0"/>
            <a:t>नकारात्मक</a:t>
          </a:r>
          <a:r>
            <a:rPr kumimoji="1" lang="en-US" altLang="ja-JP" sz="2400" kern="1200" dirty="0"/>
            <a:t> error </a:t>
          </a:r>
          <a:r>
            <a:rPr kumimoji="1" lang="ne-NP" altLang="ja-JP" sz="2400" kern="1200" dirty="0"/>
            <a:t>भनेको </a:t>
          </a:r>
          <a:r>
            <a:rPr kumimoji="1" lang="hi-IN" altLang="ja-JP" sz="2400" kern="1200" dirty="0"/>
            <a:t>मीटरले बास्तविक खपत भन्दा कम मात्रा देखाइराखेको छ।</a:t>
          </a:r>
          <a:r>
            <a:rPr kumimoji="1" lang="en-US" altLang="ja-JP" sz="2400" kern="1200" dirty="0"/>
            <a:t> </a:t>
          </a:r>
          <a:r>
            <a:rPr kumimoji="1" lang="hi-IN" sz="2400" kern="1200" dirty="0"/>
            <a:t>बास्तविक खपत भन्दा कम </a:t>
          </a:r>
          <a:r>
            <a:rPr kumimoji="1" lang="en-GB" sz="2400" kern="1200" dirty="0"/>
            <a:t>billing </a:t>
          </a:r>
          <a:r>
            <a:rPr kumimoji="1" lang="hi-IN" sz="2400" kern="1200" dirty="0"/>
            <a:t>भइराखेको छ। </a:t>
          </a:r>
          <a:endParaRPr lang="en-US" sz="2400" kern="1200" dirty="0"/>
        </a:p>
      </dsp:txBody>
      <dsp:txXfrm>
        <a:off x="0" y="0"/>
        <a:ext cx="8432052" cy="1069748"/>
      </dsp:txXfrm>
    </dsp:sp>
    <dsp:sp modelId="{BF8835AC-C7B5-4393-868F-DDF1CD7C0C5B}">
      <dsp:nvSpPr>
        <dsp:cNvPr id="0" name=""/>
        <dsp:cNvSpPr/>
      </dsp:nvSpPr>
      <dsp:spPr>
        <a:xfrm>
          <a:off x="0" y="1069748"/>
          <a:ext cx="843205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D7F19F2-5978-4AEA-9FDC-44122D50CECE}">
      <dsp:nvSpPr>
        <dsp:cNvPr id="0" name=""/>
        <dsp:cNvSpPr/>
      </dsp:nvSpPr>
      <dsp:spPr>
        <a:xfrm>
          <a:off x="0" y="1069748"/>
          <a:ext cx="8432052" cy="1069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ts val="2500"/>
            </a:lnSpc>
            <a:spcBef>
              <a:spcPct val="0"/>
            </a:spcBef>
            <a:spcAft>
              <a:spcPct val="35000"/>
            </a:spcAft>
            <a:buNone/>
          </a:pPr>
          <a:r>
            <a:rPr kumimoji="1" lang="hi-IN" sz="2400" kern="1200" dirty="0"/>
            <a:t>सो दुई बीचको भिन्नता भनेको बिल नगरिएको पानी हो, त्यहि नै </a:t>
          </a:r>
          <a:r>
            <a:rPr kumimoji="1" lang="en-US" sz="2400" kern="1200" dirty="0"/>
            <a:t>Non-Revenue Water </a:t>
          </a:r>
          <a:r>
            <a:rPr kumimoji="1" lang="hi-IN" sz="2400" kern="1200" dirty="0"/>
            <a:t>हो।</a:t>
          </a:r>
          <a:endParaRPr lang="en-US" sz="2400" kern="1200" dirty="0"/>
        </a:p>
      </dsp:txBody>
      <dsp:txXfrm>
        <a:off x="0" y="1069748"/>
        <a:ext cx="8432052" cy="1069748"/>
      </dsp:txXfrm>
    </dsp:sp>
    <dsp:sp modelId="{660FB99F-AD83-445C-9E97-27150A106594}">
      <dsp:nvSpPr>
        <dsp:cNvPr id="0" name=""/>
        <dsp:cNvSpPr/>
      </dsp:nvSpPr>
      <dsp:spPr>
        <a:xfrm>
          <a:off x="0" y="2139497"/>
          <a:ext cx="8432052"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C1EEEBC-E78D-4A25-877A-B2ADB0A6269E}">
      <dsp:nvSpPr>
        <dsp:cNvPr id="0" name=""/>
        <dsp:cNvSpPr/>
      </dsp:nvSpPr>
      <dsp:spPr>
        <a:xfrm>
          <a:off x="0" y="2139497"/>
          <a:ext cx="8432052" cy="1069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ts val="2500"/>
            </a:lnSpc>
            <a:spcBef>
              <a:spcPct val="0"/>
            </a:spcBef>
            <a:spcAft>
              <a:spcPct val="35000"/>
            </a:spcAft>
            <a:buNone/>
          </a:pPr>
          <a:r>
            <a:rPr kumimoji="1" lang="hi-IN" sz="2400" kern="1200" dirty="0"/>
            <a:t>त्यसैले यदि मिटरको शुद्धता जाँच गरिएको छैन भने, </a:t>
          </a:r>
          <a:r>
            <a:rPr kumimoji="1" lang="en-GB" sz="2400" kern="1200" dirty="0"/>
            <a:t>NRW </a:t>
          </a:r>
          <a:r>
            <a:rPr kumimoji="1" lang="hi-IN" sz="2400" kern="1200" dirty="0"/>
            <a:t>जारी नै रहनेछ। यसो हुनु खानेपानी कम्पनीलाई ठूलो नोक्सानी</a:t>
          </a:r>
          <a:r>
            <a:rPr kumimoji="1" lang="en-US" sz="2400" kern="1200" dirty="0"/>
            <a:t> </a:t>
          </a:r>
          <a:r>
            <a:rPr kumimoji="1" lang="hi-IN" sz="2400" kern="1200" dirty="0"/>
            <a:t>हो। </a:t>
          </a:r>
          <a:endParaRPr lang="en-US" sz="2400" kern="1200" dirty="0"/>
        </a:p>
      </dsp:txBody>
      <dsp:txXfrm>
        <a:off x="0" y="2139497"/>
        <a:ext cx="8432052" cy="1069748"/>
      </dsp:txXfrm>
    </dsp:sp>
    <dsp:sp modelId="{338437F6-6D47-4E71-9502-4C928F09EB50}">
      <dsp:nvSpPr>
        <dsp:cNvPr id="0" name=""/>
        <dsp:cNvSpPr/>
      </dsp:nvSpPr>
      <dsp:spPr>
        <a:xfrm>
          <a:off x="0" y="3209246"/>
          <a:ext cx="8432052"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8253FD6-E3A1-43DC-87B8-2CAAE756E3C4}">
      <dsp:nvSpPr>
        <dsp:cNvPr id="0" name=""/>
        <dsp:cNvSpPr/>
      </dsp:nvSpPr>
      <dsp:spPr>
        <a:xfrm>
          <a:off x="0" y="3209246"/>
          <a:ext cx="8432052" cy="1069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ts val="2500"/>
            </a:lnSpc>
            <a:spcBef>
              <a:spcPct val="0"/>
            </a:spcBef>
            <a:spcAft>
              <a:spcPct val="35000"/>
            </a:spcAft>
            <a:buNone/>
          </a:pPr>
          <a:r>
            <a:rPr kumimoji="1" lang="hi-IN" sz="2400" kern="1200" dirty="0"/>
            <a:t>यदि मिटर त्रुटि सकारात्मक छ (वास्तविक पानी खपत भन्दा बढी मात्रा देखाइएको), ग्राहकले खानेपानी कम्पनीमा गुनासो गर्नेछ। यो ग्राहकको लागि उचित छैन र कम्पनीले ग्राहकको विश्वास गुमाउँछ।</a:t>
          </a:r>
          <a:endParaRPr lang="en-US" sz="2400" kern="1200" dirty="0"/>
        </a:p>
      </dsp:txBody>
      <dsp:txXfrm>
        <a:off x="0" y="3209246"/>
        <a:ext cx="8432052" cy="1069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96B9C-8F05-40C6-B2E7-398BFF33D22F}">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583F74-B70D-4E58-A58B-6D40AE9EB451}">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kumimoji="1" lang="en-US" sz="1900" b="1" kern="1200" dirty="0"/>
            <a:t>This is the end of this PowerPoints.</a:t>
          </a:r>
          <a:endParaRPr lang="en-US" sz="1900" kern="1200" dirty="0"/>
        </a:p>
      </dsp:txBody>
      <dsp:txXfrm>
        <a:off x="559800" y="3022743"/>
        <a:ext cx="4320000" cy="720000"/>
      </dsp:txXfrm>
    </dsp:sp>
    <dsp:sp modelId="{32403553-B67F-4D1E-8C99-44FE85292F21}">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C51AC8-7206-41ED-9ADD-174FF035F4CD}">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b="1" kern="1200"/>
            <a:t>Thank you very much for listening!</a:t>
          </a:r>
          <a:endParaRPr lang="en-US" sz="1900" kern="1200"/>
        </a:p>
      </dsp:txBody>
      <dsp:txXfrm>
        <a:off x="5635800" y="3022743"/>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741FE49-2366-069A-FC48-2710A9B9AC51}"/>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723212BA-F48B-3BB8-EA2F-0D8936561E10}"/>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E7CBBB53-0C00-4232-9B22-56A9F43D1639}" type="datetimeFigureOut">
              <a:rPr kumimoji="1" lang="ja-JP" altLang="en-US" smtClean="0"/>
              <a:t>2023/12/14</a:t>
            </a:fld>
            <a:endParaRPr kumimoji="1" lang="ja-JP" altLang="en-US"/>
          </a:p>
        </p:txBody>
      </p:sp>
      <p:sp>
        <p:nvSpPr>
          <p:cNvPr id="4" name="フッター プレースホルダー 3">
            <a:extLst>
              <a:ext uri="{FF2B5EF4-FFF2-40B4-BE49-F238E27FC236}">
                <a16:creationId xmlns:a16="http://schemas.microsoft.com/office/drawing/2014/main" id="{15944EBF-93D9-5034-E0CB-E2209FA195CB}"/>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E7125CA-D24C-3D7C-8D77-7AC37540E2A5}"/>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3D36380F-79CD-464D-A31A-260198352591}" type="slidenum">
              <a:rPr kumimoji="1" lang="ja-JP" altLang="en-US" smtClean="0"/>
              <a:t>‹#›</a:t>
            </a:fld>
            <a:endParaRPr kumimoji="1" lang="ja-JP" altLang="en-US"/>
          </a:p>
        </p:txBody>
      </p:sp>
    </p:spTree>
    <p:extLst>
      <p:ext uri="{BB962C8B-B14F-4D97-AF65-F5344CB8AC3E}">
        <p14:creationId xmlns:p14="http://schemas.microsoft.com/office/powerpoint/2010/main" val="42912963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25633B0-8BC4-4779-9941-39148773814E}" type="datetimeFigureOut">
              <a:rPr kumimoji="1" lang="ja-JP" altLang="en-US" smtClean="0"/>
              <a:t>2023/12/14</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71BD47C-3E36-4F36-876C-DEE66F2A1BEF}" type="slidenum">
              <a:rPr kumimoji="1" lang="ja-JP" altLang="en-US" smtClean="0"/>
              <a:t>‹#›</a:t>
            </a:fld>
            <a:endParaRPr kumimoji="1" lang="ja-JP" altLang="en-US"/>
          </a:p>
        </p:txBody>
      </p:sp>
    </p:spTree>
    <p:extLst>
      <p:ext uri="{BB962C8B-B14F-4D97-AF65-F5344CB8AC3E}">
        <p14:creationId xmlns:p14="http://schemas.microsoft.com/office/powerpoint/2010/main" val="13248534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1BD47C-3E36-4F36-876C-DEE66F2A1BEF}" type="slidenum">
              <a:rPr kumimoji="1" lang="ja-JP" altLang="en-US" smtClean="0"/>
              <a:t>15</a:t>
            </a:fld>
            <a:endParaRPr kumimoji="1" lang="ja-JP" altLang="en-US"/>
          </a:p>
        </p:txBody>
      </p:sp>
      <p:sp>
        <p:nvSpPr>
          <p:cNvPr id="5" name="フッター プレースホルダー 4">
            <a:extLst>
              <a:ext uri="{FF2B5EF4-FFF2-40B4-BE49-F238E27FC236}">
                <a16:creationId xmlns:a16="http://schemas.microsoft.com/office/drawing/2014/main" id="{4CD2A13A-93E0-3C69-147A-9DB1750C5C26}"/>
              </a:ext>
            </a:extLst>
          </p:cNvPr>
          <p:cNvSpPr>
            <a:spLocks noGrp="1"/>
          </p:cNvSpPr>
          <p:nvPr>
            <p:ph type="ftr" sz="quarter" idx="4"/>
          </p:nvPr>
        </p:nvSpPr>
        <p:spPr/>
        <p:txBody>
          <a:bodyPr/>
          <a:lstStyle/>
          <a:p>
            <a:endParaRPr kumimoji="1" lang="ja-JP" altLang="en-US"/>
          </a:p>
        </p:txBody>
      </p:sp>
    </p:spTree>
    <p:extLst>
      <p:ext uri="{BB962C8B-B14F-4D97-AF65-F5344CB8AC3E}">
        <p14:creationId xmlns:p14="http://schemas.microsoft.com/office/powerpoint/2010/main" val="37806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779945-2104-0D60-49E2-60E23C356B1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4D64965-1E6F-1BD3-462A-133F00173E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6486639-54A1-C6B3-7630-7F9340ED51A2}"/>
              </a:ext>
            </a:extLst>
          </p:cNvPr>
          <p:cNvSpPr>
            <a:spLocks noGrp="1"/>
          </p:cNvSpPr>
          <p:nvPr>
            <p:ph type="dt" sz="half" idx="10"/>
          </p:nvPr>
        </p:nvSpPr>
        <p:spPr/>
        <p:txBody>
          <a:bodyPr/>
          <a:lstStyle/>
          <a:p>
            <a:fld id="{E3ED825F-31B0-47F6-8C65-D7DAFB87A620}" type="datetime1">
              <a:rPr kumimoji="1" lang="ja-JP" altLang="en-US" smtClean="0"/>
              <a:t>2023/12/14</a:t>
            </a:fld>
            <a:endParaRPr kumimoji="1" lang="ja-JP" altLang="en-US"/>
          </a:p>
        </p:txBody>
      </p:sp>
      <p:sp>
        <p:nvSpPr>
          <p:cNvPr id="5" name="フッター プレースホルダー 4">
            <a:extLst>
              <a:ext uri="{FF2B5EF4-FFF2-40B4-BE49-F238E27FC236}">
                <a16:creationId xmlns:a16="http://schemas.microsoft.com/office/drawing/2014/main" id="{64E47984-8C3F-5C7C-DE67-B64ED96E32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FCB0561-43F5-41B3-FE96-A2813852E533}"/>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138123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E2BE03-7656-E004-709D-285AC58954C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B3D3456-CAAB-24C1-62C3-A29335F04D0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F6CF5E-2AC0-851E-2ADB-C901A22C7E51}"/>
              </a:ext>
            </a:extLst>
          </p:cNvPr>
          <p:cNvSpPr>
            <a:spLocks noGrp="1"/>
          </p:cNvSpPr>
          <p:nvPr>
            <p:ph type="dt" sz="half" idx="10"/>
          </p:nvPr>
        </p:nvSpPr>
        <p:spPr/>
        <p:txBody>
          <a:bodyPr/>
          <a:lstStyle/>
          <a:p>
            <a:fld id="{1A84B77A-60B0-4366-A121-25A4EC18E2D6}" type="datetime1">
              <a:rPr kumimoji="1" lang="ja-JP" altLang="en-US" smtClean="0"/>
              <a:t>2023/12/14</a:t>
            </a:fld>
            <a:endParaRPr kumimoji="1" lang="ja-JP" altLang="en-US"/>
          </a:p>
        </p:txBody>
      </p:sp>
      <p:sp>
        <p:nvSpPr>
          <p:cNvPr id="5" name="フッター プレースホルダー 4">
            <a:extLst>
              <a:ext uri="{FF2B5EF4-FFF2-40B4-BE49-F238E27FC236}">
                <a16:creationId xmlns:a16="http://schemas.microsoft.com/office/drawing/2014/main" id="{BD649300-32DE-86E4-F335-7F9DC1BD51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8E532E6-15C7-E407-0E99-BFEA2BAFCA14}"/>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68058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BB9C9B2-FAE6-0E65-AB30-D9BEAB999C5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70E984A-ABF1-A47A-59B3-A0E8DE67BDD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B34892-7E28-C8B2-631C-92EDE210A79D}"/>
              </a:ext>
            </a:extLst>
          </p:cNvPr>
          <p:cNvSpPr>
            <a:spLocks noGrp="1"/>
          </p:cNvSpPr>
          <p:nvPr>
            <p:ph type="dt" sz="half" idx="10"/>
          </p:nvPr>
        </p:nvSpPr>
        <p:spPr/>
        <p:txBody>
          <a:bodyPr/>
          <a:lstStyle/>
          <a:p>
            <a:fld id="{BDF7B708-14F8-4055-9F4E-DC8F3BEB834E}" type="datetime1">
              <a:rPr kumimoji="1" lang="ja-JP" altLang="en-US" smtClean="0"/>
              <a:t>2023/12/14</a:t>
            </a:fld>
            <a:endParaRPr kumimoji="1" lang="ja-JP" altLang="en-US"/>
          </a:p>
        </p:txBody>
      </p:sp>
      <p:sp>
        <p:nvSpPr>
          <p:cNvPr id="5" name="フッター プレースホルダー 4">
            <a:extLst>
              <a:ext uri="{FF2B5EF4-FFF2-40B4-BE49-F238E27FC236}">
                <a16:creationId xmlns:a16="http://schemas.microsoft.com/office/drawing/2014/main" id="{3AC53176-3F92-67EE-BF79-379EEF4B461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74E9C6-B4C2-1E42-09EA-54A531DD33D3}"/>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1722996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779945-2104-0D60-49E2-60E23C356B1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4D64965-1E6F-1BD3-462A-133F00173E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6486639-54A1-C6B3-7630-7F9340ED51A2}"/>
              </a:ext>
            </a:extLst>
          </p:cNvPr>
          <p:cNvSpPr>
            <a:spLocks noGrp="1"/>
          </p:cNvSpPr>
          <p:nvPr>
            <p:ph type="dt" sz="half" idx="10"/>
          </p:nvPr>
        </p:nvSpPr>
        <p:spPr/>
        <p:txBody>
          <a:bodyPr/>
          <a:lstStyle/>
          <a:p>
            <a:fld id="{48E3F992-FDF8-4153-BFA8-40E3FE830D21}" type="datetime1">
              <a:rPr kumimoji="1" lang="ja-JP" altLang="en-US" smtClean="0"/>
              <a:t>2023/12/14</a:t>
            </a:fld>
            <a:endParaRPr kumimoji="1" lang="ja-JP" altLang="en-US"/>
          </a:p>
        </p:txBody>
      </p:sp>
      <p:sp>
        <p:nvSpPr>
          <p:cNvPr id="5" name="フッター プレースホルダー 4">
            <a:extLst>
              <a:ext uri="{FF2B5EF4-FFF2-40B4-BE49-F238E27FC236}">
                <a16:creationId xmlns:a16="http://schemas.microsoft.com/office/drawing/2014/main" id="{64E47984-8C3F-5C7C-DE67-B64ED96E32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FCB0561-43F5-41B3-FE96-A2813852E533}"/>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898892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FCC5FB-95DD-73D7-E647-0626CF9733D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8959631-3A0D-DBCA-348A-23607AB7F00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48687D-7F52-4866-3FB4-FFF571F348F4}"/>
              </a:ext>
            </a:extLst>
          </p:cNvPr>
          <p:cNvSpPr>
            <a:spLocks noGrp="1"/>
          </p:cNvSpPr>
          <p:nvPr>
            <p:ph type="dt" sz="half" idx="10"/>
          </p:nvPr>
        </p:nvSpPr>
        <p:spPr/>
        <p:txBody>
          <a:bodyPr/>
          <a:lstStyle/>
          <a:p>
            <a:fld id="{14A28306-2ED7-42BF-B72B-8B6591C6582D}" type="datetime1">
              <a:rPr kumimoji="1" lang="ja-JP" altLang="en-US" smtClean="0"/>
              <a:t>2023/12/14</a:t>
            </a:fld>
            <a:endParaRPr kumimoji="1" lang="ja-JP" altLang="en-US"/>
          </a:p>
        </p:txBody>
      </p:sp>
      <p:sp>
        <p:nvSpPr>
          <p:cNvPr id="5" name="フッター プレースホルダー 4">
            <a:extLst>
              <a:ext uri="{FF2B5EF4-FFF2-40B4-BE49-F238E27FC236}">
                <a16:creationId xmlns:a16="http://schemas.microsoft.com/office/drawing/2014/main" id="{352BEA13-19B8-65DE-6FA5-05C6623E6A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644CC76-C5CB-C860-5F4B-36347D0F0A2D}"/>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1944629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48477A-1DDF-FCD3-8DA1-37CFF5566AA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8C37EC-89B9-913C-F485-58BBF67FE4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EED1609-B7B8-35AA-6DEB-825A90F7C5E2}"/>
              </a:ext>
            </a:extLst>
          </p:cNvPr>
          <p:cNvSpPr>
            <a:spLocks noGrp="1"/>
          </p:cNvSpPr>
          <p:nvPr>
            <p:ph type="dt" sz="half" idx="10"/>
          </p:nvPr>
        </p:nvSpPr>
        <p:spPr/>
        <p:txBody>
          <a:bodyPr/>
          <a:lstStyle/>
          <a:p>
            <a:fld id="{83DB7F6A-C2D2-4371-BD47-205052276017}" type="datetime1">
              <a:rPr kumimoji="1" lang="ja-JP" altLang="en-US" smtClean="0"/>
              <a:t>2023/12/14</a:t>
            </a:fld>
            <a:endParaRPr kumimoji="1" lang="ja-JP" altLang="en-US"/>
          </a:p>
        </p:txBody>
      </p:sp>
      <p:sp>
        <p:nvSpPr>
          <p:cNvPr id="5" name="フッター プレースホルダー 4">
            <a:extLst>
              <a:ext uri="{FF2B5EF4-FFF2-40B4-BE49-F238E27FC236}">
                <a16:creationId xmlns:a16="http://schemas.microsoft.com/office/drawing/2014/main" id="{9B1F95F9-7F56-7EFD-0D13-064CCFBE66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FCC5A1-01E4-F837-B98A-9A358B7914D3}"/>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1396087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F35316-75BC-DABA-890E-D09E53B820A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0D12D28-5E67-0202-AA45-C2FAA7C2164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E5F5A7D-04F9-ED5A-61AF-100CF1EFC9A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884AAF5-1028-50A6-142A-45D2C3FC841D}"/>
              </a:ext>
            </a:extLst>
          </p:cNvPr>
          <p:cNvSpPr>
            <a:spLocks noGrp="1"/>
          </p:cNvSpPr>
          <p:nvPr>
            <p:ph type="dt" sz="half" idx="10"/>
          </p:nvPr>
        </p:nvSpPr>
        <p:spPr/>
        <p:txBody>
          <a:bodyPr/>
          <a:lstStyle/>
          <a:p>
            <a:fld id="{1ABC9724-7CCA-4428-BFEA-265586FC1DB1}" type="datetime1">
              <a:rPr kumimoji="1" lang="ja-JP" altLang="en-US" smtClean="0"/>
              <a:t>2023/12/14</a:t>
            </a:fld>
            <a:endParaRPr kumimoji="1" lang="ja-JP" altLang="en-US"/>
          </a:p>
        </p:txBody>
      </p:sp>
      <p:sp>
        <p:nvSpPr>
          <p:cNvPr id="6" name="フッター プレースホルダー 5">
            <a:extLst>
              <a:ext uri="{FF2B5EF4-FFF2-40B4-BE49-F238E27FC236}">
                <a16:creationId xmlns:a16="http://schemas.microsoft.com/office/drawing/2014/main" id="{279FE4E0-8CC3-B573-FEEE-61DCFB8F9FF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08A6995-3258-E6EF-75B7-C8D9A9CACF3D}"/>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1011024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EBCCA8-3832-CE8C-BF85-2ADA60BB231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3A06392-DFE9-CE8D-CBA3-545393D0D4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16C6CFB-3DC9-10BB-1DFA-1B7813E9CD7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2E5A336-3D08-C403-56DB-DAC270FF52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0588F2A-0D3A-9531-4AE0-2B9F96AED94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AC64D9B-1418-7DC9-C6B3-4239927E8FCB}"/>
              </a:ext>
            </a:extLst>
          </p:cNvPr>
          <p:cNvSpPr>
            <a:spLocks noGrp="1"/>
          </p:cNvSpPr>
          <p:nvPr>
            <p:ph type="dt" sz="half" idx="10"/>
          </p:nvPr>
        </p:nvSpPr>
        <p:spPr/>
        <p:txBody>
          <a:bodyPr/>
          <a:lstStyle/>
          <a:p>
            <a:fld id="{4A9A29A5-D631-45C2-9136-0D31DEFF2A4E}" type="datetime1">
              <a:rPr kumimoji="1" lang="ja-JP" altLang="en-US" smtClean="0"/>
              <a:t>2023/12/14</a:t>
            </a:fld>
            <a:endParaRPr kumimoji="1" lang="ja-JP" altLang="en-US"/>
          </a:p>
        </p:txBody>
      </p:sp>
      <p:sp>
        <p:nvSpPr>
          <p:cNvPr id="8" name="フッター プレースホルダー 7">
            <a:extLst>
              <a:ext uri="{FF2B5EF4-FFF2-40B4-BE49-F238E27FC236}">
                <a16:creationId xmlns:a16="http://schemas.microsoft.com/office/drawing/2014/main" id="{57F1CEB6-4197-5EED-CB77-47740E5D28F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D467069-BA94-7FB1-FD86-2FD5CE0EDCDA}"/>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2628621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BEE2FE-4D6C-54B3-1553-0834F040081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F7116FE-8724-1313-60AA-634392964E2C}"/>
              </a:ext>
            </a:extLst>
          </p:cNvPr>
          <p:cNvSpPr>
            <a:spLocks noGrp="1"/>
          </p:cNvSpPr>
          <p:nvPr>
            <p:ph type="dt" sz="half" idx="10"/>
          </p:nvPr>
        </p:nvSpPr>
        <p:spPr/>
        <p:txBody>
          <a:bodyPr/>
          <a:lstStyle/>
          <a:p>
            <a:fld id="{0D26DE7A-39A9-4260-9645-F8D7F4BB1B95}" type="datetime1">
              <a:rPr kumimoji="1" lang="ja-JP" altLang="en-US" smtClean="0"/>
              <a:t>2023/12/14</a:t>
            </a:fld>
            <a:endParaRPr kumimoji="1" lang="ja-JP" altLang="en-US"/>
          </a:p>
        </p:txBody>
      </p:sp>
      <p:sp>
        <p:nvSpPr>
          <p:cNvPr id="4" name="フッター プレースホルダー 3">
            <a:extLst>
              <a:ext uri="{FF2B5EF4-FFF2-40B4-BE49-F238E27FC236}">
                <a16:creationId xmlns:a16="http://schemas.microsoft.com/office/drawing/2014/main" id="{C41EB75E-E43B-4897-F12D-558931791FE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F282854-DFF4-6B78-6F6B-04172AFA1155}"/>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2201980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2FD2AAF-FCFB-A72E-FCBA-AA8B6BE96811}"/>
              </a:ext>
            </a:extLst>
          </p:cNvPr>
          <p:cNvSpPr>
            <a:spLocks noGrp="1"/>
          </p:cNvSpPr>
          <p:nvPr>
            <p:ph type="dt" sz="half" idx="10"/>
          </p:nvPr>
        </p:nvSpPr>
        <p:spPr/>
        <p:txBody>
          <a:bodyPr/>
          <a:lstStyle/>
          <a:p>
            <a:fld id="{BFC9A112-E8F8-42D8-A238-4FFCCC18D96A}" type="datetime1">
              <a:rPr kumimoji="1" lang="ja-JP" altLang="en-US" smtClean="0"/>
              <a:t>2023/12/14</a:t>
            </a:fld>
            <a:endParaRPr kumimoji="1" lang="ja-JP" altLang="en-US"/>
          </a:p>
        </p:txBody>
      </p:sp>
      <p:sp>
        <p:nvSpPr>
          <p:cNvPr id="3" name="フッター プレースホルダー 2">
            <a:extLst>
              <a:ext uri="{FF2B5EF4-FFF2-40B4-BE49-F238E27FC236}">
                <a16:creationId xmlns:a16="http://schemas.microsoft.com/office/drawing/2014/main" id="{8885F885-63F7-D00A-4CE5-AAB4E1358BE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AEC0AA5-DCFC-0826-D036-AB003EEE4A50}"/>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1043271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F8695A-4BC1-1906-5373-F2E532CE66A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519AF85-7AA4-5E19-C275-E31E0E1A81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422F2FD-732F-9D3F-6473-CDDB07D00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5D4B2CC-E97E-CB47-A967-4CDE6743E820}"/>
              </a:ext>
            </a:extLst>
          </p:cNvPr>
          <p:cNvSpPr>
            <a:spLocks noGrp="1"/>
          </p:cNvSpPr>
          <p:nvPr>
            <p:ph type="dt" sz="half" idx="10"/>
          </p:nvPr>
        </p:nvSpPr>
        <p:spPr/>
        <p:txBody>
          <a:bodyPr/>
          <a:lstStyle/>
          <a:p>
            <a:fld id="{08D0CB72-B4C9-4B32-AB67-0F87F60788AC}" type="datetime1">
              <a:rPr kumimoji="1" lang="ja-JP" altLang="en-US" smtClean="0"/>
              <a:t>2023/12/14</a:t>
            </a:fld>
            <a:endParaRPr kumimoji="1" lang="ja-JP" altLang="en-US"/>
          </a:p>
        </p:txBody>
      </p:sp>
      <p:sp>
        <p:nvSpPr>
          <p:cNvPr id="6" name="フッター プレースホルダー 5">
            <a:extLst>
              <a:ext uri="{FF2B5EF4-FFF2-40B4-BE49-F238E27FC236}">
                <a16:creationId xmlns:a16="http://schemas.microsoft.com/office/drawing/2014/main" id="{133CF800-5F87-5A8E-8740-71D2858747B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BE4DE50-5DED-CB62-18B4-2D44D9D33F4B}"/>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355874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FCC5FB-95DD-73D7-E647-0626CF9733D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8959631-3A0D-DBCA-348A-23607AB7F00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48687D-7F52-4866-3FB4-FFF571F348F4}"/>
              </a:ext>
            </a:extLst>
          </p:cNvPr>
          <p:cNvSpPr>
            <a:spLocks noGrp="1"/>
          </p:cNvSpPr>
          <p:nvPr>
            <p:ph type="dt" sz="half" idx="10"/>
          </p:nvPr>
        </p:nvSpPr>
        <p:spPr/>
        <p:txBody>
          <a:bodyPr/>
          <a:lstStyle/>
          <a:p>
            <a:fld id="{1A714F00-62F3-4911-996F-787DBE99FD12}" type="datetime1">
              <a:rPr kumimoji="1" lang="ja-JP" altLang="en-US" smtClean="0"/>
              <a:t>2023/12/14</a:t>
            </a:fld>
            <a:endParaRPr kumimoji="1" lang="ja-JP" altLang="en-US"/>
          </a:p>
        </p:txBody>
      </p:sp>
      <p:sp>
        <p:nvSpPr>
          <p:cNvPr id="5" name="フッター プレースホルダー 4">
            <a:extLst>
              <a:ext uri="{FF2B5EF4-FFF2-40B4-BE49-F238E27FC236}">
                <a16:creationId xmlns:a16="http://schemas.microsoft.com/office/drawing/2014/main" id="{352BEA13-19B8-65DE-6FA5-05C6623E6A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644CC76-C5CB-C860-5F4B-36347D0F0A2D}"/>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1272754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AA234-D6D7-97E0-F0E9-B0505AAE1E8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31AC9F1-51F3-2C58-7018-A7CA4D1BF4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6E4C158-ACE3-517A-6935-A169F7FF1F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2D297E1-2A53-FDA2-AE85-023B46FA29A0}"/>
              </a:ext>
            </a:extLst>
          </p:cNvPr>
          <p:cNvSpPr>
            <a:spLocks noGrp="1"/>
          </p:cNvSpPr>
          <p:nvPr>
            <p:ph type="dt" sz="half" idx="10"/>
          </p:nvPr>
        </p:nvSpPr>
        <p:spPr/>
        <p:txBody>
          <a:bodyPr/>
          <a:lstStyle/>
          <a:p>
            <a:fld id="{A80D19F6-B4D8-4A3D-B85F-EB0E2C4206E9}" type="datetime1">
              <a:rPr kumimoji="1" lang="ja-JP" altLang="en-US" smtClean="0"/>
              <a:t>2023/12/14</a:t>
            </a:fld>
            <a:endParaRPr kumimoji="1" lang="ja-JP" altLang="en-US"/>
          </a:p>
        </p:txBody>
      </p:sp>
      <p:sp>
        <p:nvSpPr>
          <p:cNvPr id="6" name="フッター プレースホルダー 5">
            <a:extLst>
              <a:ext uri="{FF2B5EF4-FFF2-40B4-BE49-F238E27FC236}">
                <a16:creationId xmlns:a16="http://schemas.microsoft.com/office/drawing/2014/main" id="{9285EF68-1857-653F-2774-A38CE44176C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243DFA-080A-B199-E412-7B2D810FA718}"/>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3614290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E2BE03-7656-E004-709D-285AC58954C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B3D3456-CAAB-24C1-62C3-A29335F04D0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F6CF5E-2AC0-851E-2ADB-C901A22C7E51}"/>
              </a:ext>
            </a:extLst>
          </p:cNvPr>
          <p:cNvSpPr>
            <a:spLocks noGrp="1"/>
          </p:cNvSpPr>
          <p:nvPr>
            <p:ph type="dt" sz="half" idx="10"/>
          </p:nvPr>
        </p:nvSpPr>
        <p:spPr/>
        <p:txBody>
          <a:bodyPr/>
          <a:lstStyle/>
          <a:p>
            <a:fld id="{CAF74CDF-41AF-4CC5-92F6-B64F83DC99EA}" type="datetime1">
              <a:rPr kumimoji="1" lang="ja-JP" altLang="en-US" smtClean="0"/>
              <a:t>2023/12/14</a:t>
            </a:fld>
            <a:endParaRPr kumimoji="1" lang="ja-JP" altLang="en-US"/>
          </a:p>
        </p:txBody>
      </p:sp>
      <p:sp>
        <p:nvSpPr>
          <p:cNvPr id="5" name="フッター プレースホルダー 4">
            <a:extLst>
              <a:ext uri="{FF2B5EF4-FFF2-40B4-BE49-F238E27FC236}">
                <a16:creationId xmlns:a16="http://schemas.microsoft.com/office/drawing/2014/main" id="{BD649300-32DE-86E4-F335-7F9DC1BD51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8E532E6-15C7-E407-0E99-BFEA2BAFCA14}"/>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4172834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BB9C9B2-FAE6-0E65-AB30-D9BEAB999C5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70E984A-ABF1-A47A-59B3-A0E8DE67BDD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B34892-7E28-C8B2-631C-92EDE210A79D}"/>
              </a:ext>
            </a:extLst>
          </p:cNvPr>
          <p:cNvSpPr>
            <a:spLocks noGrp="1"/>
          </p:cNvSpPr>
          <p:nvPr>
            <p:ph type="dt" sz="half" idx="10"/>
          </p:nvPr>
        </p:nvSpPr>
        <p:spPr/>
        <p:txBody>
          <a:bodyPr/>
          <a:lstStyle/>
          <a:p>
            <a:fld id="{91DDF58A-8B02-49BC-8B5C-EC5A6AAA4899}" type="datetime1">
              <a:rPr kumimoji="1" lang="ja-JP" altLang="en-US" smtClean="0"/>
              <a:t>2023/12/14</a:t>
            </a:fld>
            <a:endParaRPr kumimoji="1" lang="ja-JP" altLang="en-US"/>
          </a:p>
        </p:txBody>
      </p:sp>
      <p:sp>
        <p:nvSpPr>
          <p:cNvPr id="5" name="フッター プレースホルダー 4">
            <a:extLst>
              <a:ext uri="{FF2B5EF4-FFF2-40B4-BE49-F238E27FC236}">
                <a16:creationId xmlns:a16="http://schemas.microsoft.com/office/drawing/2014/main" id="{3AC53176-3F92-67EE-BF79-379EEF4B461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74E9C6-B4C2-1E42-09EA-54A531DD33D3}"/>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260109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48477A-1DDF-FCD3-8DA1-37CFF5566AA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8C37EC-89B9-913C-F485-58BBF67FE4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EED1609-B7B8-35AA-6DEB-825A90F7C5E2}"/>
              </a:ext>
            </a:extLst>
          </p:cNvPr>
          <p:cNvSpPr>
            <a:spLocks noGrp="1"/>
          </p:cNvSpPr>
          <p:nvPr>
            <p:ph type="dt" sz="half" idx="10"/>
          </p:nvPr>
        </p:nvSpPr>
        <p:spPr/>
        <p:txBody>
          <a:bodyPr/>
          <a:lstStyle/>
          <a:p>
            <a:fld id="{5E315446-E69A-418F-8369-FFDC522DA1A2}" type="datetime1">
              <a:rPr kumimoji="1" lang="ja-JP" altLang="en-US" smtClean="0"/>
              <a:t>2023/12/14</a:t>
            </a:fld>
            <a:endParaRPr kumimoji="1" lang="ja-JP" altLang="en-US"/>
          </a:p>
        </p:txBody>
      </p:sp>
      <p:sp>
        <p:nvSpPr>
          <p:cNvPr id="5" name="フッター プレースホルダー 4">
            <a:extLst>
              <a:ext uri="{FF2B5EF4-FFF2-40B4-BE49-F238E27FC236}">
                <a16:creationId xmlns:a16="http://schemas.microsoft.com/office/drawing/2014/main" id="{9B1F95F9-7F56-7EFD-0D13-064CCFBE66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FCC5A1-01E4-F837-B98A-9A358B7914D3}"/>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177761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F35316-75BC-DABA-890E-D09E53B820A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0D12D28-5E67-0202-AA45-C2FAA7C2164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E5F5A7D-04F9-ED5A-61AF-100CF1EFC9A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884AAF5-1028-50A6-142A-45D2C3FC841D}"/>
              </a:ext>
            </a:extLst>
          </p:cNvPr>
          <p:cNvSpPr>
            <a:spLocks noGrp="1"/>
          </p:cNvSpPr>
          <p:nvPr>
            <p:ph type="dt" sz="half" idx="10"/>
          </p:nvPr>
        </p:nvSpPr>
        <p:spPr/>
        <p:txBody>
          <a:bodyPr/>
          <a:lstStyle/>
          <a:p>
            <a:fld id="{52547FD2-182C-4A02-98B5-1D9C677AA701}" type="datetime1">
              <a:rPr kumimoji="1" lang="ja-JP" altLang="en-US" smtClean="0"/>
              <a:t>2023/12/14</a:t>
            </a:fld>
            <a:endParaRPr kumimoji="1" lang="ja-JP" altLang="en-US"/>
          </a:p>
        </p:txBody>
      </p:sp>
      <p:sp>
        <p:nvSpPr>
          <p:cNvPr id="6" name="フッター プレースホルダー 5">
            <a:extLst>
              <a:ext uri="{FF2B5EF4-FFF2-40B4-BE49-F238E27FC236}">
                <a16:creationId xmlns:a16="http://schemas.microsoft.com/office/drawing/2014/main" id="{279FE4E0-8CC3-B573-FEEE-61DCFB8F9FF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08A6995-3258-E6EF-75B7-C8D9A9CACF3D}"/>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165117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EBCCA8-3832-CE8C-BF85-2ADA60BB231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3A06392-DFE9-CE8D-CBA3-545393D0D4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16C6CFB-3DC9-10BB-1DFA-1B7813E9CD7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2E5A336-3D08-C403-56DB-DAC270FF52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0588F2A-0D3A-9531-4AE0-2B9F96AED94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AC64D9B-1418-7DC9-C6B3-4239927E8FCB}"/>
              </a:ext>
            </a:extLst>
          </p:cNvPr>
          <p:cNvSpPr>
            <a:spLocks noGrp="1"/>
          </p:cNvSpPr>
          <p:nvPr>
            <p:ph type="dt" sz="half" idx="10"/>
          </p:nvPr>
        </p:nvSpPr>
        <p:spPr/>
        <p:txBody>
          <a:bodyPr/>
          <a:lstStyle/>
          <a:p>
            <a:fld id="{DCF03652-9E12-45AA-81D1-6735662DC9CF}" type="datetime1">
              <a:rPr kumimoji="1" lang="ja-JP" altLang="en-US" smtClean="0"/>
              <a:t>2023/12/14</a:t>
            </a:fld>
            <a:endParaRPr kumimoji="1" lang="ja-JP" altLang="en-US"/>
          </a:p>
        </p:txBody>
      </p:sp>
      <p:sp>
        <p:nvSpPr>
          <p:cNvPr id="8" name="フッター プレースホルダー 7">
            <a:extLst>
              <a:ext uri="{FF2B5EF4-FFF2-40B4-BE49-F238E27FC236}">
                <a16:creationId xmlns:a16="http://schemas.microsoft.com/office/drawing/2014/main" id="{57F1CEB6-4197-5EED-CB77-47740E5D28F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D467069-BA94-7FB1-FD86-2FD5CE0EDCDA}"/>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1068757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BEE2FE-4D6C-54B3-1553-0834F040081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F7116FE-8724-1313-60AA-634392964E2C}"/>
              </a:ext>
            </a:extLst>
          </p:cNvPr>
          <p:cNvSpPr>
            <a:spLocks noGrp="1"/>
          </p:cNvSpPr>
          <p:nvPr>
            <p:ph type="dt" sz="half" idx="10"/>
          </p:nvPr>
        </p:nvSpPr>
        <p:spPr/>
        <p:txBody>
          <a:bodyPr/>
          <a:lstStyle/>
          <a:p>
            <a:fld id="{83BEF054-5A18-4CB6-B6D2-16736EC4130F}" type="datetime1">
              <a:rPr kumimoji="1" lang="ja-JP" altLang="en-US" smtClean="0"/>
              <a:t>2023/12/14</a:t>
            </a:fld>
            <a:endParaRPr kumimoji="1" lang="ja-JP" altLang="en-US"/>
          </a:p>
        </p:txBody>
      </p:sp>
      <p:sp>
        <p:nvSpPr>
          <p:cNvPr id="4" name="フッター プレースホルダー 3">
            <a:extLst>
              <a:ext uri="{FF2B5EF4-FFF2-40B4-BE49-F238E27FC236}">
                <a16:creationId xmlns:a16="http://schemas.microsoft.com/office/drawing/2014/main" id="{C41EB75E-E43B-4897-F12D-558931791FE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F282854-DFF4-6B78-6F6B-04172AFA1155}"/>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3523344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2FD2AAF-FCFB-A72E-FCBA-AA8B6BE96811}"/>
              </a:ext>
            </a:extLst>
          </p:cNvPr>
          <p:cNvSpPr>
            <a:spLocks noGrp="1"/>
          </p:cNvSpPr>
          <p:nvPr>
            <p:ph type="dt" sz="half" idx="10"/>
          </p:nvPr>
        </p:nvSpPr>
        <p:spPr/>
        <p:txBody>
          <a:bodyPr/>
          <a:lstStyle/>
          <a:p>
            <a:fld id="{8DE1DF43-F5DC-4450-92E3-9C509B40BEEB}" type="datetime1">
              <a:rPr kumimoji="1" lang="ja-JP" altLang="en-US" smtClean="0"/>
              <a:t>2023/12/14</a:t>
            </a:fld>
            <a:endParaRPr kumimoji="1" lang="ja-JP" altLang="en-US"/>
          </a:p>
        </p:txBody>
      </p:sp>
      <p:sp>
        <p:nvSpPr>
          <p:cNvPr id="3" name="フッター プレースホルダー 2">
            <a:extLst>
              <a:ext uri="{FF2B5EF4-FFF2-40B4-BE49-F238E27FC236}">
                <a16:creationId xmlns:a16="http://schemas.microsoft.com/office/drawing/2014/main" id="{8885F885-63F7-D00A-4CE5-AAB4E1358BE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AEC0AA5-DCFC-0826-D036-AB003EEE4A50}"/>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315670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F8695A-4BC1-1906-5373-F2E532CE66A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519AF85-7AA4-5E19-C275-E31E0E1A81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422F2FD-732F-9D3F-6473-CDDB07D00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5D4B2CC-E97E-CB47-A967-4CDE6743E820}"/>
              </a:ext>
            </a:extLst>
          </p:cNvPr>
          <p:cNvSpPr>
            <a:spLocks noGrp="1"/>
          </p:cNvSpPr>
          <p:nvPr>
            <p:ph type="dt" sz="half" idx="10"/>
          </p:nvPr>
        </p:nvSpPr>
        <p:spPr/>
        <p:txBody>
          <a:bodyPr/>
          <a:lstStyle/>
          <a:p>
            <a:fld id="{8F31FC9E-D606-4541-A2A5-08AEEFEE7BFF}" type="datetime1">
              <a:rPr kumimoji="1" lang="ja-JP" altLang="en-US" smtClean="0"/>
              <a:t>2023/12/14</a:t>
            </a:fld>
            <a:endParaRPr kumimoji="1" lang="ja-JP" altLang="en-US"/>
          </a:p>
        </p:txBody>
      </p:sp>
      <p:sp>
        <p:nvSpPr>
          <p:cNvPr id="6" name="フッター プレースホルダー 5">
            <a:extLst>
              <a:ext uri="{FF2B5EF4-FFF2-40B4-BE49-F238E27FC236}">
                <a16:creationId xmlns:a16="http://schemas.microsoft.com/office/drawing/2014/main" id="{133CF800-5F87-5A8E-8740-71D2858747B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BE4DE50-5DED-CB62-18B4-2D44D9D33F4B}"/>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244579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AA234-D6D7-97E0-F0E9-B0505AAE1E8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31AC9F1-51F3-2C58-7018-A7CA4D1BF4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6E4C158-ACE3-517A-6935-A169F7FF1F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2D297E1-2A53-FDA2-AE85-023B46FA29A0}"/>
              </a:ext>
            </a:extLst>
          </p:cNvPr>
          <p:cNvSpPr>
            <a:spLocks noGrp="1"/>
          </p:cNvSpPr>
          <p:nvPr>
            <p:ph type="dt" sz="half" idx="10"/>
          </p:nvPr>
        </p:nvSpPr>
        <p:spPr/>
        <p:txBody>
          <a:bodyPr/>
          <a:lstStyle/>
          <a:p>
            <a:fld id="{936BA27D-637D-4D47-A376-82B26E18B8C1}" type="datetime1">
              <a:rPr kumimoji="1" lang="ja-JP" altLang="en-US" smtClean="0"/>
              <a:t>2023/12/14</a:t>
            </a:fld>
            <a:endParaRPr kumimoji="1" lang="ja-JP" altLang="en-US"/>
          </a:p>
        </p:txBody>
      </p:sp>
      <p:sp>
        <p:nvSpPr>
          <p:cNvPr id="6" name="フッター プレースホルダー 5">
            <a:extLst>
              <a:ext uri="{FF2B5EF4-FFF2-40B4-BE49-F238E27FC236}">
                <a16:creationId xmlns:a16="http://schemas.microsoft.com/office/drawing/2014/main" id="{9285EF68-1857-653F-2774-A38CE44176C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243DFA-080A-B199-E412-7B2D810FA718}"/>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193579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70E7F30-1472-9023-6FF4-4976644A08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5399948-BDEC-9B0C-CA8D-1C437297D9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6D19A2-3948-323B-4177-813A3CE31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16031-F5C6-473C-A7CC-9FD5F0FB27FD}" type="datetime1">
              <a:rPr kumimoji="1" lang="ja-JP" altLang="en-US" smtClean="0"/>
              <a:t>2023/12/14</a:t>
            </a:fld>
            <a:endParaRPr kumimoji="1" lang="ja-JP" altLang="en-US"/>
          </a:p>
        </p:txBody>
      </p:sp>
      <p:sp>
        <p:nvSpPr>
          <p:cNvPr id="5" name="フッター プレースホルダー 4">
            <a:extLst>
              <a:ext uri="{FF2B5EF4-FFF2-40B4-BE49-F238E27FC236}">
                <a16:creationId xmlns:a16="http://schemas.microsoft.com/office/drawing/2014/main" id="{E0D0DF3B-E04F-5799-020E-9D9A88EC98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3917A0C-E4A8-F2F2-9D5D-6C0B88C09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4212990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70E7F30-1472-9023-6FF4-4976644A08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5399948-BDEC-9B0C-CA8D-1C437297D9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6D19A2-3948-323B-4177-813A3CE31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22881-7017-43B7-A944-AD1DD7920104}" type="datetime1">
              <a:rPr kumimoji="1" lang="ja-JP" altLang="en-US" smtClean="0"/>
              <a:t>2023/12/14</a:t>
            </a:fld>
            <a:endParaRPr kumimoji="1" lang="ja-JP" altLang="en-US"/>
          </a:p>
        </p:txBody>
      </p:sp>
      <p:sp>
        <p:nvSpPr>
          <p:cNvPr id="5" name="フッター プレースホルダー 4">
            <a:extLst>
              <a:ext uri="{FF2B5EF4-FFF2-40B4-BE49-F238E27FC236}">
                <a16:creationId xmlns:a16="http://schemas.microsoft.com/office/drawing/2014/main" id="{E0D0DF3B-E04F-5799-020E-9D9A88EC98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3917A0C-E4A8-F2F2-9D5D-6C0B88C09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3159745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図 13" descr="グラフィカル ユーザー インターフェイス, ロゴ&#10;&#10;自動的に生成された説明">
            <a:extLst>
              <a:ext uri="{FF2B5EF4-FFF2-40B4-BE49-F238E27FC236}">
                <a16:creationId xmlns:a16="http://schemas.microsoft.com/office/drawing/2014/main" id="{72D89799-ADA0-692A-BF73-87B7329ED9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0827" y="5853915"/>
            <a:ext cx="2160783" cy="654117"/>
          </a:xfrm>
          <a:prstGeom prst="rect">
            <a:avLst/>
          </a:prstGeom>
          <a:solidFill>
            <a:schemeClr val="tx1"/>
          </a:solidFill>
        </p:spPr>
      </p:pic>
      <p:sp>
        <p:nvSpPr>
          <p:cNvPr id="5" name="スライド番号プレースホルダー 4">
            <a:extLst>
              <a:ext uri="{FF2B5EF4-FFF2-40B4-BE49-F238E27FC236}">
                <a16:creationId xmlns:a16="http://schemas.microsoft.com/office/drawing/2014/main" id="{1C36EF76-3303-1CB6-123E-47F65A7315DB}"/>
              </a:ext>
            </a:extLst>
          </p:cNvPr>
          <p:cNvSpPr>
            <a:spLocks noGrp="1"/>
          </p:cNvSpPr>
          <p:nvPr>
            <p:ph type="sldNum" sz="quarter" idx="12"/>
          </p:nvPr>
        </p:nvSpPr>
        <p:spPr>
          <a:xfrm>
            <a:off x="8610600" y="6440430"/>
            <a:ext cx="2743200" cy="365125"/>
          </a:xfrm>
        </p:spPr>
        <p:txBody>
          <a:bodyPr/>
          <a:lstStyle/>
          <a:p>
            <a:fld id="{CDA1AEA6-66EA-4D44-912F-2483D41830B3}" type="slidenum">
              <a:rPr kumimoji="1" lang="ja-JP" altLang="en-US" sz="1400" b="1" smtClean="0"/>
              <a:t>1</a:t>
            </a:fld>
            <a:endParaRPr kumimoji="1" lang="ja-JP" altLang="en-US" sz="1400" b="1"/>
          </a:p>
        </p:txBody>
      </p:sp>
      <p:pic>
        <p:nvPicPr>
          <p:cNvPr id="6" name="コンテンツ プレースホルダー 8" descr="建物, 屋外, 座る, 古い が含まれている画像&#10;&#10;自動的に生成された説明">
            <a:extLst>
              <a:ext uri="{FF2B5EF4-FFF2-40B4-BE49-F238E27FC236}">
                <a16:creationId xmlns:a16="http://schemas.microsoft.com/office/drawing/2014/main" id="{13BC4252-9A01-4EE0-7C55-91A911792C6E}"/>
              </a:ext>
            </a:extLst>
          </p:cNvPr>
          <p:cNvPicPr>
            <a:picLocks noChangeAspect="1"/>
          </p:cNvPicPr>
          <p:nvPr/>
        </p:nvPicPr>
        <p:blipFill rotWithShape="1">
          <a:blip r:embed="rId3">
            <a:extLst>
              <a:ext uri="{28A0092B-C50C-407E-A947-70E740481C1C}">
                <a14:useLocalDpi xmlns:a14="http://schemas.microsoft.com/office/drawing/2010/main" val="0"/>
              </a:ext>
            </a:extLst>
          </a:blip>
          <a:srcRect l="13080" t="3845" b="6655"/>
          <a:stretch/>
        </p:blipFill>
        <p:spPr>
          <a:xfrm>
            <a:off x="-183009" y="-52445"/>
            <a:ext cx="8880414" cy="6858000"/>
          </a:xfrm>
          <a:prstGeom prst="rect">
            <a:avLst/>
          </a:prstGeom>
          <a:ln>
            <a:noFill/>
          </a:ln>
          <a:effectLst>
            <a:softEdge rad="112500"/>
          </a:effectLst>
        </p:spPr>
      </p:pic>
      <p:sp>
        <p:nvSpPr>
          <p:cNvPr id="3" name="字幕 2">
            <a:extLst>
              <a:ext uri="{FF2B5EF4-FFF2-40B4-BE49-F238E27FC236}">
                <a16:creationId xmlns:a16="http://schemas.microsoft.com/office/drawing/2014/main" id="{33F05185-84ED-D259-8C98-A46CFEB403C6}"/>
              </a:ext>
            </a:extLst>
          </p:cNvPr>
          <p:cNvSpPr>
            <a:spLocks noGrp="1"/>
          </p:cNvSpPr>
          <p:nvPr>
            <p:ph type="subTitle" idx="1"/>
          </p:nvPr>
        </p:nvSpPr>
        <p:spPr>
          <a:xfrm>
            <a:off x="6413500" y="4877022"/>
            <a:ext cx="5138420" cy="824943"/>
          </a:xfrm>
        </p:spPr>
        <p:txBody>
          <a:bodyPr anchor="t">
            <a:noAutofit/>
          </a:bodyPr>
          <a:lstStyle/>
          <a:p>
            <a:pPr algn="l"/>
            <a:r>
              <a:rPr lang="hi-IN" altLang="ja-JP" sz="1800" dirty="0">
                <a:latin typeface="Arial" panose="020B0604020202020204" pitchFamily="34" charset="0"/>
                <a:cs typeface="Arial" panose="020B0604020202020204" pitchFamily="34" charset="0"/>
              </a:rPr>
              <a:t>तालिम पाठ्यक्रम: ग्राहक मीटरको शुद्धता परीक्षण</a:t>
            </a:r>
            <a:endParaRPr lang="en-US" altLang="ja-JP" sz="1800" dirty="0">
              <a:latin typeface="Arial" panose="020B0604020202020204" pitchFamily="34" charset="0"/>
              <a:cs typeface="Arial" panose="020B0604020202020204" pitchFamily="34" charset="0"/>
            </a:endParaRPr>
          </a:p>
          <a:p>
            <a:pPr algn="l"/>
            <a:r>
              <a:rPr kumimoji="1" lang="en-US" altLang="ja-JP" sz="1800" dirty="0">
                <a:latin typeface="Arial" panose="020B0604020202020204" pitchFamily="34" charset="0"/>
                <a:cs typeface="Arial" panose="020B0604020202020204" pitchFamily="34" charset="0"/>
              </a:rPr>
              <a:t>Non-Revenue Water </a:t>
            </a:r>
            <a:r>
              <a:rPr lang="en-US" sz="1800" dirty="0" err="1"/>
              <a:t>कमी</a:t>
            </a:r>
            <a:r>
              <a:rPr kumimoji="1" lang="en-US" altLang="ja-JP" sz="1800" dirty="0">
                <a:latin typeface="Arial" panose="020B0604020202020204" pitchFamily="34" charset="0"/>
                <a:cs typeface="Arial" panose="020B0604020202020204" pitchFamily="34" charset="0"/>
              </a:rPr>
              <a:t>: </a:t>
            </a:r>
            <a:r>
              <a:rPr lang="en-US" sz="1800" dirty="0" err="1"/>
              <a:t>व्यबसायिक</a:t>
            </a:r>
            <a:r>
              <a:rPr lang="en-US" sz="1800" dirty="0"/>
              <a:t> </a:t>
            </a:r>
            <a:r>
              <a:rPr lang="en-US" sz="1800" dirty="0" err="1"/>
              <a:t>घाटा</a:t>
            </a:r>
            <a:endParaRPr kumimoji="1" lang="ja-JP" altLang="en-US" sz="1800" dirty="0">
              <a:latin typeface="Arial" panose="020B0604020202020204" pitchFamily="34" charset="0"/>
              <a:cs typeface="Arial" panose="020B0604020202020204" pitchFamily="34" charset="0"/>
            </a:endParaRPr>
          </a:p>
        </p:txBody>
      </p:sp>
      <p:sp>
        <p:nvSpPr>
          <p:cNvPr id="2" name="タイトル 1">
            <a:extLst>
              <a:ext uri="{FF2B5EF4-FFF2-40B4-BE49-F238E27FC236}">
                <a16:creationId xmlns:a16="http://schemas.microsoft.com/office/drawing/2014/main" id="{5DF72938-D22D-3EBD-269A-64F9D1009908}"/>
              </a:ext>
            </a:extLst>
          </p:cNvPr>
          <p:cNvSpPr>
            <a:spLocks noGrp="1"/>
          </p:cNvSpPr>
          <p:nvPr>
            <p:ph type="ctrTitle"/>
          </p:nvPr>
        </p:nvSpPr>
        <p:spPr>
          <a:xfrm>
            <a:off x="6413500" y="1303321"/>
            <a:ext cx="5138420" cy="1893428"/>
          </a:xfrm>
        </p:spPr>
        <p:txBody>
          <a:bodyPr anchor="b">
            <a:normAutofit/>
          </a:bodyPr>
          <a:lstStyle/>
          <a:p>
            <a:pPr algn="l"/>
            <a:r>
              <a:rPr kumimoji="1" lang="en-US" altLang="ja-JP" sz="3000" dirty="0"/>
              <a:t>Lecture : </a:t>
            </a:r>
            <a:r>
              <a:rPr lang="hi-IN" altLang="ja-JP" sz="3000" dirty="0"/>
              <a:t>मीटरको शुद्धता तथा नियमित मिटर प्रतिस्थापन</a:t>
            </a:r>
            <a:r>
              <a:rPr lang="en-US" altLang="ja-JP" sz="3000" dirty="0"/>
              <a:t> </a:t>
            </a:r>
            <a:r>
              <a:rPr lang="hi-IN" altLang="ja-JP" sz="3000" dirty="0"/>
              <a:t>को महत्व</a:t>
            </a:r>
            <a:r>
              <a:rPr lang="en-US" altLang="ja-JP" sz="3000" dirty="0"/>
              <a:t>, </a:t>
            </a:r>
            <a:r>
              <a:rPr lang="hi-IN" altLang="ja-JP" sz="3000" dirty="0"/>
              <a:t>मिटरको शुद्धता नाप्ने तरिका </a:t>
            </a:r>
            <a:endParaRPr kumimoji="1" lang="ja-JP" altLang="en-US" sz="3000" dirty="0"/>
          </a:p>
        </p:txBody>
      </p:sp>
      <p:sp>
        <p:nvSpPr>
          <p:cNvPr id="4" name="テキスト ボックス 3">
            <a:extLst>
              <a:ext uri="{FF2B5EF4-FFF2-40B4-BE49-F238E27FC236}">
                <a16:creationId xmlns:a16="http://schemas.microsoft.com/office/drawing/2014/main" id="{2C484204-8895-A445-2083-92C01D523D78}"/>
              </a:ext>
            </a:extLst>
          </p:cNvPr>
          <p:cNvSpPr txBox="1"/>
          <p:nvPr/>
        </p:nvSpPr>
        <p:spPr>
          <a:xfrm>
            <a:off x="6413500" y="164892"/>
            <a:ext cx="4961488" cy="1015663"/>
          </a:xfrm>
          <a:prstGeom prst="rect">
            <a:avLst/>
          </a:prstGeom>
          <a:noFill/>
        </p:spPr>
        <p:txBody>
          <a:bodyPr wrap="square" rtlCol="0">
            <a:spAutoFit/>
          </a:bodyPr>
          <a:lstStyle/>
          <a:p>
            <a:r>
              <a:rPr kumimoji="1" lang="en-US" altLang="ja-JP" sz="2000" b="1" i="1" dirty="0"/>
              <a:t>The Project on Capacity Development of KUKL to Improve Overall Water Supply Service in Kathmandu Valley</a:t>
            </a:r>
            <a:endParaRPr kumimoji="1" lang="ja-JP" altLang="en-US" sz="2000" b="1" i="1" dirty="0"/>
          </a:p>
        </p:txBody>
      </p:sp>
      <p:pic>
        <p:nvPicPr>
          <p:cNvPr id="12" name="図 11" descr="グラフィカル ユーザー インターフェイス, テキスト, アプリケーション&#10;&#10;自動的に生成された説明">
            <a:extLst>
              <a:ext uri="{FF2B5EF4-FFF2-40B4-BE49-F238E27FC236}">
                <a16:creationId xmlns:a16="http://schemas.microsoft.com/office/drawing/2014/main" id="{CA317617-15C0-7451-85BB-52FFCAF393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5446" y="5842764"/>
            <a:ext cx="2241609" cy="678586"/>
          </a:xfrm>
          <a:prstGeom prst="rect">
            <a:avLst/>
          </a:prstGeom>
        </p:spPr>
      </p:pic>
      <p:sp>
        <p:nvSpPr>
          <p:cNvPr id="9" name="Subtitle 4">
            <a:extLst>
              <a:ext uri="{FF2B5EF4-FFF2-40B4-BE49-F238E27FC236}">
                <a16:creationId xmlns:a16="http://schemas.microsoft.com/office/drawing/2014/main" id="{A62433F8-CDB2-0A12-6F48-ABC317D10494}"/>
              </a:ext>
            </a:extLst>
          </p:cNvPr>
          <p:cNvSpPr txBox="1">
            <a:spLocks/>
          </p:cNvSpPr>
          <p:nvPr/>
        </p:nvSpPr>
        <p:spPr>
          <a:xfrm>
            <a:off x="6246099" y="3400100"/>
            <a:ext cx="5473222" cy="127357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r>
              <a:rPr lang="en-US" sz="2800" b="1" dirty="0"/>
              <a:t>Lecture By :</a:t>
            </a:r>
          </a:p>
          <a:p>
            <a:pPr>
              <a:lnSpc>
                <a:spcPct val="100000"/>
              </a:lnSpc>
              <a:spcBef>
                <a:spcPts val="0"/>
              </a:spcBef>
            </a:pPr>
            <a:r>
              <a:rPr lang="en-US" sz="2800" b="1" dirty="0"/>
              <a:t>(Name)</a:t>
            </a:r>
          </a:p>
          <a:p>
            <a:pPr>
              <a:lnSpc>
                <a:spcPct val="100000"/>
              </a:lnSpc>
              <a:spcBef>
                <a:spcPts val="0"/>
              </a:spcBef>
            </a:pPr>
            <a:r>
              <a:rPr lang="en-US" sz="2800" b="1" dirty="0"/>
              <a:t>(Title)</a:t>
            </a:r>
          </a:p>
          <a:p>
            <a:pPr>
              <a:lnSpc>
                <a:spcPct val="100000"/>
              </a:lnSpc>
              <a:spcBef>
                <a:spcPts val="0"/>
              </a:spcBef>
            </a:pPr>
            <a:r>
              <a:rPr lang="en-US" sz="2800" b="1" dirty="0"/>
              <a:t>(Division/Department) </a:t>
            </a:r>
          </a:p>
        </p:txBody>
      </p:sp>
    </p:spTree>
    <p:extLst>
      <p:ext uri="{BB962C8B-B14F-4D97-AF65-F5344CB8AC3E}">
        <p14:creationId xmlns:p14="http://schemas.microsoft.com/office/powerpoint/2010/main" val="22104143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F62457-4773-9614-ED86-725BD769E6C0}"/>
              </a:ext>
            </a:extLst>
          </p:cNvPr>
          <p:cNvSpPr>
            <a:spLocks noGrp="1"/>
          </p:cNvSpPr>
          <p:nvPr>
            <p:ph type="title"/>
          </p:nvPr>
        </p:nvSpPr>
        <p:spPr/>
        <p:txBody>
          <a:bodyPr/>
          <a:lstStyle/>
          <a:p>
            <a:r>
              <a:rPr kumimoji="1" lang="hi-IN" altLang="ja-JP" dirty="0"/>
              <a:t>अध्ययनको नतिजा</a:t>
            </a:r>
            <a:endParaRPr kumimoji="1" lang="ja-JP" altLang="en-US" dirty="0"/>
          </a:p>
        </p:txBody>
      </p:sp>
      <p:sp>
        <p:nvSpPr>
          <p:cNvPr id="6" name="タイトル 1">
            <a:extLst>
              <a:ext uri="{FF2B5EF4-FFF2-40B4-BE49-F238E27FC236}">
                <a16:creationId xmlns:a16="http://schemas.microsoft.com/office/drawing/2014/main" id="{D6A3FE3D-D1BD-5FF0-C398-0A784FE4197B}"/>
              </a:ext>
            </a:extLst>
          </p:cNvPr>
          <p:cNvSpPr txBox="1">
            <a:spLocks/>
          </p:cNvSpPr>
          <p:nvPr/>
        </p:nvSpPr>
        <p:spPr>
          <a:xfrm>
            <a:off x="838200" y="6166624"/>
            <a:ext cx="10515600" cy="57986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p>
        </p:txBody>
      </p:sp>
      <p:sp>
        <p:nvSpPr>
          <p:cNvPr id="8" name="コンテンツ プレースホルダー 7">
            <a:extLst>
              <a:ext uri="{FF2B5EF4-FFF2-40B4-BE49-F238E27FC236}">
                <a16:creationId xmlns:a16="http://schemas.microsoft.com/office/drawing/2014/main" id="{85AE5784-BEFD-B200-E6BE-1BC90BAA0825}"/>
              </a:ext>
            </a:extLst>
          </p:cNvPr>
          <p:cNvSpPr>
            <a:spLocks noGrp="1"/>
          </p:cNvSpPr>
          <p:nvPr>
            <p:ph idx="1"/>
          </p:nvPr>
        </p:nvSpPr>
        <p:spPr>
          <a:xfrm>
            <a:off x="838200" y="1769870"/>
            <a:ext cx="10515600" cy="4351338"/>
          </a:xfrm>
        </p:spPr>
        <p:txBody>
          <a:bodyPr/>
          <a:lstStyle/>
          <a:p>
            <a:r>
              <a:rPr lang="en-US" altLang="ja-JP" dirty="0"/>
              <a:t>M_1 </a:t>
            </a:r>
            <a:r>
              <a:rPr lang="hi-IN" altLang="ja-JP" dirty="0"/>
              <a:t>को लागि</a:t>
            </a:r>
            <a:r>
              <a:rPr lang="en-US" altLang="ja-JP" dirty="0"/>
              <a:t>, “</a:t>
            </a:r>
            <a:r>
              <a:rPr lang="hi-IN" altLang="ja-JP" dirty="0"/>
              <a:t>समग्रमा प्रवृत्ति यस्तो हुन्छ कि मीटरको उमेर र कुल मात्रा दुबै बढ्दै जाँदा मिटर त्रुटिको अंक पनि बढि नकारात्मक तर्फ़ हुन्छ।</a:t>
            </a:r>
            <a:r>
              <a:rPr lang="en-US" altLang="ja-JP" dirty="0"/>
              <a:t>”</a:t>
            </a:r>
          </a:p>
          <a:p>
            <a:r>
              <a:rPr lang="en-US" altLang="ja-JP" dirty="0"/>
              <a:t>M_2 </a:t>
            </a:r>
            <a:r>
              <a:rPr lang="hi-IN" altLang="ja-JP" dirty="0"/>
              <a:t>को लागि</a:t>
            </a:r>
            <a:r>
              <a:rPr lang="en-US" altLang="ja-JP" dirty="0"/>
              <a:t>, “</a:t>
            </a:r>
            <a:r>
              <a:rPr lang="hi-IN" altLang="ja-JP" dirty="0"/>
              <a:t>फलस्वरूप, यो </a:t>
            </a:r>
            <a:r>
              <a:rPr lang="en-US" altLang="ja-JP" dirty="0"/>
              <a:t>single -jet </a:t>
            </a:r>
            <a:r>
              <a:rPr lang="hi-IN" altLang="ja-JP" dirty="0"/>
              <a:t>प्रकारको मिटर पुरानो हुँदै जाँदा यसको समग्र कार्य क्षमतामा चाहिँ केही सुधार हुने प्रवृत्ति रहेको देखिन्छ। </a:t>
            </a:r>
            <a:r>
              <a:rPr lang="en-US" altLang="ja-JP" dirty="0"/>
              <a:t>M_1 </a:t>
            </a:r>
            <a:r>
              <a:rPr lang="hi-IN" altLang="ja-JP" dirty="0"/>
              <a:t>प्रकारको बाहेक अरू जूनै पनि अवस्थामा, मीटरको हरेक उमेर र कुल मात्रामा त्रुटि चाँही बढी नै देखिन्छ। </a:t>
            </a:r>
            <a:r>
              <a:rPr lang="en-US" altLang="ja-JP" dirty="0"/>
              <a:t>”</a:t>
            </a:r>
            <a:endParaRPr lang="ja-JP" altLang="en-US" dirty="0"/>
          </a:p>
        </p:txBody>
      </p:sp>
      <p:sp>
        <p:nvSpPr>
          <p:cNvPr id="9" name="テキスト ボックス 8">
            <a:extLst>
              <a:ext uri="{FF2B5EF4-FFF2-40B4-BE49-F238E27FC236}">
                <a16:creationId xmlns:a16="http://schemas.microsoft.com/office/drawing/2014/main" id="{14E58D99-48AB-F3E1-368A-D700863FF03C}"/>
              </a:ext>
            </a:extLst>
          </p:cNvPr>
          <p:cNvSpPr txBox="1"/>
          <p:nvPr/>
        </p:nvSpPr>
        <p:spPr>
          <a:xfrm>
            <a:off x="713677" y="4850782"/>
            <a:ext cx="11162371" cy="1384995"/>
          </a:xfrm>
          <a:prstGeom prst="rect">
            <a:avLst/>
          </a:prstGeom>
          <a:noFill/>
        </p:spPr>
        <p:txBody>
          <a:bodyPr wrap="square" rtlCol="0">
            <a:spAutoFit/>
          </a:bodyPr>
          <a:lstStyle/>
          <a:p>
            <a:r>
              <a:rPr kumimoji="1" lang="hi-IN" altLang="ja-JP" sz="2800" b="1" i="1" dirty="0"/>
              <a:t>सामान्यतया भन्नुपर्दा ,</a:t>
            </a:r>
          </a:p>
          <a:p>
            <a:r>
              <a:rPr kumimoji="1" lang="hi-IN" altLang="ja-JP" sz="2800" b="1" i="1" dirty="0"/>
              <a:t>मीटरले जति धेरै मात्रा गन्छ, नकारात्मक त्रुटि उति नै ठूलो हुन्छ!</a:t>
            </a:r>
          </a:p>
          <a:p>
            <a:r>
              <a:rPr kumimoji="1" lang="hi-IN" altLang="ja-JP" sz="2800" b="1" i="1" dirty="0"/>
              <a:t>मीटर जति पुरानो हुन्छ, नकारात्मक त्रुटि त्यति नै ठूलो हुन्छ!</a:t>
            </a:r>
            <a:endParaRPr kumimoji="1" lang="ja-JP" altLang="en-US" sz="2800" b="1" i="1" dirty="0"/>
          </a:p>
        </p:txBody>
      </p:sp>
      <p:sp>
        <p:nvSpPr>
          <p:cNvPr id="3" name="スライド番号プレースホルダー 2">
            <a:extLst>
              <a:ext uri="{FF2B5EF4-FFF2-40B4-BE49-F238E27FC236}">
                <a16:creationId xmlns:a16="http://schemas.microsoft.com/office/drawing/2014/main" id="{AF0EA0DA-0553-104B-D825-383B9439757E}"/>
              </a:ext>
            </a:extLst>
          </p:cNvPr>
          <p:cNvSpPr>
            <a:spLocks noGrp="1"/>
          </p:cNvSpPr>
          <p:nvPr>
            <p:ph type="sldNum" sz="quarter" idx="12"/>
          </p:nvPr>
        </p:nvSpPr>
        <p:spPr/>
        <p:txBody>
          <a:bodyPr/>
          <a:lstStyle/>
          <a:p>
            <a:fld id="{CDA1AEA6-66EA-4D44-912F-2483D41830B3}" type="slidenum">
              <a:rPr kumimoji="1" lang="ja-JP" altLang="en-US" sz="1400" b="1" smtClean="0"/>
              <a:t>10</a:t>
            </a:fld>
            <a:endParaRPr kumimoji="1" lang="ja-JP" altLang="en-US" sz="1400" b="1" dirty="0"/>
          </a:p>
        </p:txBody>
      </p:sp>
    </p:spTree>
    <p:extLst>
      <p:ext uri="{BB962C8B-B14F-4D97-AF65-F5344CB8AC3E}">
        <p14:creationId xmlns:p14="http://schemas.microsoft.com/office/powerpoint/2010/main" val="270929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F94635A5-85B5-B284-6AD2-CBE7433E5456}"/>
              </a:ext>
            </a:extLst>
          </p:cNvPr>
          <p:cNvSpPr>
            <a:spLocks noGrp="1"/>
          </p:cNvSpPr>
          <p:nvPr>
            <p:ph type="title"/>
          </p:nvPr>
        </p:nvSpPr>
        <p:spPr>
          <a:xfrm>
            <a:off x="572493" y="238539"/>
            <a:ext cx="11018520" cy="1141091"/>
          </a:xfrm>
        </p:spPr>
        <p:txBody>
          <a:bodyPr anchor="b">
            <a:normAutofit/>
          </a:bodyPr>
          <a:lstStyle/>
          <a:p>
            <a:r>
              <a:rPr lang="hi-IN" altLang="ja-JP" dirty="0"/>
              <a:t>मिटर त्रुटिहरूको प्रभाव</a:t>
            </a:r>
            <a:endParaRPr kumimoji="1" lang="ja-JP" altLang="en-US" dirty="0"/>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descr="図形&#10;&#10;自動的に生成された説明">
            <a:extLst>
              <a:ext uri="{FF2B5EF4-FFF2-40B4-BE49-F238E27FC236}">
                <a16:creationId xmlns:a16="http://schemas.microsoft.com/office/drawing/2014/main" id="{2FBA8E58-B9CE-0092-8D26-C6DA7B5D2E96}"/>
              </a:ext>
            </a:extLst>
          </p:cNvPr>
          <p:cNvPicPr>
            <a:picLocks noChangeAspect="1"/>
          </p:cNvPicPr>
          <p:nvPr/>
        </p:nvPicPr>
        <p:blipFill rotWithShape="1">
          <a:blip r:embed="rId2">
            <a:extLst>
              <a:ext uri="{28A0092B-C50C-407E-A947-70E740481C1C}">
                <a14:useLocalDpi xmlns:a14="http://schemas.microsoft.com/office/drawing/2010/main" val="0"/>
              </a:ext>
            </a:extLst>
          </a:blip>
          <a:srcRect l="7502" r="5263" b="2"/>
          <a:stretch/>
        </p:blipFill>
        <p:spPr>
          <a:xfrm>
            <a:off x="9547178" y="2048256"/>
            <a:ext cx="2226281" cy="2314092"/>
          </a:xfrm>
          <a:prstGeom prst="rect">
            <a:avLst/>
          </a:prstGeom>
        </p:spPr>
      </p:pic>
      <p:graphicFrame>
        <p:nvGraphicFramePr>
          <p:cNvPr id="16" name="コンテンツ プレースホルダー 2">
            <a:extLst>
              <a:ext uri="{FF2B5EF4-FFF2-40B4-BE49-F238E27FC236}">
                <a16:creationId xmlns:a16="http://schemas.microsoft.com/office/drawing/2014/main" id="{86DBCBFD-FB27-31FB-CC9F-D93E0D448AED}"/>
              </a:ext>
            </a:extLst>
          </p:cNvPr>
          <p:cNvGraphicFramePr>
            <a:graphicFrameLocks noGrp="1"/>
          </p:cNvGraphicFramePr>
          <p:nvPr>
            <p:ph idx="1"/>
            <p:extLst>
              <p:ext uri="{D42A27DB-BD31-4B8C-83A1-F6EECF244321}">
                <p14:modId xmlns:p14="http://schemas.microsoft.com/office/powerpoint/2010/main" val="2432269746"/>
              </p:ext>
            </p:extLst>
          </p:nvPr>
        </p:nvGraphicFramePr>
        <p:xfrm>
          <a:off x="572492" y="1777679"/>
          <a:ext cx="8432052" cy="4278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図 6" descr="アイコン&#10;&#10;自動的に生成された説明">
            <a:extLst>
              <a:ext uri="{FF2B5EF4-FFF2-40B4-BE49-F238E27FC236}">
                <a16:creationId xmlns:a16="http://schemas.microsoft.com/office/drawing/2014/main" id="{77B9D5BB-980D-CF4F-3F36-F16B84F47D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89327" y="4523329"/>
            <a:ext cx="2446406" cy="1955361"/>
          </a:xfrm>
          <a:prstGeom prst="rect">
            <a:avLst/>
          </a:prstGeom>
        </p:spPr>
      </p:pic>
      <p:sp>
        <p:nvSpPr>
          <p:cNvPr id="3" name="スライド番号プレースホルダー 2">
            <a:extLst>
              <a:ext uri="{FF2B5EF4-FFF2-40B4-BE49-F238E27FC236}">
                <a16:creationId xmlns:a16="http://schemas.microsoft.com/office/drawing/2014/main" id="{9D3E8389-DDAE-3E52-4AE7-57751AD066B6}"/>
              </a:ext>
            </a:extLst>
          </p:cNvPr>
          <p:cNvSpPr>
            <a:spLocks noGrp="1"/>
          </p:cNvSpPr>
          <p:nvPr>
            <p:ph type="sldNum" sz="quarter" idx="12"/>
          </p:nvPr>
        </p:nvSpPr>
        <p:spPr/>
        <p:txBody>
          <a:bodyPr/>
          <a:lstStyle/>
          <a:p>
            <a:fld id="{CDA1AEA6-66EA-4D44-912F-2483D41830B3}" type="slidenum">
              <a:rPr kumimoji="1" lang="ja-JP" altLang="en-US" sz="1400" b="1" smtClean="0"/>
              <a:t>11</a:t>
            </a:fld>
            <a:endParaRPr kumimoji="1" lang="ja-JP" altLang="en-US" sz="1400" b="1"/>
          </a:p>
        </p:txBody>
      </p:sp>
    </p:spTree>
    <p:extLst>
      <p:ext uri="{BB962C8B-B14F-4D97-AF65-F5344CB8AC3E}">
        <p14:creationId xmlns:p14="http://schemas.microsoft.com/office/powerpoint/2010/main" val="750262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8F250D-8D40-9404-91C5-BC761B6DE257}"/>
              </a:ext>
            </a:extLst>
          </p:cNvPr>
          <p:cNvSpPr>
            <a:spLocks noGrp="1"/>
          </p:cNvSpPr>
          <p:nvPr>
            <p:ph type="title"/>
          </p:nvPr>
        </p:nvSpPr>
        <p:spPr>
          <a:xfrm>
            <a:off x="838200" y="314325"/>
            <a:ext cx="10515600" cy="872542"/>
          </a:xfrm>
        </p:spPr>
        <p:txBody>
          <a:bodyPr>
            <a:normAutofit/>
          </a:bodyPr>
          <a:lstStyle/>
          <a:p>
            <a:r>
              <a:rPr kumimoji="1" lang="hi-IN" altLang="ja-JP" sz="3600" dirty="0"/>
              <a:t>मिटरको स्वीकार्य र अस्वीकार्य त्रुटिहरू</a:t>
            </a:r>
            <a:endParaRPr kumimoji="1" lang="ja-JP" altLang="en-US" sz="3600" dirty="0"/>
          </a:p>
        </p:txBody>
      </p:sp>
      <p:grpSp>
        <p:nvGrpSpPr>
          <p:cNvPr id="39" name="グループ化 38">
            <a:extLst>
              <a:ext uri="{FF2B5EF4-FFF2-40B4-BE49-F238E27FC236}">
                <a16:creationId xmlns:a16="http://schemas.microsoft.com/office/drawing/2014/main" id="{81AB81FA-0C01-909B-B124-CF46A622B05B}"/>
              </a:ext>
            </a:extLst>
          </p:cNvPr>
          <p:cNvGrpSpPr/>
          <p:nvPr/>
        </p:nvGrpSpPr>
        <p:grpSpPr>
          <a:xfrm>
            <a:off x="886371" y="1350116"/>
            <a:ext cx="10174014" cy="4699877"/>
            <a:chOff x="1" y="97178"/>
            <a:chExt cx="5924462" cy="3141324"/>
          </a:xfrm>
        </p:grpSpPr>
        <p:grpSp>
          <p:nvGrpSpPr>
            <p:cNvPr id="40" name="グループ化 39">
              <a:extLst>
                <a:ext uri="{FF2B5EF4-FFF2-40B4-BE49-F238E27FC236}">
                  <a16:creationId xmlns:a16="http://schemas.microsoft.com/office/drawing/2014/main" id="{D022CF32-7CFC-19F0-15EC-88E7C0A3F753}"/>
                </a:ext>
              </a:extLst>
            </p:cNvPr>
            <p:cNvGrpSpPr/>
            <p:nvPr/>
          </p:nvGrpSpPr>
          <p:grpSpPr>
            <a:xfrm>
              <a:off x="1" y="97178"/>
              <a:ext cx="5924462" cy="3141324"/>
              <a:chOff x="1" y="97178"/>
              <a:chExt cx="5924462" cy="3141324"/>
            </a:xfrm>
          </p:grpSpPr>
          <p:cxnSp>
            <p:nvCxnSpPr>
              <p:cNvPr id="42" name="コネクタ: カギ線 41">
                <a:extLst>
                  <a:ext uri="{FF2B5EF4-FFF2-40B4-BE49-F238E27FC236}">
                    <a16:creationId xmlns:a16="http://schemas.microsoft.com/office/drawing/2014/main" id="{F6A0743F-8275-4421-91AD-65A87749F2A5}"/>
                  </a:ext>
                </a:extLst>
              </p:cNvPr>
              <p:cNvCxnSpPr>
                <a:cxnSpLocks/>
                <a:stCxn id="70" idx="3"/>
              </p:cNvCxnSpPr>
              <p:nvPr/>
            </p:nvCxnSpPr>
            <p:spPr>
              <a:xfrm>
                <a:off x="4425170" y="842123"/>
                <a:ext cx="182811" cy="381123"/>
              </a:xfrm>
              <a:prstGeom prst="bentConnector2">
                <a:avLst/>
              </a:prstGeom>
              <a:noFill/>
              <a:ln w="12700" cap="flat" cmpd="sng" algn="ctr">
                <a:solidFill>
                  <a:sysClr val="windowText" lastClr="000000"/>
                </a:solidFill>
                <a:prstDash val="solid"/>
                <a:miter lim="800000"/>
                <a:tailEnd type="triangle"/>
              </a:ln>
              <a:effectLst/>
            </p:spPr>
          </p:cxnSp>
          <p:cxnSp>
            <p:nvCxnSpPr>
              <p:cNvPr id="43" name="コネクタ: カギ線 42">
                <a:extLst>
                  <a:ext uri="{FF2B5EF4-FFF2-40B4-BE49-F238E27FC236}">
                    <a16:creationId xmlns:a16="http://schemas.microsoft.com/office/drawing/2014/main" id="{DF993145-D737-4E3D-845F-3026E3C5C164}"/>
                  </a:ext>
                </a:extLst>
              </p:cNvPr>
              <p:cNvCxnSpPr>
                <a:cxnSpLocks/>
                <a:stCxn id="71" idx="2"/>
              </p:cNvCxnSpPr>
              <p:nvPr/>
            </p:nvCxnSpPr>
            <p:spPr>
              <a:xfrm rot="5400000">
                <a:off x="5173072" y="1100112"/>
                <a:ext cx="193239" cy="36470"/>
              </a:xfrm>
              <a:prstGeom prst="bentConnector3">
                <a:avLst>
                  <a:gd name="adj1" fmla="val 50000"/>
                </a:avLst>
              </a:prstGeom>
              <a:noFill/>
              <a:ln w="12700" cap="flat" cmpd="sng" algn="ctr">
                <a:solidFill>
                  <a:sysClr val="windowText" lastClr="000000"/>
                </a:solidFill>
                <a:prstDash val="solid"/>
                <a:miter lim="800000"/>
                <a:tailEnd type="triangle"/>
              </a:ln>
              <a:effectLst/>
            </p:spPr>
          </p:cxnSp>
          <p:grpSp>
            <p:nvGrpSpPr>
              <p:cNvPr id="44" name="グループ化 43">
                <a:extLst>
                  <a:ext uri="{FF2B5EF4-FFF2-40B4-BE49-F238E27FC236}">
                    <a16:creationId xmlns:a16="http://schemas.microsoft.com/office/drawing/2014/main" id="{299DFD2E-7441-BE07-5C0F-2DA292C7E8A0}"/>
                  </a:ext>
                </a:extLst>
              </p:cNvPr>
              <p:cNvGrpSpPr/>
              <p:nvPr/>
            </p:nvGrpSpPr>
            <p:grpSpPr>
              <a:xfrm>
                <a:off x="1" y="97178"/>
                <a:ext cx="5924462" cy="3141324"/>
                <a:chOff x="1" y="97178"/>
                <a:chExt cx="5924462" cy="3141324"/>
              </a:xfrm>
            </p:grpSpPr>
            <p:sp>
              <p:nvSpPr>
                <p:cNvPr id="45" name="テキスト ボックス 12">
                  <a:extLst>
                    <a:ext uri="{FF2B5EF4-FFF2-40B4-BE49-F238E27FC236}">
                      <a16:creationId xmlns:a16="http://schemas.microsoft.com/office/drawing/2014/main" id="{CC9A7AEA-B812-4EAE-8D0C-F25E3E6C1E90}"/>
                    </a:ext>
                  </a:extLst>
                </p:cNvPr>
                <p:cNvSpPr txBox="1"/>
                <p:nvPr/>
              </p:nvSpPr>
              <p:spPr>
                <a:xfrm>
                  <a:off x="133350" y="1576916"/>
                  <a:ext cx="482600" cy="31750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a:ln>
                        <a:noFill/>
                      </a:ln>
                      <a:solidFill>
                        <a:sysClr val="windowText" lastClr="000000"/>
                      </a:solidFill>
                      <a:effectLst/>
                      <a:uLnTx/>
                      <a:uFillTx/>
                      <a:latin typeface="Calibri" panose="020F0502020204030204"/>
                      <a:ea typeface="Yu Gothic" panose="020B0400000000000000" pitchFamily="50" charset="-128"/>
                      <a:cs typeface="+mn-cs"/>
                    </a:rPr>
                    <a:t>0%</a:t>
                  </a:r>
                  <a:endParaRPr kumimoji="1" lang="ja-JP" altLang="en-US" sz="2000" b="0" i="0" u="none" strike="noStrike" kern="0" cap="none" spc="0" normalizeH="0" baseline="0" noProof="0">
                    <a:ln>
                      <a:noFill/>
                    </a:ln>
                    <a:solidFill>
                      <a:sysClr val="windowText" lastClr="000000"/>
                    </a:solidFill>
                    <a:effectLst/>
                    <a:uLnTx/>
                    <a:uFillTx/>
                    <a:latin typeface="Calibri" panose="020F0502020204030204"/>
                    <a:ea typeface="Yu Gothic" panose="020B0400000000000000" pitchFamily="50" charset="-128"/>
                    <a:cs typeface="+mn-cs"/>
                  </a:endParaRPr>
                </a:p>
              </p:txBody>
            </p:sp>
            <p:grpSp>
              <p:nvGrpSpPr>
                <p:cNvPr id="46" name="グループ化 45">
                  <a:extLst>
                    <a:ext uri="{FF2B5EF4-FFF2-40B4-BE49-F238E27FC236}">
                      <a16:creationId xmlns:a16="http://schemas.microsoft.com/office/drawing/2014/main" id="{01663EDF-4563-7AF2-8790-596B3E145E85}"/>
                    </a:ext>
                  </a:extLst>
                </p:cNvPr>
                <p:cNvGrpSpPr/>
                <p:nvPr/>
              </p:nvGrpSpPr>
              <p:grpSpPr>
                <a:xfrm>
                  <a:off x="1" y="408516"/>
                  <a:ext cx="5924462" cy="2829986"/>
                  <a:chOff x="1" y="408516"/>
                  <a:chExt cx="5924462" cy="2829986"/>
                </a:xfrm>
              </p:grpSpPr>
              <p:grpSp>
                <p:nvGrpSpPr>
                  <p:cNvPr id="58" name="グループ化 57">
                    <a:extLst>
                      <a:ext uri="{FF2B5EF4-FFF2-40B4-BE49-F238E27FC236}">
                        <a16:creationId xmlns:a16="http://schemas.microsoft.com/office/drawing/2014/main" id="{35A6DA0A-4C72-972C-01E3-4A47CC7CA29D}"/>
                      </a:ext>
                    </a:extLst>
                  </p:cNvPr>
                  <p:cNvGrpSpPr/>
                  <p:nvPr/>
                </p:nvGrpSpPr>
                <p:grpSpPr>
                  <a:xfrm>
                    <a:off x="1" y="408516"/>
                    <a:ext cx="5924462" cy="2829986"/>
                    <a:chOff x="0" y="408516"/>
                    <a:chExt cx="5934075" cy="2817285"/>
                  </a:xfrm>
                </p:grpSpPr>
                <p:cxnSp>
                  <p:nvCxnSpPr>
                    <p:cNvPr id="60" name="直線コネクタ 59">
                      <a:extLst>
                        <a:ext uri="{FF2B5EF4-FFF2-40B4-BE49-F238E27FC236}">
                          <a16:creationId xmlns:a16="http://schemas.microsoft.com/office/drawing/2014/main" id="{2E24FC5B-0603-1767-18D0-777F2A1D2D8A}"/>
                        </a:ext>
                      </a:extLst>
                    </p:cNvPr>
                    <p:cNvCxnSpPr/>
                    <p:nvPr/>
                  </p:nvCxnSpPr>
                  <p:spPr>
                    <a:xfrm flipH="1">
                      <a:off x="622300" y="540808"/>
                      <a:ext cx="7408" cy="2263775"/>
                    </a:xfrm>
                    <a:prstGeom prst="line">
                      <a:avLst/>
                    </a:prstGeom>
                    <a:noFill/>
                    <a:ln w="19050" cap="flat" cmpd="sng" algn="ctr">
                      <a:solidFill>
                        <a:sysClr val="windowText" lastClr="000000"/>
                      </a:solidFill>
                      <a:prstDash val="solid"/>
                      <a:miter lim="800000"/>
                    </a:ln>
                    <a:effectLst/>
                  </p:spPr>
                </p:cxnSp>
                <p:sp>
                  <p:nvSpPr>
                    <p:cNvPr id="61" name="フリーフォーム: 図形 60">
                      <a:extLst>
                        <a:ext uri="{FF2B5EF4-FFF2-40B4-BE49-F238E27FC236}">
                          <a16:creationId xmlns:a16="http://schemas.microsoft.com/office/drawing/2014/main" id="{7E412E4B-A4A1-EA95-56CE-711C85788080}"/>
                        </a:ext>
                      </a:extLst>
                    </p:cNvPr>
                    <p:cNvSpPr/>
                    <p:nvPr/>
                  </p:nvSpPr>
                  <p:spPr>
                    <a:xfrm>
                      <a:off x="1291166" y="535516"/>
                      <a:ext cx="3981450" cy="2287059"/>
                    </a:xfrm>
                    <a:custGeom>
                      <a:avLst/>
                      <a:gdLst>
                        <a:gd name="connsiteX0" fmla="*/ 0 w 3975100"/>
                        <a:gd name="connsiteY0" fmla="*/ 1149350 h 2298700"/>
                        <a:gd name="connsiteX1" fmla="*/ 0 w 3975100"/>
                        <a:gd name="connsiteY1" fmla="*/ 0 h 2298700"/>
                        <a:gd name="connsiteX2" fmla="*/ 1333500 w 3975100"/>
                        <a:gd name="connsiteY2" fmla="*/ 0 h 2298700"/>
                        <a:gd name="connsiteX3" fmla="*/ 1327150 w 3975100"/>
                        <a:gd name="connsiteY3" fmla="*/ 692150 h 2298700"/>
                        <a:gd name="connsiteX4" fmla="*/ 3975100 w 3975100"/>
                        <a:gd name="connsiteY4" fmla="*/ 679450 h 2298700"/>
                        <a:gd name="connsiteX5" fmla="*/ 3968750 w 3975100"/>
                        <a:gd name="connsiteY5" fmla="*/ 1612900 h 2298700"/>
                        <a:gd name="connsiteX6" fmla="*/ 1314450 w 3975100"/>
                        <a:gd name="connsiteY6" fmla="*/ 1606550 h 2298700"/>
                        <a:gd name="connsiteX7" fmla="*/ 1320800 w 3975100"/>
                        <a:gd name="connsiteY7" fmla="*/ 2298700 h 2298700"/>
                        <a:gd name="connsiteX8" fmla="*/ 0 w 3975100"/>
                        <a:gd name="connsiteY8" fmla="*/ 2292350 h 2298700"/>
                        <a:gd name="connsiteX9" fmla="*/ 0 w 3975100"/>
                        <a:gd name="connsiteY9" fmla="*/ 114935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5100" h="2298700">
                          <a:moveTo>
                            <a:pt x="0" y="1149350"/>
                          </a:moveTo>
                          <a:lnTo>
                            <a:pt x="0" y="0"/>
                          </a:lnTo>
                          <a:lnTo>
                            <a:pt x="1333500" y="0"/>
                          </a:lnTo>
                          <a:cubicBezTo>
                            <a:pt x="1331383" y="230717"/>
                            <a:pt x="1329267" y="461433"/>
                            <a:pt x="1327150" y="692150"/>
                          </a:cubicBezTo>
                          <a:lnTo>
                            <a:pt x="3975100" y="679450"/>
                          </a:lnTo>
                          <a:cubicBezTo>
                            <a:pt x="3972983" y="990600"/>
                            <a:pt x="3970867" y="1301750"/>
                            <a:pt x="3968750" y="1612900"/>
                          </a:cubicBezTo>
                          <a:lnTo>
                            <a:pt x="1314450" y="1606550"/>
                          </a:lnTo>
                          <a:cubicBezTo>
                            <a:pt x="1316567" y="1837267"/>
                            <a:pt x="1318683" y="2067983"/>
                            <a:pt x="1320800" y="2298700"/>
                          </a:cubicBezTo>
                          <a:lnTo>
                            <a:pt x="0" y="2292350"/>
                          </a:lnTo>
                          <a:cubicBezTo>
                            <a:pt x="2117" y="1909233"/>
                            <a:pt x="4233" y="1526117"/>
                            <a:pt x="0" y="1149350"/>
                          </a:cubicBezTo>
                          <a:close/>
                        </a:path>
                      </a:pathLst>
                    </a:custGeom>
                    <a:solidFill>
                      <a:sysClr val="window" lastClr="FFFFFF">
                        <a:lumMod val="75000"/>
                      </a:sysClr>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sysClr val="window" lastClr="FFFFFF"/>
                        </a:solidFill>
                        <a:effectLst/>
                        <a:uLnTx/>
                        <a:uFillTx/>
                        <a:latin typeface="Calibri" panose="020F0502020204030204"/>
                        <a:ea typeface="Yu Gothic" panose="020B0400000000000000" pitchFamily="50" charset="-128"/>
                        <a:cs typeface="+mn-cs"/>
                      </a:endParaRPr>
                    </a:p>
                  </p:txBody>
                </p:sp>
                <p:cxnSp>
                  <p:nvCxnSpPr>
                    <p:cNvPr id="62" name="直線コネクタ 61">
                      <a:extLst>
                        <a:ext uri="{FF2B5EF4-FFF2-40B4-BE49-F238E27FC236}">
                          <a16:creationId xmlns:a16="http://schemas.microsoft.com/office/drawing/2014/main" id="{97F7D9C2-8CA0-FACF-3114-E0D508E4236F}"/>
                        </a:ext>
                      </a:extLst>
                    </p:cNvPr>
                    <p:cNvCxnSpPr/>
                    <p:nvPr/>
                  </p:nvCxnSpPr>
                  <p:spPr>
                    <a:xfrm>
                      <a:off x="629708" y="1678516"/>
                      <a:ext cx="5304367" cy="0"/>
                    </a:xfrm>
                    <a:prstGeom prst="line">
                      <a:avLst/>
                    </a:prstGeom>
                    <a:noFill/>
                    <a:ln w="19050" cap="flat" cmpd="sng" algn="ctr">
                      <a:solidFill>
                        <a:sysClr val="windowText" lastClr="000000"/>
                      </a:solidFill>
                      <a:prstDash val="solid"/>
                      <a:miter lim="800000"/>
                    </a:ln>
                    <a:effectLst/>
                  </p:spPr>
                </p:cxnSp>
                <p:sp>
                  <p:nvSpPr>
                    <p:cNvPr id="63" name="テキスト ボックス 9">
                      <a:extLst>
                        <a:ext uri="{FF2B5EF4-FFF2-40B4-BE49-F238E27FC236}">
                          <a16:creationId xmlns:a16="http://schemas.microsoft.com/office/drawing/2014/main" id="{DF3A259C-6320-227D-4DC2-9CBA44E7B9F7}"/>
                        </a:ext>
                      </a:extLst>
                    </p:cNvPr>
                    <p:cNvSpPr txBox="1"/>
                    <p:nvPr/>
                  </p:nvSpPr>
                  <p:spPr>
                    <a:xfrm>
                      <a:off x="139700" y="408516"/>
                      <a:ext cx="482600" cy="31644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+5%</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64" name="テキスト ボックス 10">
                      <a:extLst>
                        <a:ext uri="{FF2B5EF4-FFF2-40B4-BE49-F238E27FC236}">
                          <a16:creationId xmlns:a16="http://schemas.microsoft.com/office/drawing/2014/main" id="{28EA035A-6E56-4E78-B133-D511013CC248}"/>
                        </a:ext>
                      </a:extLst>
                    </p:cNvPr>
                    <p:cNvSpPr txBox="1"/>
                    <p:nvPr/>
                  </p:nvSpPr>
                  <p:spPr>
                    <a:xfrm>
                      <a:off x="127000" y="2658533"/>
                      <a:ext cx="482600" cy="31644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a:ln>
                            <a:noFill/>
                          </a:ln>
                          <a:solidFill>
                            <a:sysClr val="windowText" lastClr="000000"/>
                          </a:solidFill>
                          <a:effectLst/>
                          <a:uLnTx/>
                          <a:uFillTx/>
                          <a:latin typeface="Calibri" panose="020F0502020204030204"/>
                          <a:ea typeface="Yu Gothic" panose="020B0400000000000000" pitchFamily="50" charset="-128"/>
                          <a:cs typeface="+mn-cs"/>
                        </a:rPr>
                        <a:t>-5%</a:t>
                      </a:r>
                      <a:endParaRPr kumimoji="1" lang="ja-JP" altLang="en-US" sz="2000" b="0" i="0" u="none" strike="noStrike" kern="0" cap="none" spc="0" normalizeH="0" baseline="0" noProof="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65" name="テキスト ボックス 11">
                      <a:extLst>
                        <a:ext uri="{FF2B5EF4-FFF2-40B4-BE49-F238E27FC236}">
                          <a16:creationId xmlns:a16="http://schemas.microsoft.com/office/drawing/2014/main" id="{23339340-9AE9-4958-9D59-1C734EFB04F1}"/>
                        </a:ext>
                      </a:extLst>
                    </p:cNvPr>
                    <p:cNvSpPr txBox="1"/>
                    <p:nvPr/>
                  </p:nvSpPr>
                  <p:spPr>
                    <a:xfrm>
                      <a:off x="133350" y="1097491"/>
                      <a:ext cx="482600" cy="31644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a:ln>
                            <a:noFill/>
                          </a:ln>
                          <a:solidFill>
                            <a:sysClr val="windowText" lastClr="000000"/>
                          </a:solidFill>
                          <a:effectLst/>
                          <a:uLnTx/>
                          <a:uFillTx/>
                          <a:latin typeface="Calibri" panose="020F0502020204030204"/>
                          <a:ea typeface="Yu Gothic" panose="020B0400000000000000" pitchFamily="50" charset="-128"/>
                          <a:cs typeface="+mn-cs"/>
                        </a:rPr>
                        <a:t>+2%</a:t>
                      </a:r>
                      <a:endParaRPr kumimoji="1" lang="ja-JP" altLang="en-US" sz="2000" b="0" i="0" u="none" strike="noStrike" kern="0" cap="none" spc="0" normalizeH="0" baseline="0" noProof="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66" name="テキスト ボックス 13">
                      <a:extLst>
                        <a:ext uri="{FF2B5EF4-FFF2-40B4-BE49-F238E27FC236}">
                          <a16:creationId xmlns:a16="http://schemas.microsoft.com/office/drawing/2014/main" id="{DE99A3AB-36E5-42B8-8219-20CC21325399}"/>
                        </a:ext>
                      </a:extLst>
                    </p:cNvPr>
                    <p:cNvSpPr txBox="1"/>
                    <p:nvPr/>
                  </p:nvSpPr>
                  <p:spPr>
                    <a:xfrm>
                      <a:off x="133350" y="2014008"/>
                      <a:ext cx="482600" cy="31644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-2%</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67" name="テキスト ボックス 14">
                      <a:extLst>
                        <a:ext uri="{FF2B5EF4-FFF2-40B4-BE49-F238E27FC236}">
                          <a16:creationId xmlns:a16="http://schemas.microsoft.com/office/drawing/2014/main" id="{AF2A2031-C8BA-4C73-8808-FE75D80B9C88}"/>
                        </a:ext>
                      </a:extLst>
                    </p:cNvPr>
                    <p:cNvSpPr txBox="1"/>
                    <p:nvPr/>
                  </p:nvSpPr>
                  <p:spPr>
                    <a:xfrm>
                      <a:off x="0" y="1331383"/>
                      <a:ext cx="266700" cy="720725"/>
                    </a:xfrm>
                    <a:prstGeom prst="rect">
                      <a:avLst/>
                    </a:prstGeom>
                    <a:noFill/>
                    <a:ln w="9525" cmpd="sng">
                      <a:noFill/>
                    </a:ln>
                    <a:effectLst/>
                  </p:spPr>
                  <p:txBody>
                    <a:bodyPr vert="vert270"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Error</a:t>
                      </a:r>
                      <a:endParaRPr kumimoji="1" lang="ja-JP" altLang="en-US" sz="24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68" name="テキスト ボックス 16">
                      <a:extLst>
                        <a:ext uri="{FF2B5EF4-FFF2-40B4-BE49-F238E27FC236}">
                          <a16:creationId xmlns:a16="http://schemas.microsoft.com/office/drawing/2014/main" id="{95D46293-1908-42BC-82AF-639C15338B8E}"/>
                        </a:ext>
                      </a:extLst>
                    </p:cNvPr>
                    <p:cNvSpPr txBox="1"/>
                    <p:nvPr/>
                  </p:nvSpPr>
                  <p:spPr>
                    <a:xfrm>
                      <a:off x="729709" y="3012016"/>
                      <a:ext cx="1028715" cy="213785"/>
                    </a:xfrm>
                    <a:prstGeom prst="rect">
                      <a:avLst/>
                    </a:prstGeom>
                    <a:noFill/>
                    <a:ln w="9525" cmpd="sng">
                      <a:solidFill>
                        <a:srgbClr val="70AD47">
                          <a:lumMod val="75000"/>
                        </a:srgbClr>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Min. flow (Q1)</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69" name="テキスト ボックス 17">
                      <a:extLst>
                        <a:ext uri="{FF2B5EF4-FFF2-40B4-BE49-F238E27FC236}">
                          <a16:creationId xmlns:a16="http://schemas.microsoft.com/office/drawing/2014/main" id="{CD41DF58-94D9-4B09-A51E-1AD2E6DAFCA5}"/>
                        </a:ext>
                      </a:extLst>
                    </p:cNvPr>
                    <p:cNvSpPr txBox="1"/>
                    <p:nvPr/>
                  </p:nvSpPr>
                  <p:spPr>
                    <a:xfrm>
                      <a:off x="2014361" y="3012016"/>
                      <a:ext cx="1439334" cy="210609"/>
                    </a:xfrm>
                    <a:prstGeom prst="rect">
                      <a:avLst/>
                    </a:prstGeom>
                    <a:noFill/>
                    <a:ln w="9525" cmpd="sng">
                      <a:solidFill>
                        <a:srgbClr val="70AD47">
                          <a:lumMod val="75000"/>
                        </a:srgbClr>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Transitional flow (Q2)</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70" name="テキスト ボックス 18">
                      <a:extLst>
                        <a:ext uri="{FF2B5EF4-FFF2-40B4-BE49-F238E27FC236}">
                          <a16:creationId xmlns:a16="http://schemas.microsoft.com/office/drawing/2014/main" id="{BA33CC79-567D-4B7E-B5C1-535550109262}"/>
                        </a:ext>
                      </a:extLst>
                    </p:cNvPr>
                    <p:cNvSpPr txBox="1"/>
                    <p:nvPr/>
                  </p:nvSpPr>
                  <p:spPr>
                    <a:xfrm>
                      <a:off x="3307290" y="640152"/>
                      <a:ext cx="1125060" cy="400050"/>
                    </a:xfrm>
                    <a:prstGeom prst="rect">
                      <a:avLst/>
                    </a:prstGeom>
                    <a:noFill/>
                    <a:ln w="9525" cmpd="sng">
                      <a:solidFill>
                        <a:srgbClr val="70AD47">
                          <a:lumMod val="75000"/>
                        </a:srgbClr>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Permanent flow (Q3)</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71" name="テキスト ボックス 19">
                      <a:extLst>
                        <a:ext uri="{FF2B5EF4-FFF2-40B4-BE49-F238E27FC236}">
                          <a16:creationId xmlns:a16="http://schemas.microsoft.com/office/drawing/2014/main" id="{FFBB3881-7C8D-49EB-8969-3B09285FAA5E}"/>
                        </a:ext>
                      </a:extLst>
                    </p:cNvPr>
                    <p:cNvSpPr txBox="1"/>
                    <p:nvPr/>
                  </p:nvSpPr>
                  <p:spPr>
                    <a:xfrm>
                      <a:off x="4774115" y="624131"/>
                      <a:ext cx="1044781" cy="394843"/>
                    </a:xfrm>
                    <a:prstGeom prst="rect">
                      <a:avLst/>
                    </a:prstGeom>
                    <a:noFill/>
                    <a:ln w="9525" cmpd="sng">
                      <a:solidFill>
                        <a:srgbClr val="70AD47">
                          <a:lumMod val="75000"/>
                        </a:srgbClr>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Overload flow (Q4)</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cxnSp>
                  <p:nvCxnSpPr>
                    <p:cNvPr id="72" name="直線コネクタ 71">
                      <a:extLst>
                        <a:ext uri="{FF2B5EF4-FFF2-40B4-BE49-F238E27FC236}">
                          <a16:creationId xmlns:a16="http://schemas.microsoft.com/office/drawing/2014/main" id="{B5D9C875-C0B4-B36C-105A-607081B220E2}"/>
                        </a:ext>
                      </a:extLst>
                    </p:cNvPr>
                    <p:cNvCxnSpPr/>
                    <p:nvPr/>
                  </p:nvCxnSpPr>
                  <p:spPr>
                    <a:xfrm flipH="1">
                      <a:off x="4603751" y="1211347"/>
                      <a:ext cx="7401" cy="916960"/>
                    </a:xfrm>
                    <a:prstGeom prst="line">
                      <a:avLst/>
                    </a:prstGeom>
                    <a:noFill/>
                    <a:ln w="25400" cap="flat" cmpd="sng" algn="ctr">
                      <a:solidFill>
                        <a:sysClr val="windowText" lastClr="000000"/>
                      </a:solidFill>
                      <a:prstDash val="solid"/>
                      <a:miter lim="800000"/>
                    </a:ln>
                    <a:effectLst/>
                  </p:spPr>
                </p:cxnSp>
              </p:grpSp>
              <p:cxnSp>
                <p:nvCxnSpPr>
                  <p:cNvPr id="59" name="直線コネクタ 58">
                    <a:extLst>
                      <a:ext uri="{FF2B5EF4-FFF2-40B4-BE49-F238E27FC236}">
                        <a16:creationId xmlns:a16="http://schemas.microsoft.com/office/drawing/2014/main" id="{18294D9C-EAD9-4505-9573-FC2CFCAB0B38}"/>
                      </a:ext>
                    </a:extLst>
                  </p:cNvPr>
                  <p:cNvCxnSpPr/>
                  <p:nvPr/>
                </p:nvCxnSpPr>
                <p:spPr>
                  <a:xfrm flipH="1">
                    <a:off x="5251450" y="1223432"/>
                    <a:ext cx="7389" cy="921094"/>
                  </a:xfrm>
                  <a:prstGeom prst="line">
                    <a:avLst/>
                  </a:prstGeom>
                  <a:noFill/>
                  <a:ln w="25400" cap="flat" cmpd="sng" algn="ctr">
                    <a:solidFill>
                      <a:sysClr val="windowText" lastClr="000000"/>
                    </a:solidFill>
                    <a:prstDash val="solid"/>
                    <a:miter lim="800000"/>
                  </a:ln>
                  <a:effectLst/>
                </p:spPr>
              </p:cxnSp>
            </p:grpSp>
            <p:cxnSp>
              <p:nvCxnSpPr>
                <p:cNvPr id="47" name="直線コネクタ 46">
                  <a:extLst>
                    <a:ext uri="{FF2B5EF4-FFF2-40B4-BE49-F238E27FC236}">
                      <a16:creationId xmlns:a16="http://schemas.microsoft.com/office/drawing/2014/main" id="{A64F4073-EB25-4CEB-BB09-5A2867CFC192}"/>
                    </a:ext>
                  </a:extLst>
                </p:cNvPr>
                <p:cNvCxnSpPr>
                  <a:endCxn id="61" idx="8"/>
                </p:cNvCxnSpPr>
                <p:nvPr/>
              </p:nvCxnSpPr>
              <p:spPr>
                <a:xfrm>
                  <a:off x="1287969" y="524929"/>
                  <a:ext cx="1125" cy="2302183"/>
                </a:xfrm>
                <a:prstGeom prst="line">
                  <a:avLst/>
                </a:prstGeom>
                <a:noFill/>
                <a:ln w="25400" cap="flat" cmpd="sng" algn="ctr">
                  <a:solidFill>
                    <a:sysClr val="windowText" lastClr="000000"/>
                  </a:solidFill>
                  <a:prstDash val="solid"/>
                  <a:miter lim="800000"/>
                </a:ln>
                <a:effectLst/>
              </p:spPr>
            </p:cxnSp>
            <p:cxnSp>
              <p:nvCxnSpPr>
                <p:cNvPr id="48" name="直線コネクタ 47">
                  <a:extLst>
                    <a:ext uri="{FF2B5EF4-FFF2-40B4-BE49-F238E27FC236}">
                      <a16:creationId xmlns:a16="http://schemas.microsoft.com/office/drawing/2014/main" id="{F7F1716A-D809-4E77-8359-0EC049584DEA}"/>
                    </a:ext>
                  </a:extLst>
                </p:cNvPr>
                <p:cNvCxnSpPr>
                  <a:endCxn id="61" idx="7"/>
                </p:cNvCxnSpPr>
                <p:nvPr/>
              </p:nvCxnSpPr>
              <p:spPr>
                <a:xfrm flipH="1">
                  <a:off x="2609880" y="533393"/>
                  <a:ext cx="11592" cy="2300065"/>
                </a:xfrm>
                <a:prstGeom prst="line">
                  <a:avLst/>
                </a:prstGeom>
                <a:noFill/>
                <a:ln w="25400" cap="flat" cmpd="sng" algn="ctr">
                  <a:solidFill>
                    <a:sysClr val="windowText" lastClr="000000"/>
                  </a:solidFill>
                  <a:prstDash val="solid"/>
                  <a:miter lim="800000"/>
                </a:ln>
                <a:effectLst/>
              </p:spPr>
            </p:cxnSp>
            <p:sp>
              <p:nvSpPr>
                <p:cNvPr id="49" name="テキスト ボックス 34">
                  <a:extLst>
                    <a:ext uri="{FF2B5EF4-FFF2-40B4-BE49-F238E27FC236}">
                      <a16:creationId xmlns:a16="http://schemas.microsoft.com/office/drawing/2014/main" id="{5A666BF7-1E6B-4901-983C-7CF4C4A2D60E}"/>
                    </a:ext>
                  </a:extLst>
                </p:cNvPr>
                <p:cNvSpPr txBox="1"/>
                <p:nvPr/>
              </p:nvSpPr>
              <p:spPr>
                <a:xfrm>
                  <a:off x="2845839" y="1280582"/>
                  <a:ext cx="1398078" cy="3746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cap="none" dirty="0" err="1">
                      <a:solidFill>
                        <a:srgbClr val="000000"/>
                      </a:solidFill>
                      <a:latin typeface="Arial Narrow"/>
                      <a:ea typeface="Arial Narrow"/>
                      <a:cs typeface="Arial Narrow"/>
                      <a:sym typeface="Arial Narrow"/>
                    </a:rPr>
                    <a:t>स्वीकार्न</a:t>
                  </a:r>
                  <a:r>
                    <a:rPr lang="en-US" sz="2000" b="0" i="0" u="none" strike="noStrike" cap="none" dirty="0">
                      <a:solidFill>
                        <a:srgbClr val="000000"/>
                      </a:solidFill>
                      <a:latin typeface="Arial Narrow"/>
                      <a:ea typeface="Arial Narrow"/>
                      <a:cs typeface="Arial Narrow"/>
                      <a:sym typeface="Arial Narrow"/>
                    </a:rPr>
                    <a:t> </a:t>
                  </a:r>
                  <a:r>
                    <a:rPr lang="en-US" sz="2000" b="0" i="0" u="none" strike="noStrike" cap="none" dirty="0" err="1">
                      <a:solidFill>
                        <a:srgbClr val="000000"/>
                      </a:solidFill>
                      <a:latin typeface="Arial Narrow"/>
                      <a:ea typeface="Arial Narrow"/>
                      <a:cs typeface="Arial Narrow"/>
                      <a:sym typeface="Arial Narrow"/>
                    </a:rPr>
                    <a:t>सकिने</a:t>
                  </a:r>
                  <a:r>
                    <a:rPr kumimoji="1" lang="en-US" altLang="ja-JP"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rPr>
                    <a:t> errors</a:t>
                  </a:r>
                  <a:endParaRPr kumimoji="1" lang="ja-JP" altLang="en-US"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endParaRPr>
                </a:p>
              </p:txBody>
            </p:sp>
            <p:sp>
              <p:nvSpPr>
                <p:cNvPr id="50" name="テキスト ボックス 36">
                  <a:extLst>
                    <a:ext uri="{FF2B5EF4-FFF2-40B4-BE49-F238E27FC236}">
                      <a16:creationId xmlns:a16="http://schemas.microsoft.com/office/drawing/2014/main" id="{ADBC0C15-4260-4182-BEE4-0A06782E0399}"/>
                    </a:ext>
                  </a:extLst>
                </p:cNvPr>
                <p:cNvSpPr txBox="1"/>
                <p:nvPr/>
              </p:nvSpPr>
              <p:spPr>
                <a:xfrm>
                  <a:off x="4506383" y="1155702"/>
                  <a:ext cx="859367" cy="64558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cap="none" dirty="0" err="1">
                      <a:solidFill>
                        <a:srgbClr val="000000"/>
                      </a:solidFill>
                      <a:latin typeface="Arial Narrow"/>
                      <a:ea typeface="Arial Narrow"/>
                      <a:cs typeface="Arial Narrow"/>
                      <a:sym typeface="Arial Narrow"/>
                    </a:rPr>
                    <a:t>स्वीकार्न</a:t>
                  </a:r>
                  <a:r>
                    <a:rPr lang="en-US" sz="1800" b="0" i="0" u="none" strike="noStrike" cap="none" dirty="0">
                      <a:solidFill>
                        <a:srgbClr val="000000"/>
                      </a:solidFill>
                      <a:latin typeface="Arial Narrow"/>
                      <a:ea typeface="Arial Narrow"/>
                      <a:cs typeface="Arial Narrow"/>
                      <a:sym typeface="Arial Narrow"/>
                    </a:rPr>
                    <a:t> </a:t>
                  </a:r>
                  <a:r>
                    <a:rPr lang="en-US" sz="1800" b="0" i="0" u="none" strike="noStrike" cap="none" dirty="0" err="1">
                      <a:solidFill>
                        <a:srgbClr val="000000"/>
                      </a:solidFill>
                      <a:latin typeface="Arial Narrow"/>
                      <a:ea typeface="Arial Narrow"/>
                      <a:cs typeface="Arial Narrow"/>
                      <a:sym typeface="Arial Narrow"/>
                    </a:rPr>
                    <a:t>सकिने</a:t>
                  </a:r>
                  <a:r>
                    <a:rPr kumimoji="1" lang="en-US" altLang="ja-JP"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rPr>
                    <a:t> errors</a:t>
                  </a:r>
                  <a:endParaRPr kumimoji="1" lang="ja-JP" alt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endParaRPr>
                </a:p>
              </p:txBody>
            </p:sp>
            <p:sp>
              <p:nvSpPr>
                <p:cNvPr id="51" name="テキスト ボックス 37">
                  <a:extLst>
                    <a:ext uri="{FF2B5EF4-FFF2-40B4-BE49-F238E27FC236}">
                      <a16:creationId xmlns:a16="http://schemas.microsoft.com/office/drawing/2014/main" id="{330687AB-7449-4839-AE40-51F349D95A12}"/>
                    </a:ext>
                  </a:extLst>
                </p:cNvPr>
                <p:cNvSpPr txBox="1"/>
                <p:nvPr/>
              </p:nvSpPr>
              <p:spPr>
                <a:xfrm>
                  <a:off x="1477434" y="1953682"/>
                  <a:ext cx="985294" cy="64558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cap="none" dirty="0" err="1">
                      <a:solidFill>
                        <a:srgbClr val="000000"/>
                      </a:solidFill>
                      <a:latin typeface="Arial Narrow"/>
                      <a:ea typeface="Arial Narrow"/>
                      <a:cs typeface="Arial Narrow"/>
                      <a:sym typeface="Arial Narrow"/>
                    </a:rPr>
                    <a:t>स्वीकार्न</a:t>
                  </a:r>
                  <a:r>
                    <a:rPr lang="en-US" sz="2000" b="0" i="0" u="none" strike="noStrike" cap="none" dirty="0">
                      <a:solidFill>
                        <a:srgbClr val="000000"/>
                      </a:solidFill>
                      <a:latin typeface="Arial Narrow"/>
                      <a:ea typeface="Arial Narrow"/>
                      <a:cs typeface="Arial Narrow"/>
                      <a:sym typeface="Arial Narrow"/>
                    </a:rPr>
                    <a:t> </a:t>
                  </a:r>
                  <a:r>
                    <a:rPr lang="en-US" sz="2000" b="0" i="0" u="none" strike="noStrike" cap="none" dirty="0" err="1">
                      <a:solidFill>
                        <a:srgbClr val="000000"/>
                      </a:solidFill>
                      <a:latin typeface="Arial Narrow"/>
                      <a:ea typeface="Arial Narrow"/>
                      <a:cs typeface="Arial Narrow"/>
                      <a:sym typeface="Arial Narrow"/>
                    </a:rPr>
                    <a:t>सकिने</a:t>
                  </a:r>
                  <a:r>
                    <a:rPr kumimoji="1" lang="en-US" altLang="ja-JP"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rPr>
                    <a:t> errors</a:t>
                  </a:r>
                  <a:endParaRPr kumimoji="1" lang="ja-JP" altLang="en-US"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endParaRPr>
                </a:p>
              </p:txBody>
            </p:sp>
            <p:sp>
              <p:nvSpPr>
                <p:cNvPr id="52" name="テキスト ボックス 38">
                  <a:extLst>
                    <a:ext uri="{FF2B5EF4-FFF2-40B4-BE49-F238E27FC236}">
                      <a16:creationId xmlns:a16="http://schemas.microsoft.com/office/drawing/2014/main" id="{B629A19E-E95E-4E32-AA3B-492EEDACE100}"/>
                    </a:ext>
                  </a:extLst>
                </p:cNvPr>
                <p:cNvSpPr txBox="1"/>
                <p:nvPr/>
              </p:nvSpPr>
              <p:spPr>
                <a:xfrm>
                  <a:off x="2896247" y="1695448"/>
                  <a:ext cx="1385770" cy="4127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cap="none" dirty="0" err="1">
                      <a:solidFill>
                        <a:srgbClr val="000000"/>
                      </a:solidFill>
                      <a:latin typeface="Arial Narrow"/>
                      <a:ea typeface="Arial Narrow"/>
                      <a:cs typeface="Arial Narrow"/>
                      <a:sym typeface="Arial Narrow"/>
                    </a:rPr>
                    <a:t>स्वीकार्न</a:t>
                  </a:r>
                  <a:r>
                    <a:rPr lang="en-US" sz="2000" b="0" i="0" u="none" strike="noStrike" cap="none" dirty="0">
                      <a:solidFill>
                        <a:srgbClr val="000000"/>
                      </a:solidFill>
                      <a:latin typeface="Arial Narrow"/>
                      <a:ea typeface="Arial Narrow"/>
                      <a:cs typeface="Arial Narrow"/>
                      <a:sym typeface="Arial Narrow"/>
                    </a:rPr>
                    <a:t> </a:t>
                  </a:r>
                  <a:r>
                    <a:rPr lang="en-US" sz="2000" b="0" i="0" u="none" strike="noStrike" cap="none" dirty="0" err="1">
                      <a:solidFill>
                        <a:srgbClr val="000000"/>
                      </a:solidFill>
                      <a:latin typeface="Arial Narrow"/>
                      <a:ea typeface="Arial Narrow"/>
                      <a:cs typeface="Arial Narrow"/>
                      <a:sym typeface="Arial Narrow"/>
                    </a:rPr>
                    <a:t>सकिने</a:t>
                  </a:r>
                  <a:r>
                    <a:rPr kumimoji="1" lang="en-US" altLang="ja-JP"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rPr>
                    <a:t> errors</a:t>
                  </a:r>
                  <a:endParaRPr kumimoji="1" lang="ja-JP" altLang="en-US"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endParaRPr>
                </a:p>
              </p:txBody>
            </p:sp>
            <p:sp>
              <p:nvSpPr>
                <p:cNvPr id="53" name="テキスト ボックス 39">
                  <a:extLst>
                    <a:ext uri="{FF2B5EF4-FFF2-40B4-BE49-F238E27FC236}">
                      <a16:creationId xmlns:a16="http://schemas.microsoft.com/office/drawing/2014/main" id="{5AD94EBE-BA50-4DA8-A2F9-9401A52157C8}"/>
                    </a:ext>
                  </a:extLst>
                </p:cNvPr>
                <p:cNvSpPr txBox="1"/>
                <p:nvPr/>
              </p:nvSpPr>
              <p:spPr>
                <a:xfrm>
                  <a:off x="4607983" y="1693332"/>
                  <a:ext cx="630768" cy="436033"/>
                </a:xfrm>
                <a:prstGeom prst="rect">
                  <a:avLst/>
                </a:prstGeom>
                <a:noFill/>
                <a:ln w="9525" cmpd="sng">
                  <a:noFill/>
                </a:ln>
                <a:effectLst/>
              </p:spPr>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cap="none" dirty="0" err="1">
                      <a:solidFill>
                        <a:srgbClr val="000000"/>
                      </a:solidFill>
                      <a:latin typeface="Arial Narrow"/>
                      <a:ea typeface="Arial Narrow"/>
                      <a:cs typeface="Arial Narrow"/>
                      <a:sym typeface="Arial Narrow"/>
                    </a:rPr>
                    <a:t>स्वीकार्न</a:t>
                  </a:r>
                  <a:r>
                    <a:rPr lang="en-US" sz="1800" b="0" i="0" u="none" strike="noStrike" cap="none" dirty="0">
                      <a:solidFill>
                        <a:srgbClr val="000000"/>
                      </a:solidFill>
                      <a:latin typeface="Arial Narrow"/>
                      <a:ea typeface="Arial Narrow"/>
                      <a:cs typeface="Arial Narrow"/>
                      <a:sym typeface="Arial Narrow"/>
                    </a:rPr>
                    <a:t> </a:t>
                  </a:r>
                  <a:r>
                    <a:rPr lang="en-US" sz="1800" b="0" i="0" u="none" strike="noStrike" cap="none" dirty="0" err="1">
                      <a:solidFill>
                        <a:srgbClr val="000000"/>
                      </a:solidFill>
                      <a:latin typeface="Arial Narrow"/>
                      <a:ea typeface="Arial Narrow"/>
                      <a:cs typeface="Arial Narrow"/>
                      <a:sym typeface="Arial Narrow"/>
                    </a:rPr>
                    <a:t>सकिने</a:t>
                  </a:r>
                  <a:r>
                    <a:rPr kumimoji="1" lang="en-US" altLang="ja-JP"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rPr>
                    <a:t>errors</a:t>
                  </a:r>
                  <a:endParaRPr kumimoji="1" lang="ja-JP" alt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endParaRPr>
                </a:p>
              </p:txBody>
            </p:sp>
            <p:sp>
              <p:nvSpPr>
                <p:cNvPr id="54" name="テキスト ボックス 40">
                  <a:extLst>
                    <a:ext uri="{FF2B5EF4-FFF2-40B4-BE49-F238E27FC236}">
                      <a16:creationId xmlns:a16="http://schemas.microsoft.com/office/drawing/2014/main" id="{B994C385-DF02-42B3-BC07-2B7F2AC9E13C}"/>
                    </a:ext>
                  </a:extLst>
                </p:cNvPr>
                <p:cNvSpPr txBox="1"/>
                <p:nvPr/>
              </p:nvSpPr>
              <p:spPr>
                <a:xfrm>
                  <a:off x="670940" y="97178"/>
                  <a:ext cx="4973937" cy="368488"/>
                </a:xfrm>
                <a:prstGeom prst="rect">
                  <a:avLst/>
                </a:prstGeom>
                <a:noFill/>
                <a:ln w="25400" cmpd="sng">
                  <a:solidFill>
                    <a:srgbClr val="0070C0"/>
                  </a:solidFill>
                </a:ln>
                <a:effectLst/>
              </p:spPr>
              <p:txBody>
                <a:bodyPr wrap="square"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1" lang="en-US" altLang="ja-JP" sz="3200" b="0" i="0" u="sng"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Test tolerance </a:t>
                  </a:r>
                  <a:r>
                    <a:rPr lang="hi-IN" sz="2000" b="0" i="0" u="sng" strike="noStrike" cap="none" dirty="0">
                      <a:solidFill>
                        <a:srgbClr val="000000"/>
                      </a:solidFill>
                      <a:latin typeface="Calibri"/>
                      <a:ea typeface="Calibri"/>
                      <a:cs typeface="Calibri"/>
                      <a:sym typeface="Calibri"/>
                    </a:rPr>
                    <a:t>(परीक्षण सहनशीलता)</a:t>
                  </a:r>
                  <a:endParaRPr lang="hi-IN" sz="2800" dirty="0"/>
                </a:p>
              </p:txBody>
            </p:sp>
            <p:cxnSp>
              <p:nvCxnSpPr>
                <p:cNvPr id="55" name="コネクタ: カギ線 54">
                  <a:extLst>
                    <a:ext uri="{FF2B5EF4-FFF2-40B4-BE49-F238E27FC236}">
                      <a16:creationId xmlns:a16="http://schemas.microsoft.com/office/drawing/2014/main" id="{90A3FE4F-1453-4A13-5DCD-F8CD7994A06E}"/>
                    </a:ext>
                  </a:extLst>
                </p:cNvPr>
                <p:cNvCxnSpPr>
                  <a:cxnSpLocks/>
                  <a:stCxn id="68" idx="0"/>
                  <a:endCxn id="61" idx="8"/>
                </p:cNvCxnSpPr>
                <p:nvPr/>
              </p:nvCxnSpPr>
              <p:spPr>
                <a:xfrm rot="5400000" flipH="1" flipV="1">
                  <a:off x="1167243" y="2901921"/>
                  <a:ext cx="196641" cy="47023"/>
                </a:xfrm>
                <a:prstGeom prst="bentConnector4">
                  <a:avLst>
                    <a:gd name="adj1" fmla="val 48386"/>
                    <a:gd name="adj2" fmla="val 383089"/>
                  </a:avLst>
                </a:prstGeom>
                <a:noFill/>
                <a:ln w="12700" cap="flat" cmpd="sng" algn="ctr">
                  <a:solidFill>
                    <a:sysClr val="windowText" lastClr="000000"/>
                  </a:solidFill>
                  <a:prstDash val="solid"/>
                  <a:miter lim="800000"/>
                  <a:tailEnd type="triangle"/>
                </a:ln>
                <a:effectLst/>
              </p:spPr>
            </p:cxnSp>
            <p:cxnSp>
              <p:nvCxnSpPr>
                <p:cNvPr id="56" name="コネクタ: カギ線 55">
                  <a:extLst>
                    <a:ext uri="{FF2B5EF4-FFF2-40B4-BE49-F238E27FC236}">
                      <a16:creationId xmlns:a16="http://schemas.microsoft.com/office/drawing/2014/main" id="{A676DA2E-EA13-47E7-B0F5-9A829C773029}"/>
                    </a:ext>
                  </a:extLst>
                </p:cNvPr>
                <p:cNvCxnSpPr>
                  <a:stCxn id="69" idx="0"/>
                  <a:endCxn id="61" idx="7"/>
                </p:cNvCxnSpPr>
                <p:nvPr/>
              </p:nvCxnSpPr>
              <p:spPr>
                <a:xfrm rot="16200000" flipV="1">
                  <a:off x="2574574" y="2868727"/>
                  <a:ext cx="190295" cy="119758"/>
                </a:xfrm>
                <a:prstGeom prst="bentConnector4">
                  <a:avLst>
                    <a:gd name="adj1" fmla="val 50000"/>
                    <a:gd name="adj2" fmla="val -11155"/>
                  </a:avLst>
                </a:prstGeom>
                <a:noFill/>
                <a:ln w="12700" cap="flat" cmpd="sng" algn="ctr">
                  <a:solidFill>
                    <a:sysClr val="windowText" lastClr="000000"/>
                  </a:solidFill>
                  <a:prstDash val="solid"/>
                  <a:miter lim="800000"/>
                  <a:tailEnd type="triangle"/>
                </a:ln>
                <a:effectLst/>
              </p:spPr>
            </p:cxnSp>
            <p:sp>
              <p:nvSpPr>
                <p:cNvPr id="57" name="テキスト ボックス 57">
                  <a:extLst>
                    <a:ext uri="{FF2B5EF4-FFF2-40B4-BE49-F238E27FC236}">
                      <a16:creationId xmlns:a16="http://schemas.microsoft.com/office/drawing/2014/main" id="{166B97C2-BF7C-4FB7-B06A-362ACA26DD07}"/>
                    </a:ext>
                  </a:extLst>
                </p:cNvPr>
                <p:cNvSpPr txBox="1"/>
                <p:nvPr/>
              </p:nvSpPr>
              <p:spPr>
                <a:xfrm>
                  <a:off x="1468967" y="797983"/>
                  <a:ext cx="985294" cy="64558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cap="none" dirty="0" err="1">
                      <a:solidFill>
                        <a:srgbClr val="000000"/>
                      </a:solidFill>
                      <a:latin typeface="Arial Narrow"/>
                      <a:ea typeface="Arial Narrow"/>
                      <a:cs typeface="Arial Narrow"/>
                      <a:sym typeface="Arial Narrow"/>
                    </a:rPr>
                    <a:t>स्वीकार्न</a:t>
                  </a:r>
                  <a:r>
                    <a:rPr lang="en-US" sz="2000" b="0" i="0" u="none" strike="noStrike" cap="none" dirty="0">
                      <a:solidFill>
                        <a:srgbClr val="000000"/>
                      </a:solidFill>
                      <a:latin typeface="Arial Narrow"/>
                      <a:ea typeface="Arial Narrow"/>
                      <a:cs typeface="Arial Narrow"/>
                      <a:sym typeface="Arial Narrow"/>
                    </a:rPr>
                    <a:t> </a:t>
                  </a:r>
                  <a:r>
                    <a:rPr lang="en-US" sz="2000" b="0" i="0" u="none" strike="noStrike" cap="none" dirty="0" err="1">
                      <a:solidFill>
                        <a:srgbClr val="000000"/>
                      </a:solidFill>
                      <a:latin typeface="Arial Narrow"/>
                      <a:ea typeface="Arial Narrow"/>
                      <a:cs typeface="Arial Narrow"/>
                      <a:sym typeface="Arial Narrow"/>
                    </a:rPr>
                    <a:t>सकिने</a:t>
                  </a:r>
                  <a:r>
                    <a:rPr kumimoji="1" lang="en-US" altLang="ja-JP"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rPr>
                    <a:t> errors</a:t>
                  </a:r>
                  <a:endParaRPr kumimoji="1" lang="ja-JP" altLang="en-US"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endParaRPr>
                </a:p>
              </p:txBody>
            </p:sp>
          </p:grpSp>
        </p:grpSp>
        <p:sp>
          <p:nvSpPr>
            <p:cNvPr id="41" name="テキスト ボックス 60">
              <a:extLst>
                <a:ext uri="{FF2B5EF4-FFF2-40B4-BE49-F238E27FC236}">
                  <a16:creationId xmlns:a16="http://schemas.microsoft.com/office/drawing/2014/main" id="{88DFD8D5-F7DF-430A-A461-B02CD036E4FF}"/>
                </a:ext>
              </a:extLst>
            </p:cNvPr>
            <p:cNvSpPr txBox="1"/>
            <p:nvPr/>
          </p:nvSpPr>
          <p:spPr>
            <a:xfrm>
              <a:off x="5238750" y="1291166"/>
              <a:ext cx="679450" cy="495300"/>
            </a:xfrm>
            <a:prstGeom prst="rect">
              <a:avLst/>
            </a:prstGeom>
            <a:noFill/>
            <a:ln w="9525" cmpd="sng">
              <a:noFill/>
            </a:ln>
            <a:effectLst/>
          </p:spPr>
          <p:txBody>
            <a:bodyPr vert="horz"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0" cap="none" spc="0" normalizeH="0" baseline="0" noProof="0">
                  <a:ln>
                    <a:noFill/>
                  </a:ln>
                  <a:solidFill>
                    <a:sysClr val="windowText" lastClr="000000"/>
                  </a:solidFill>
                  <a:effectLst/>
                  <a:uLnTx/>
                  <a:uFillTx/>
                  <a:latin typeface="Calibri" panose="020F0502020204030204"/>
                  <a:ea typeface="Yu Gothic" panose="020B0400000000000000" pitchFamily="50" charset="-128"/>
                  <a:cs typeface="+mn-cs"/>
                </a:rPr>
                <a:t>Flow </a:t>
              </a:r>
              <a:endParaRPr kumimoji="1" lang="ja-JP" altLang="en-US" sz="2400" b="0" i="0" u="none" strike="noStrike" kern="0" cap="none" spc="0" normalizeH="0" baseline="0" noProof="0">
                <a:ln>
                  <a:noFill/>
                </a:ln>
                <a:solidFill>
                  <a:sysClr val="windowText" lastClr="000000"/>
                </a:solidFill>
                <a:effectLst/>
                <a:uLnTx/>
                <a:uFillTx/>
                <a:latin typeface="Calibri" panose="020F0502020204030204"/>
                <a:ea typeface="Yu Gothic" panose="020B0400000000000000" pitchFamily="50" charset="-128"/>
                <a:cs typeface="+mn-cs"/>
              </a:endParaRPr>
            </a:p>
          </p:txBody>
        </p:sp>
      </p:grpSp>
      <p:sp>
        <p:nvSpPr>
          <p:cNvPr id="73" name="テキスト ボックス 72">
            <a:extLst>
              <a:ext uri="{FF2B5EF4-FFF2-40B4-BE49-F238E27FC236}">
                <a16:creationId xmlns:a16="http://schemas.microsoft.com/office/drawing/2014/main" id="{3DE0FC3B-87B0-D616-5E5B-BD54E4B40459}"/>
              </a:ext>
            </a:extLst>
          </p:cNvPr>
          <p:cNvSpPr txBox="1"/>
          <p:nvPr/>
        </p:nvSpPr>
        <p:spPr>
          <a:xfrm>
            <a:off x="1445231" y="6343857"/>
            <a:ext cx="757743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Source: Japan Water Works Association (JWWA), ISO4064 standard</a:t>
            </a:r>
            <a:endPar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aphicFrame>
        <p:nvGraphicFramePr>
          <p:cNvPr id="17" name="表 17">
            <a:extLst>
              <a:ext uri="{FF2B5EF4-FFF2-40B4-BE49-F238E27FC236}">
                <a16:creationId xmlns:a16="http://schemas.microsoft.com/office/drawing/2014/main" id="{F84973BC-4BAB-8FED-66B1-C3ECDEF315E2}"/>
              </a:ext>
            </a:extLst>
          </p:cNvPr>
          <p:cNvGraphicFramePr>
            <a:graphicFrameLocks noGrp="1"/>
          </p:cNvGraphicFramePr>
          <p:nvPr>
            <p:extLst>
              <p:ext uri="{D42A27DB-BD31-4B8C-83A1-F6EECF244321}">
                <p14:modId xmlns:p14="http://schemas.microsoft.com/office/powerpoint/2010/main" val="3740844090"/>
              </p:ext>
            </p:extLst>
          </p:nvPr>
        </p:nvGraphicFramePr>
        <p:xfrm>
          <a:off x="6983742" y="4619585"/>
          <a:ext cx="4892308" cy="1632214"/>
        </p:xfrm>
        <a:graphic>
          <a:graphicData uri="http://schemas.openxmlformats.org/drawingml/2006/table">
            <a:tbl>
              <a:tblPr firstRow="1" bandRow="1">
                <a:tableStyleId>{5C22544A-7EE6-4342-B048-85BDC9FD1C3A}</a:tableStyleId>
              </a:tblPr>
              <a:tblGrid>
                <a:gridCol w="665995">
                  <a:extLst>
                    <a:ext uri="{9D8B030D-6E8A-4147-A177-3AD203B41FA5}">
                      <a16:colId xmlns:a16="http://schemas.microsoft.com/office/drawing/2014/main" val="227455180"/>
                    </a:ext>
                  </a:extLst>
                </a:gridCol>
                <a:gridCol w="1784195">
                  <a:extLst>
                    <a:ext uri="{9D8B030D-6E8A-4147-A177-3AD203B41FA5}">
                      <a16:colId xmlns:a16="http://schemas.microsoft.com/office/drawing/2014/main" val="2442912432"/>
                    </a:ext>
                  </a:extLst>
                </a:gridCol>
                <a:gridCol w="1248936">
                  <a:extLst>
                    <a:ext uri="{9D8B030D-6E8A-4147-A177-3AD203B41FA5}">
                      <a16:colId xmlns:a16="http://schemas.microsoft.com/office/drawing/2014/main" val="2329512868"/>
                    </a:ext>
                  </a:extLst>
                </a:gridCol>
                <a:gridCol w="1193182">
                  <a:extLst>
                    <a:ext uri="{9D8B030D-6E8A-4147-A177-3AD203B41FA5}">
                      <a16:colId xmlns:a16="http://schemas.microsoft.com/office/drawing/2014/main" val="2541627251"/>
                    </a:ext>
                  </a:extLst>
                </a:gridCol>
              </a:tblGrid>
              <a:tr h="243594">
                <a:tc rowSpan="2">
                  <a:txBody>
                    <a:bodyPr/>
                    <a:lstStyle/>
                    <a:p>
                      <a:pPr algn="ctr">
                        <a:lnSpc>
                          <a:spcPts val="1500"/>
                        </a:lnSpc>
                      </a:pPr>
                      <a:r>
                        <a:rPr kumimoji="1" lang="en-US" altLang="ja-JP" sz="1600" dirty="0"/>
                        <a:t>Symbol</a:t>
                      </a:r>
                      <a:endParaRPr kumimoji="1" lang="ja-JP" altLang="en-US" sz="1600" dirty="0"/>
                    </a:p>
                  </a:txBody>
                  <a:tcPr marL="36000" marR="36000" marT="36000" marB="36000"/>
                </a:tc>
                <a:tc rowSpan="2">
                  <a:txBody>
                    <a:bodyPr/>
                    <a:lstStyle/>
                    <a:p>
                      <a:pPr algn="ctr">
                        <a:lnSpc>
                          <a:spcPts val="1500"/>
                        </a:lnSpc>
                      </a:pPr>
                      <a:r>
                        <a:rPr kumimoji="1" lang="en-US" altLang="ja-JP" sz="1600" dirty="0"/>
                        <a:t>Description</a:t>
                      </a:r>
                      <a:endParaRPr kumimoji="1" lang="ja-JP" altLang="en-US" sz="1600" dirty="0"/>
                    </a:p>
                  </a:txBody>
                  <a:tcPr marL="36000" marR="36000" marT="36000" marB="36000"/>
                </a:tc>
                <a:tc gridSpan="2">
                  <a:txBody>
                    <a:bodyPr/>
                    <a:lstStyle/>
                    <a:p>
                      <a:pPr algn="ctr">
                        <a:lnSpc>
                          <a:spcPts val="1500"/>
                        </a:lnSpc>
                      </a:pPr>
                      <a:r>
                        <a:rPr kumimoji="1" lang="en-US" altLang="ja-JP" sz="1600" dirty="0"/>
                        <a:t> ISO 4064 for DN15mm</a:t>
                      </a:r>
                      <a:endParaRPr kumimoji="1" lang="ja-JP" altLang="en-US" sz="1600" dirty="0"/>
                    </a:p>
                  </a:txBody>
                  <a:tcPr marL="36000" marR="36000" marT="36000" marB="36000"/>
                </a:tc>
                <a:tc hMerge="1">
                  <a:txBody>
                    <a:bodyPr/>
                    <a:lstStyle/>
                    <a:p>
                      <a:pPr>
                        <a:lnSpc>
                          <a:spcPts val="1800"/>
                        </a:lnSpc>
                      </a:pPr>
                      <a:endParaRPr kumimoji="1" lang="ja-JP" altLang="en-US" sz="1400" dirty="0"/>
                    </a:p>
                  </a:txBody>
                  <a:tcPr marL="36000" marR="36000" marT="36000" marB="36000"/>
                </a:tc>
                <a:extLst>
                  <a:ext uri="{0D108BD9-81ED-4DB2-BD59-A6C34878D82A}">
                    <a16:rowId xmlns:a16="http://schemas.microsoft.com/office/drawing/2014/main" val="3460925977"/>
                  </a:ext>
                </a:extLst>
              </a:tr>
              <a:tr h="244120">
                <a:tc vMerge="1">
                  <a:txBody>
                    <a:bodyPr/>
                    <a:lstStyle/>
                    <a:p>
                      <a:pPr algn="ctr">
                        <a:lnSpc>
                          <a:spcPts val="1800"/>
                        </a:lnSpc>
                      </a:pPr>
                      <a:r>
                        <a:rPr kumimoji="1" lang="en-US" altLang="ja-JP" sz="1400" dirty="0"/>
                        <a:t>Symbol</a:t>
                      </a:r>
                      <a:endParaRPr kumimoji="1" lang="ja-JP" altLang="en-US" sz="1400" dirty="0"/>
                    </a:p>
                  </a:txBody>
                  <a:tcPr marL="36000" marR="36000" marT="36000" marB="36000"/>
                </a:tc>
                <a:tc vMerge="1">
                  <a:txBody>
                    <a:bodyPr/>
                    <a:lstStyle/>
                    <a:p>
                      <a:pPr>
                        <a:lnSpc>
                          <a:spcPts val="1800"/>
                        </a:lnSpc>
                      </a:pPr>
                      <a:r>
                        <a:rPr kumimoji="1" lang="en-US" altLang="ja-JP" sz="1400" dirty="0"/>
                        <a:t>Description</a:t>
                      </a:r>
                      <a:endParaRPr kumimoji="1" lang="ja-JP" altLang="en-US" sz="1400" dirty="0"/>
                    </a:p>
                  </a:txBody>
                  <a:tcPr marL="36000" marR="36000" marT="36000" marB="36000"/>
                </a:tc>
                <a:tc>
                  <a:txBody>
                    <a:bodyPr/>
                    <a:lstStyle/>
                    <a:p>
                      <a:pPr algn="ctr">
                        <a:lnSpc>
                          <a:spcPts val="1500"/>
                        </a:lnSpc>
                      </a:pPr>
                      <a:r>
                        <a:rPr kumimoji="1" lang="en-US" altLang="ja-JP" sz="1600" dirty="0"/>
                        <a:t>Class B</a:t>
                      </a:r>
                      <a:endParaRPr kumimoji="1" lang="ja-JP" altLang="en-US" sz="1600" dirty="0"/>
                    </a:p>
                  </a:txBody>
                  <a:tcPr marL="36000" marR="36000" marT="36000" marB="36000"/>
                </a:tc>
                <a:tc>
                  <a:txBody>
                    <a:bodyPr/>
                    <a:lstStyle/>
                    <a:p>
                      <a:pPr algn="ctr">
                        <a:lnSpc>
                          <a:spcPts val="1500"/>
                        </a:lnSpc>
                      </a:pPr>
                      <a:r>
                        <a:rPr kumimoji="1" lang="en-US" altLang="ja-JP" sz="1600" dirty="0"/>
                        <a:t>Class C</a:t>
                      </a:r>
                      <a:endParaRPr kumimoji="1" lang="ja-JP" altLang="en-US" sz="1600" dirty="0"/>
                    </a:p>
                  </a:txBody>
                  <a:tcPr marL="36000" marR="36000" marT="36000" marB="36000"/>
                </a:tc>
                <a:extLst>
                  <a:ext uri="{0D108BD9-81ED-4DB2-BD59-A6C34878D82A}">
                    <a16:rowId xmlns:a16="http://schemas.microsoft.com/office/drawing/2014/main" val="3096486671"/>
                  </a:ext>
                </a:extLst>
              </a:tr>
              <a:tr h="244120">
                <a:tc>
                  <a:txBody>
                    <a:bodyPr/>
                    <a:lstStyle/>
                    <a:p>
                      <a:pPr algn="ctr">
                        <a:lnSpc>
                          <a:spcPts val="1500"/>
                        </a:lnSpc>
                      </a:pPr>
                      <a:r>
                        <a:rPr kumimoji="1" lang="en-US" altLang="ja-JP" sz="1600" dirty="0"/>
                        <a:t>Q1</a:t>
                      </a:r>
                      <a:endParaRPr kumimoji="1" lang="ja-JP" altLang="en-US" sz="1600" dirty="0"/>
                    </a:p>
                  </a:txBody>
                  <a:tcPr marL="36000" marR="36000" marT="36000" marB="36000"/>
                </a:tc>
                <a:tc>
                  <a:txBody>
                    <a:bodyPr/>
                    <a:lstStyle/>
                    <a:p>
                      <a:pPr>
                        <a:lnSpc>
                          <a:spcPts val="1500"/>
                        </a:lnSpc>
                      </a:pPr>
                      <a:r>
                        <a:rPr kumimoji="1" lang="en-US" altLang="ja-JP" sz="1600" dirty="0"/>
                        <a:t>Minimum flow</a:t>
                      </a:r>
                      <a:endParaRPr kumimoji="1" lang="ja-JP" altLang="en-US" sz="1600" dirty="0"/>
                    </a:p>
                  </a:txBody>
                  <a:tcPr marL="36000" marR="36000" marT="36000" marB="36000"/>
                </a:tc>
                <a:tc>
                  <a:txBody>
                    <a:bodyPr/>
                    <a:lstStyle/>
                    <a:p>
                      <a:pPr algn="ctr">
                        <a:lnSpc>
                          <a:spcPts val="1500"/>
                        </a:lnSpc>
                      </a:pPr>
                      <a:r>
                        <a:rPr kumimoji="1" lang="en-US" altLang="ja-JP" sz="1600" dirty="0"/>
                        <a:t>30 L/h</a:t>
                      </a:r>
                      <a:endParaRPr kumimoji="1" lang="ja-JP" altLang="en-US" sz="1600" dirty="0"/>
                    </a:p>
                  </a:txBody>
                  <a:tcPr marL="36000" marR="36000" marT="36000" marB="36000"/>
                </a:tc>
                <a:tc>
                  <a:txBody>
                    <a:bodyPr/>
                    <a:lstStyle/>
                    <a:p>
                      <a:pPr algn="ctr">
                        <a:lnSpc>
                          <a:spcPts val="1500"/>
                        </a:lnSpc>
                      </a:pPr>
                      <a:r>
                        <a:rPr kumimoji="1" lang="en-US" altLang="ja-JP" sz="1600" dirty="0"/>
                        <a:t>15 L/h</a:t>
                      </a:r>
                      <a:endParaRPr kumimoji="1" lang="ja-JP" altLang="en-US" sz="1600" dirty="0"/>
                    </a:p>
                  </a:txBody>
                  <a:tcPr marL="36000" marR="36000" marT="36000" marB="36000"/>
                </a:tc>
                <a:extLst>
                  <a:ext uri="{0D108BD9-81ED-4DB2-BD59-A6C34878D82A}">
                    <a16:rowId xmlns:a16="http://schemas.microsoft.com/office/drawing/2014/main" val="4236715650"/>
                  </a:ext>
                </a:extLst>
              </a:tr>
              <a:tr h="244120">
                <a:tc>
                  <a:txBody>
                    <a:bodyPr/>
                    <a:lstStyle/>
                    <a:p>
                      <a:pPr algn="ctr">
                        <a:lnSpc>
                          <a:spcPts val="1500"/>
                        </a:lnSpc>
                      </a:pPr>
                      <a:r>
                        <a:rPr kumimoji="1" lang="en-US" altLang="ja-JP" sz="1600" dirty="0"/>
                        <a:t>Q2</a:t>
                      </a:r>
                      <a:endParaRPr kumimoji="1" lang="ja-JP" altLang="en-US" sz="1600" dirty="0"/>
                    </a:p>
                  </a:txBody>
                  <a:tcPr marL="36000" marR="36000" marT="36000" marB="36000"/>
                </a:tc>
                <a:tc>
                  <a:txBody>
                    <a:bodyPr/>
                    <a:lstStyle/>
                    <a:p>
                      <a:pPr>
                        <a:lnSpc>
                          <a:spcPts val="1500"/>
                        </a:lnSpc>
                      </a:pPr>
                      <a:r>
                        <a:rPr kumimoji="1" lang="en-US" altLang="ja-JP" sz="1600" dirty="0"/>
                        <a:t>Transitional flow</a:t>
                      </a:r>
                      <a:endParaRPr kumimoji="1" lang="ja-JP" altLang="en-US" sz="1600" dirty="0"/>
                    </a:p>
                  </a:txBody>
                  <a:tcPr marL="36000" marR="36000" marT="36000" marB="36000"/>
                </a:tc>
                <a:tc>
                  <a:txBody>
                    <a:bodyPr/>
                    <a:lstStyle/>
                    <a:p>
                      <a:pPr algn="ctr">
                        <a:lnSpc>
                          <a:spcPts val="1500"/>
                        </a:lnSpc>
                      </a:pPr>
                      <a:r>
                        <a:rPr kumimoji="1" lang="en-US" altLang="ja-JP" sz="1600" dirty="0"/>
                        <a:t>120 L/h</a:t>
                      </a:r>
                      <a:endParaRPr kumimoji="1" lang="ja-JP" altLang="en-US" sz="1600" dirty="0"/>
                    </a:p>
                  </a:txBody>
                  <a:tcPr marL="36000" marR="36000" marT="36000" marB="36000"/>
                </a:tc>
                <a:tc>
                  <a:txBody>
                    <a:bodyPr/>
                    <a:lstStyle/>
                    <a:p>
                      <a:pPr algn="ctr">
                        <a:lnSpc>
                          <a:spcPts val="1500"/>
                        </a:lnSpc>
                      </a:pPr>
                      <a:r>
                        <a:rPr kumimoji="1" lang="en-US" altLang="ja-JP" sz="1600" dirty="0"/>
                        <a:t>225 L/h</a:t>
                      </a:r>
                      <a:endParaRPr kumimoji="1" lang="ja-JP" altLang="en-US" sz="1600" dirty="0"/>
                    </a:p>
                  </a:txBody>
                  <a:tcPr marL="36000" marR="36000" marT="36000" marB="36000"/>
                </a:tc>
                <a:extLst>
                  <a:ext uri="{0D108BD9-81ED-4DB2-BD59-A6C34878D82A}">
                    <a16:rowId xmlns:a16="http://schemas.microsoft.com/office/drawing/2014/main" val="1869548509"/>
                  </a:ext>
                </a:extLst>
              </a:tr>
              <a:tr h="244120">
                <a:tc>
                  <a:txBody>
                    <a:bodyPr/>
                    <a:lstStyle/>
                    <a:p>
                      <a:pPr algn="ctr">
                        <a:lnSpc>
                          <a:spcPts val="1500"/>
                        </a:lnSpc>
                      </a:pPr>
                      <a:r>
                        <a:rPr kumimoji="1" lang="en-US" altLang="ja-JP" sz="1600" dirty="0"/>
                        <a:t>Q3</a:t>
                      </a:r>
                      <a:endParaRPr kumimoji="1" lang="ja-JP" altLang="en-US" sz="1600" dirty="0"/>
                    </a:p>
                  </a:txBody>
                  <a:tcPr marL="36000" marR="36000" marT="36000" marB="36000"/>
                </a:tc>
                <a:tc>
                  <a:txBody>
                    <a:bodyPr/>
                    <a:lstStyle/>
                    <a:p>
                      <a:pPr>
                        <a:lnSpc>
                          <a:spcPts val="1500"/>
                        </a:lnSpc>
                      </a:pPr>
                      <a:r>
                        <a:rPr kumimoji="1" lang="en-US" altLang="ja-JP" sz="1600" dirty="0"/>
                        <a:t>Permanent flow</a:t>
                      </a:r>
                      <a:endParaRPr kumimoji="1" lang="ja-JP" altLang="en-US" sz="1600" dirty="0"/>
                    </a:p>
                  </a:txBody>
                  <a:tcPr marL="36000" marR="36000" marT="36000" marB="36000"/>
                </a:tc>
                <a:tc>
                  <a:txBody>
                    <a:bodyPr/>
                    <a:lstStyle/>
                    <a:p>
                      <a:pPr algn="ctr">
                        <a:lnSpc>
                          <a:spcPts val="1500"/>
                        </a:lnSpc>
                      </a:pPr>
                      <a:r>
                        <a:rPr kumimoji="1" lang="en-US" altLang="ja-JP" sz="1600" dirty="0"/>
                        <a:t>1.5 m</a:t>
                      </a:r>
                      <a:r>
                        <a:rPr kumimoji="1" lang="en-US" altLang="ja-JP" sz="1600" baseline="30000" dirty="0"/>
                        <a:t>3</a:t>
                      </a:r>
                      <a:r>
                        <a:rPr kumimoji="1" lang="en-US" altLang="ja-JP" sz="1600" dirty="0"/>
                        <a:t>/h</a:t>
                      </a:r>
                      <a:endParaRPr kumimoji="1" lang="ja-JP" altLang="en-US" sz="1600" dirty="0"/>
                    </a:p>
                  </a:txBody>
                  <a:tcPr marL="36000" marR="36000" marT="36000" marB="36000"/>
                </a:tc>
                <a:tc>
                  <a:txBody>
                    <a:bodyPr/>
                    <a:lstStyle/>
                    <a:p>
                      <a:pPr algn="ctr">
                        <a:lnSpc>
                          <a:spcPts val="1500"/>
                        </a:lnSpc>
                      </a:pPr>
                      <a:r>
                        <a:rPr kumimoji="1" lang="en-US" altLang="ja-JP" sz="1600" dirty="0"/>
                        <a:t>1.5 m</a:t>
                      </a:r>
                      <a:r>
                        <a:rPr kumimoji="1" lang="en-US" altLang="ja-JP" sz="1600" baseline="30000" dirty="0"/>
                        <a:t>3</a:t>
                      </a:r>
                      <a:r>
                        <a:rPr kumimoji="1" lang="en-US" altLang="ja-JP" sz="1600" dirty="0"/>
                        <a:t>/h</a:t>
                      </a:r>
                    </a:p>
                  </a:txBody>
                  <a:tcPr marL="36000" marR="36000" marT="36000" marB="36000"/>
                </a:tc>
                <a:extLst>
                  <a:ext uri="{0D108BD9-81ED-4DB2-BD59-A6C34878D82A}">
                    <a16:rowId xmlns:a16="http://schemas.microsoft.com/office/drawing/2014/main" val="881586850"/>
                  </a:ext>
                </a:extLst>
              </a:tr>
              <a:tr h="244120">
                <a:tc>
                  <a:txBody>
                    <a:bodyPr/>
                    <a:lstStyle/>
                    <a:p>
                      <a:pPr algn="ctr">
                        <a:lnSpc>
                          <a:spcPts val="1500"/>
                        </a:lnSpc>
                      </a:pPr>
                      <a:r>
                        <a:rPr kumimoji="1" lang="en-US" altLang="ja-JP" sz="1600" dirty="0"/>
                        <a:t>Q4</a:t>
                      </a:r>
                      <a:endParaRPr kumimoji="1" lang="ja-JP" altLang="en-US" sz="1600" dirty="0"/>
                    </a:p>
                  </a:txBody>
                  <a:tcPr marL="36000" marR="36000" marT="36000" marB="36000"/>
                </a:tc>
                <a:tc>
                  <a:txBody>
                    <a:bodyPr/>
                    <a:lstStyle/>
                    <a:p>
                      <a:pPr>
                        <a:lnSpc>
                          <a:spcPts val="1500"/>
                        </a:lnSpc>
                      </a:pPr>
                      <a:r>
                        <a:rPr kumimoji="1" lang="en-US" altLang="ja-JP" sz="1600" dirty="0"/>
                        <a:t>Overload flow</a:t>
                      </a:r>
                      <a:endParaRPr kumimoji="1" lang="ja-JP" altLang="en-US" sz="1600" dirty="0"/>
                    </a:p>
                  </a:txBody>
                  <a:tcPr marL="36000" marR="36000" marT="36000" marB="36000"/>
                </a:tc>
                <a:tc>
                  <a:txBody>
                    <a:bodyPr/>
                    <a:lstStyle/>
                    <a:p>
                      <a:pPr algn="ctr">
                        <a:lnSpc>
                          <a:spcPts val="1500"/>
                        </a:lnSpc>
                      </a:pPr>
                      <a:r>
                        <a:rPr kumimoji="1" lang="en-US" altLang="ja-JP" sz="1600" dirty="0"/>
                        <a:t>3.0 m</a:t>
                      </a:r>
                      <a:r>
                        <a:rPr kumimoji="1" lang="en-US" altLang="ja-JP" sz="1600" baseline="30000" dirty="0"/>
                        <a:t>3</a:t>
                      </a:r>
                      <a:r>
                        <a:rPr kumimoji="1" lang="en-US" altLang="ja-JP" sz="1600" dirty="0"/>
                        <a:t>/h</a:t>
                      </a:r>
                      <a:endParaRPr kumimoji="1" lang="ja-JP" altLang="en-US" sz="1600" dirty="0"/>
                    </a:p>
                  </a:txBody>
                  <a:tcPr marL="36000" marR="36000" marT="36000" marB="36000"/>
                </a:tc>
                <a:tc>
                  <a:txBody>
                    <a:bodyPr/>
                    <a:lstStyle/>
                    <a:p>
                      <a:pPr algn="ctr">
                        <a:lnSpc>
                          <a:spcPts val="1500"/>
                        </a:lnSpc>
                      </a:pPr>
                      <a:r>
                        <a:rPr kumimoji="1" lang="en-US" altLang="ja-JP" sz="1600" dirty="0"/>
                        <a:t>3.0 m</a:t>
                      </a:r>
                      <a:r>
                        <a:rPr kumimoji="1" lang="en-US" altLang="ja-JP" sz="1600" baseline="30000" dirty="0"/>
                        <a:t>3</a:t>
                      </a:r>
                      <a:r>
                        <a:rPr kumimoji="1" lang="en-US" altLang="ja-JP" sz="1600" dirty="0"/>
                        <a:t>/h</a:t>
                      </a:r>
                      <a:endParaRPr kumimoji="1" lang="ja-JP" altLang="en-US" sz="1600" dirty="0"/>
                    </a:p>
                  </a:txBody>
                  <a:tcPr marL="36000" marR="36000" marT="36000" marB="36000"/>
                </a:tc>
                <a:extLst>
                  <a:ext uri="{0D108BD9-81ED-4DB2-BD59-A6C34878D82A}">
                    <a16:rowId xmlns:a16="http://schemas.microsoft.com/office/drawing/2014/main" val="2118738674"/>
                  </a:ext>
                </a:extLst>
              </a:tr>
            </a:tbl>
          </a:graphicData>
        </a:graphic>
      </p:graphicFrame>
      <p:sp>
        <p:nvSpPr>
          <p:cNvPr id="3" name="スライド番号プレースホルダー 2">
            <a:extLst>
              <a:ext uri="{FF2B5EF4-FFF2-40B4-BE49-F238E27FC236}">
                <a16:creationId xmlns:a16="http://schemas.microsoft.com/office/drawing/2014/main" id="{E9A606EF-8D98-90A2-8019-B2B2735A4809}"/>
              </a:ext>
            </a:extLst>
          </p:cNvPr>
          <p:cNvSpPr>
            <a:spLocks noGrp="1"/>
          </p:cNvSpPr>
          <p:nvPr>
            <p:ph type="sldNum" sz="quarter" idx="12"/>
          </p:nvPr>
        </p:nvSpPr>
        <p:spPr/>
        <p:txBody>
          <a:bodyPr/>
          <a:lstStyle/>
          <a:p>
            <a:fld id="{CDA1AEA6-66EA-4D44-912F-2483D41830B3}" type="slidenum">
              <a:rPr kumimoji="1" lang="ja-JP" altLang="en-US" sz="1400" b="1" smtClean="0"/>
              <a:t>12</a:t>
            </a:fld>
            <a:endParaRPr kumimoji="1" lang="ja-JP" altLang="en-US" sz="1400" b="1"/>
          </a:p>
        </p:txBody>
      </p:sp>
    </p:spTree>
    <p:extLst>
      <p:ext uri="{BB962C8B-B14F-4D97-AF65-F5344CB8AC3E}">
        <p14:creationId xmlns:p14="http://schemas.microsoft.com/office/powerpoint/2010/main" val="345159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CB2A44-2D27-AAF3-CB53-EA1663F7BFA1}"/>
              </a:ext>
            </a:extLst>
          </p:cNvPr>
          <p:cNvSpPr>
            <a:spLocks noGrp="1"/>
          </p:cNvSpPr>
          <p:nvPr>
            <p:ph type="title"/>
          </p:nvPr>
        </p:nvSpPr>
        <p:spPr>
          <a:xfrm>
            <a:off x="838200" y="365126"/>
            <a:ext cx="10515600" cy="870965"/>
          </a:xfrm>
        </p:spPr>
        <p:txBody>
          <a:bodyPr>
            <a:normAutofit/>
          </a:bodyPr>
          <a:lstStyle/>
          <a:p>
            <a:r>
              <a:rPr kumimoji="1" lang="hi-IN" altLang="ja-JP" sz="3600" dirty="0"/>
              <a:t>मिटरको स्वीकार्य र अस्वीकार्य त्रुटिहरू</a:t>
            </a:r>
            <a:endParaRPr kumimoji="1" lang="ja-JP" altLang="en-US" sz="3600" dirty="0"/>
          </a:p>
        </p:txBody>
      </p:sp>
      <p:sp>
        <p:nvSpPr>
          <p:cNvPr id="3" name="コンテンツ プレースホルダー 2">
            <a:extLst>
              <a:ext uri="{FF2B5EF4-FFF2-40B4-BE49-F238E27FC236}">
                <a16:creationId xmlns:a16="http://schemas.microsoft.com/office/drawing/2014/main" id="{C088EBDB-ABB3-CCCF-6FE3-909583593E7C}"/>
              </a:ext>
            </a:extLst>
          </p:cNvPr>
          <p:cNvSpPr>
            <a:spLocks noGrp="1"/>
          </p:cNvSpPr>
          <p:nvPr>
            <p:ph idx="1"/>
          </p:nvPr>
        </p:nvSpPr>
        <p:spPr>
          <a:xfrm>
            <a:off x="838200" y="1513397"/>
            <a:ext cx="10515600" cy="1776460"/>
          </a:xfrm>
        </p:spPr>
        <p:txBody>
          <a:bodyPr>
            <a:normAutofit fontScale="92500" lnSpcReduction="20000"/>
          </a:bodyPr>
          <a:lstStyle/>
          <a:p>
            <a:r>
              <a:rPr kumimoji="1" lang="en-US" altLang="ja-JP" dirty="0"/>
              <a:t>Use Tolerance (</a:t>
            </a:r>
            <a:r>
              <a:rPr kumimoji="1" lang="hi-IN" altLang="ja-JP" dirty="0"/>
              <a:t>प्रयोगको बेला </a:t>
            </a:r>
            <a:r>
              <a:rPr lang="hi-IN" sz="2800" b="0" i="0" strike="noStrike" cap="none" dirty="0">
                <a:solidFill>
                  <a:srgbClr val="000000"/>
                </a:solidFill>
                <a:latin typeface="Calibri"/>
                <a:ea typeface="Calibri"/>
                <a:cs typeface="Calibri"/>
                <a:sym typeface="Calibri"/>
              </a:rPr>
              <a:t>सहनशीलता</a:t>
            </a:r>
            <a:r>
              <a:rPr lang="en-US" sz="2800" b="0" i="0" strike="noStrike" cap="none" dirty="0">
                <a:solidFill>
                  <a:srgbClr val="000000"/>
                </a:solidFill>
                <a:latin typeface="Calibri"/>
                <a:ea typeface="Calibri"/>
                <a:cs typeface="Calibri"/>
                <a:sym typeface="Calibri"/>
              </a:rPr>
              <a:t>)</a:t>
            </a:r>
            <a:r>
              <a:rPr lang="hi-IN" sz="2800" b="0" i="0" strike="noStrike" cap="none" dirty="0">
                <a:solidFill>
                  <a:srgbClr val="000000"/>
                </a:solidFill>
                <a:latin typeface="Calibri"/>
                <a:ea typeface="Calibri"/>
                <a:cs typeface="Calibri"/>
                <a:sym typeface="Calibri"/>
              </a:rPr>
              <a:t> </a:t>
            </a:r>
            <a:r>
              <a:rPr kumimoji="1" lang="en-US" altLang="ja-JP" dirty="0"/>
              <a:t>: </a:t>
            </a:r>
            <a:r>
              <a:rPr kumimoji="1" lang="hi-IN" altLang="ja-JP" dirty="0"/>
              <a:t>निरीक्षण कार्यमा</a:t>
            </a:r>
            <a:r>
              <a:rPr kumimoji="1" lang="en-US" altLang="ja-JP" dirty="0"/>
              <a:t>, test tolerance (</a:t>
            </a:r>
            <a:r>
              <a:rPr lang="hi-IN" sz="2800" b="0" i="0" strike="noStrike" cap="none" dirty="0">
                <a:solidFill>
                  <a:srgbClr val="000000"/>
                </a:solidFill>
                <a:latin typeface="Calibri"/>
                <a:ea typeface="Calibri"/>
                <a:cs typeface="Calibri"/>
                <a:sym typeface="Calibri"/>
              </a:rPr>
              <a:t>परीक्षण सहनशीलता</a:t>
            </a:r>
            <a:r>
              <a:rPr lang="en-US" sz="2800" b="0" i="0" strike="noStrike" cap="none" dirty="0">
                <a:solidFill>
                  <a:srgbClr val="000000"/>
                </a:solidFill>
                <a:latin typeface="Calibri"/>
                <a:ea typeface="Calibri"/>
                <a:cs typeface="Calibri"/>
                <a:sym typeface="Calibri"/>
              </a:rPr>
              <a:t>)</a:t>
            </a:r>
            <a:r>
              <a:rPr kumimoji="1" lang="en-US" altLang="ja-JP" dirty="0"/>
              <a:t> </a:t>
            </a:r>
            <a:r>
              <a:rPr kumimoji="1" lang="hi-IN" altLang="ja-JP" dirty="0"/>
              <a:t>को स्वीकार्न सकिने </a:t>
            </a:r>
            <a:r>
              <a:rPr kumimoji="1" lang="en-US" altLang="ja-JP" dirty="0"/>
              <a:t>rate </a:t>
            </a:r>
            <a:r>
              <a:rPr kumimoji="1" lang="hi-IN" altLang="ja-JP" dirty="0"/>
              <a:t>हरू लाई दोब्बर गरिन्छ। </a:t>
            </a:r>
            <a:endParaRPr kumimoji="1" lang="en-US" altLang="ja-JP" dirty="0"/>
          </a:p>
          <a:p>
            <a:r>
              <a:rPr lang="hi-IN" altLang="ja-JP" dirty="0"/>
              <a:t>त्यसैले, यदि </a:t>
            </a:r>
            <a:r>
              <a:rPr lang="en-US" altLang="ja-JP" dirty="0"/>
              <a:t>error small flow</a:t>
            </a:r>
            <a:r>
              <a:rPr lang="hi-IN" altLang="ja-JP" dirty="0"/>
              <a:t>को लागि ±10% सम्म वा </a:t>
            </a:r>
            <a:r>
              <a:rPr lang="en-US" altLang="ja-JP" dirty="0"/>
              <a:t>large flow</a:t>
            </a:r>
            <a:r>
              <a:rPr lang="hi-IN" altLang="ja-JP" dirty="0"/>
              <a:t>को लागि ±4% सम्म छ भने प्रयोगमा रहेको मिटर स्वीकार हुन्छ।</a:t>
            </a:r>
            <a:r>
              <a:rPr kumimoji="1" lang="en-US" altLang="ja-JP" sz="2800" dirty="0"/>
              <a:t> </a:t>
            </a:r>
            <a:endParaRPr kumimoji="1" lang="ja-JP" altLang="en-US" dirty="0"/>
          </a:p>
        </p:txBody>
      </p:sp>
      <p:grpSp>
        <p:nvGrpSpPr>
          <p:cNvPr id="4" name="グループ化 3">
            <a:extLst>
              <a:ext uri="{FF2B5EF4-FFF2-40B4-BE49-F238E27FC236}">
                <a16:creationId xmlns:a16="http://schemas.microsoft.com/office/drawing/2014/main" id="{E38FCD94-07AB-F118-D61C-F17802936474}"/>
              </a:ext>
            </a:extLst>
          </p:cNvPr>
          <p:cNvGrpSpPr/>
          <p:nvPr/>
        </p:nvGrpSpPr>
        <p:grpSpPr>
          <a:xfrm>
            <a:off x="1126273" y="3384396"/>
            <a:ext cx="9934112" cy="3275327"/>
            <a:chOff x="1" y="6495"/>
            <a:chExt cx="5924462" cy="3312848"/>
          </a:xfrm>
        </p:grpSpPr>
        <p:grpSp>
          <p:nvGrpSpPr>
            <p:cNvPr id="5" name="グループ化 4">
              <a:extLst>
                <a:ext uri="{FF2B5EF4-FFF2-40B4-BE49-F238E27FC236}">
                  <a16:creationId xmlns:a16="http://schemas.microsoft.com/office/drawing/2014/main" id="{29DB64E3-7611-2527-751A-C7BCAA3B9966}"/>
                </a:ext>
              </a:extLst>
            </p:cNvPr>
            <p:cNvGrpSpPr/>
            <p:nvPr/>
          </p:nvGrpSpPr>
          <p:grpSpPr>
            <a:xfrm>
              <a:off x="1" y="6495"/>
              <a:ext cx="5924462" cy="3312848"/>
              <a:chOff x="1" y="6495"/>
              <a:chExt cx="5924462" cy="3312848"/>
            </a:xfrm>
          </p:grpSpPr>
          <p:cxnSp>
            <p:nvCxnSpPr>
              <p:cNvPr id="7" name="コネクタ: カギ線 6">
                <a:extLst>
                  <a:ext uri="{FF2B5EF4-FFF2-40B4-BE49-F238E27FC236}">
                    <a16:creationId xmlns:a16="http://schemas.microsoft.com/office/drawing/2014/main" id="{51B82531-B538-3CFD-E75A-BF4B95C673ED}"/>
                  </a:ext>
                </a:extLst>
              </p:cNvPr>
              <p:cNvCxnSpPr>
                <a:cxnSpLocks/>
                <a:stCxn id="35" idx="3"/>
              </p:cNvCxnSpPr>
              <p:nvPr/>
            </p:nvCxnSpPr>
            <p:spPr>
              <a:xfrm>
                <a:off x="4425170" y="806936"/>
                <a:ext cx="182810" cy="416310"/>
              </a:xfrm>
              <a:prstGeom prst="bentConnector2">
                <a:avLst/>
              </a:prstGeom>
              <a:noFill/>
              <a:ln w="12700" cap="flat" cmpd="sng" algn="ctr">
                <a:solidFill>
                  <a:sysClr val="windowText" lastClr="000000"/>
                </a:solidFill>
                <a:prstDash val="solid"/>
                <a:miter lim="800000"/>
                <a:tailEnd type="triangle"/>
              </a:ln>
              <a:effectLst/>
            </p:spPr>
          </p:cxnSp>
          <p:cxnSp>
            <p:nvCxnSpPr>
              <p:cNvPr id="8" name="コネクタ: カギ線 7">
                <a:extLst>
                  <a:ext uri="{FF2B5EF4-FFF2-40B4-BE49-F238E27FC236}">
                    <a16:creationId xmlns:a16="http://schemas.microsoft.com/office/drawing/2014/main" id="{62AD66F1-89D4-6D2A-5F8C-27A0351BF27A}"/>
                  </a:ext>
                </a:extLst>
              </p:cNvPr>
              <p:cNvCxnSpPr>
                <a:cxnSpLocks/>
                <a:stCxn id="36" idx="2"/>
              </p:cNvCxnSpPr>
              <p:nvPr/>
            </p:nvCxnSpPr>
            <p:spPr>
              <a:xfrm rot="16200000" flipH="1">
                <a:off x="5122101" y="1085609"/>
                <a:ext cx="258386" cy="327"/>
              </a:xfrm>
              <a:prstGeom prst="bentConnector3">
                <a:avLst>
                  <a:gd name="adj1" fmla="val 50000"/>
                </a:avLst>
              </a:prstGeom>
              <a:noFill/>
              <a:ln w="12700" cap="flat" cmpd="sng" algn="ctr">
                <a:solidFill>
                  <a:sysClr val="windowText" lastClr="000000"/>
                </a:solidFill>
                <a:prstDash val="solid"/>
                <a:miter lim="800000"/>
                <a:tailEnd type="triangle"/>
              </a:ln>
              <a:effectLst/>
            </p:spPr>
          </p:cxnSp>
          <p:grpSp>
            <p:nvGrpSpPr>
              <p:cNvPr id="9" name="グループ化 8">
                <a:extLst>
                  <a:ext uri="{FF2B5EF4-FFF2-40B4-BE49-F238E27FC236}">
                    <a16:creationId xmlns:a16="http://schemas.microsoft.com/office/drawing/2014/main" id="{8732AEA4-CA22-450E-DE8B-7894E77DB102}"/>
                  </a:ext>
                </a:extLst>
              </p:cNvPr>
              <p:cNvGrpSpPr/>
              <p:nvPr/>
            </p:nvGrpSpPr>
            <p:grpSpPr>
              <a:xfrm>
                <a:off x="1" y="6495"/>
                <a:ext cx="5924462" cy="3312848"/>
                <a:chOff x="1" y="6495"/>
                <a:chExt cx="5924462" cy="3312848"/>
              </a:xfrm>
            </p:grpSpPr>
            <p:sp>
              <p:nvSpPr>
                <p:cNvPr id="10" name="テキスト ボックス 12">
                  <a:extLst>
                    <a:ext uri="{FF2B5EF4-FFF2-40B4-BE49-F238E27FC236}">
                      <a16:creationId xmlns:a16="http://schemas.microsoft.com/office/drawing/2014/main" id="{87B6A1E7-E0AA-EA94-82C9-D25D1A68CFB9}"/>
                    </a:ext>
                  </a:extLst>
                </p:cNvPr>
                <p:cNvSpPr txBox="1"/>
                <p:nvPr/>
              </p:nvSpPr>
              <p:spPr>
                <a:xfrm>
                  <a:off x="133350" y="1576916"/>
                  <a:ext cx="482600" cy="31750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a:ln>
                        <a:noFill/>
                      </a:ln>
                      <a:solidFill>
                        <a:sysClr val="windowText" lastClr="000000"/>
                      </a:solidFill>
                      <a:effectLst/>
                      <a:uLnTx/>
                      <a:uFillTx/>
                      <a:latin typeface="Calibri" panose="020F0502020204030204"/>
                      <a:ea typeface="Yu Gothic" panose="020B0400000000000000" pitchFamily="50" charset="-128"/>
                      <a:cs typeface="+mn-cs"/>
                    </a:rPr>
                    <a:t>0%</a:t>
                  </a:r>
                  <a:endParaRPr kumimoji="1" lang="ja-JP" altLang="en-US" sz="2000" b="0" i="0" u="none" strike="noStrike" kern="0" cap="none" spc="0" normalizeH="0" baseline="0" noProof="0">
                    <a:ln>
                      <a:noFill/>
                    </a:ln>
                    <a:solidFill>
                      <a:sysClr val="windowText" lastClr="000000"/>
                    </a:solidFill>
                    <a:effectLst/>
                    <a:uLnTx/>
                    <a:uFillTx/>
                    <a:latin typeface="Calibri" panose="020F0502020204030204"/>
                    <a:ea typeface="Yu Gothic" panose="020B0400000000000000" pitchFamily="50" charset="-128"/>
                    <a:cs typeface="+mn-cs"/>
                  </a:endParaRPr>
                </a:p>
              </p:txBody>
            </p:sp>
            <p:grpSp>
              <p:nvGrpSpPr>
                <p:cNvPr id="11" name="グループ化 10">
                  <a:extLst>
                    <a:ext uri="{FF2B5EF4-FFF2-40B4-BE49-F238E27FC236}">
                      <a16:creationId xmlns:a16="http://schemas.microsoft.com/office/drawing/2014/main" id="{0C8BA878-CA09-45C4-4F41-C1E646EA100C}"/>
                    </a:ext>
                  </a:extLst>
                </p:cNvPr>
                <p:cNvGrpSpPr/>
                <p:nvPr/>
              </p:nvGrpSpPr>
              <p:grpSpPr>
                <a:xfrm>
                  <a:off x="1" y="408516"/>
                  <a:ext cx="5924462" cy="2910827"/>
                  <a:chOff x="1" y="408516"/>
                  <a:chExt cx="5924462" cy="2910827"/>
                </a:xfrm>
              </p:grpSpPr>
              <p:grpSp>
                <p:nvGrpSpPr>
                  <p:cNvPr id="23" name="グループ化 22">
                    <a:extLst>
                      <a:ext uri="{FF2B5EF4-FFF2-40B4-BE49-F238E27FC236}">
                        <a16:creationId xmlns:a16="http://schemas.microsoft.com/office/drawing/2014/main" id="{54B8E9DA-69A2-8834-0B27-543E3B059514}"/>
                      </a:ext>
                    </a:extLst>
                  </p:cNvPr>
                  <p:cNvGrpSpPr/>
                  <p:nvPr/>
                </p:nvGrpSpPr>
                <p:grpSpPr>
                  <a:xfrm>
                    <a:off x="1" y="408516"/>
                    <a:ext cx="5924462" cy="2910827"/>
                    <a:chOff x="0" y="408516"/>
                    <a:chExt cx="5934075" cy="2897762"/>
                  </a:xfrm>
                </p:grpSpPr>
                <p:cxnSp>
                  <p:nvCxnSpPr>
                    <p:cNvPr id="25" name="直線コネクタ 24">
                      <a:extLst>
                        <a:ext uri="{FF2B5EF4-FFF2-40B4-BE49-F238E27FC236}">
                          <a16:creationId xmlns:a16="http://schemas.microsoft.com/office/drawing/2014/main" id="{AEE0EBBB-B6DE-DF85-A67F-45750A4DE9E3}"/>
                        </a:ext>
                      </a:extLst>
                    </p:cNvPr>
                    <p:cNvCxnSpPr/>
                    <p:nvPr/>
                  </p:nvCxnSpPr>
                  <p:spPr>
                    <a:xfrm flipH="1">
                      <a:off x="622300" y="540808"/>
                      <a:ext cx="7408" cy="2263775"/>
                    </a:xfrm>
                    <a:prstGeom prst="line">
                      <a:avLst/>
                    </a:prstGeom>
                    <a:noFill/>
                    <a:ln w="19050" cap="flat" cmpd="sng" algn="ctr">
                      <a:solidFill>
                        <a:sysClr val="windowText" lastClr="000000"/>
                      </a:solidFill>
                      <a:prstDash val="solid"/>
                      <a:miter lim="800000"/>
                    </a:ln>
                    <a:effectLst/>
                  </p:spPr>
                </p:cxnSp>
                <p:sp>
                  <p:nvSpPr>
                    <p:cNvPr id="26" name="フリーフォーム: 図形 25">
                      <a:extLst>
                        <a:ext uri="{FF2B5EF4-FFF2-40B4-BE49-F238E27FC236}">
                          <a16:creationId xmlns:a16="http://schemas.microsoft.com/office/drawing/2014/main" id="{529D7323-01E4-074A-6D23-ECD92E2AC2CD}"/>
                        </a:ext>
                      </a:extLst>
                    </p:cNvPr>
                    <p:cNvSpPr/>
                    <p:nvPr/>
                  </p:nvSpPr>
                  <p:spPr>
                    <a:xfrm>
                      <a:off x="1291166" y="535516"/>
                      <a:ext cx="3981450" cy="2287059"/>
                    </a:xfrm>
                    <a:custGeom>
                      <a:avLst/>
                      <a:gdLst>
                        <a:gd name="connsiteX0" fmla="*/ 0 w 3975100"/>
                        <a:gd name="connsiteY0" fmla="*/ 1149350 h 2298700"/>
                        <a:gd name="connsiteX1" fmla="*/ 0 w 3975100"/>
                        <a:gd name="connsiteY1" fmla="*/ 0 h 2298700"/>
                        <a:gd name="connsiteX2" fmla="*/ 1333500 w 3975100"/>
                        <a:gd name="connsiteY2" fmla="*/ 0 h 2298700"/>
                        <a:gd name="connsiteX3" fmla="*/ 1327150 w 3975100"/>
                        <a:gd name="connsiteY3" fmla="*/ 692150 h 2298700"/>
                        <a:gd name="connsiteX4" fmla="*/ 3975100 w 3975100"/>
                        <a:gd name="connsiteY4" fmla="*/ 679450 h 2298700"/>
                        <a:gd name="connsiteX5" fmla="*/ 3968750 w 3975100"/>
                        <a:gd name="connsiteY5" fmla="*/ 1612900 h 2298700"/>
                        <a:gd name="connsiteX6" fmla="*/ 1314450 w 3975100"/>
                        <a:gd name="connsiteY6" fmla="*/ 1606550 h 2298700"/>
                        <a:gd name="connsiteX7" fmla="*/ 1320800 w 3975100"/>
                        <a:gd name="connsiteY7" fmla="*/ 2298700 h 2298700"/>
                        <a:gd name="connsiteX8" fmla="*/ 0 w 3975100"/>
                        <a:gd name="connsiteY8" fmla="*/ 2292350 h 2298700"/>
                        <a:gd name="connsiteX9" fmla="*/ 0 w 3975100"/>
                        <a:gd name="connsiteY9" fmla="*/ 114935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5100" h="2298700">
                          <a:moveTo>
                            <a:pt x="0" y="1149350"/>
                          </a:moveTo>
                          <a:lnTo>
                            <a:pt x="0" y="0"/>
                          </a:lnTo>
                          <a:lnTo>
                            <a:pt x="1333500" y="0"/>
                          </a:lnTo>
                          <a:cubicBezTo>
                            <a:pt x="1331383" y="230717"/>
                            <a:pt x="1329267" y="461433"/>
                            <a:pt x="1327150" y="692150"/>
                          </a:cubicBezTo>
                          <a:lnTo>
                            <a:pt x="3975100" y="679450"/>
                          </a:lnTo>
                          <a:cubicBezTo>
                            <a:pt x="3972983" y="990600"/>
                            <a:pt x="3970867" y="1301750"/>
                            <a:pt x="3968750" y="1612900"/>
                          </a:cubicBezTo>
                          <a:lnTo>
                            <a:pt x="1314450" y="1606550"/>
                          </a:lnTo>
                          <a:cubicBezTo>
                            <a:pt x="1316567" y="1837267"/>
                            <a:pt x="1318683" y="2067983"/>
                            <a:pt x="1320800" y="2298700"/>
                          </a:cubicBezTo>
                          <a:lnTo>
                            <a:pt x="0" y="2292350"/>
                          </a:lnTo>
                          <a:cubicBezTo>
                            <a:pt x="2117" y="1909233"/>
                            <a:pt x="4233" y="1526117"/>
                            <a:pt x="0" y="1149350"/>
                          </a:cubicBezTo>
                          <a:close/>
                        </a:path>
                      </a:pathLst>
                    </a:custGeom>
                    <a:solidFill>
                      <a:sysClr val="window" lastClr="FFFFFF">
                        <a:lumMod val="75000"/>
                      </a:sysClr>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sysClr val="window" lastClr="FFFFFF"/>
                        </a:solidFill>
                        <a:effectLst/>
                        <a:uLnTx/>
                        <a:uFillTx/>
                        <a:latin typeface="Calibri" panose="020F0502020204030204"/>
                        <a:ea typeface="Yu Gothic" panose="020B0400000000000000" pitchFamily="50" charset="-128"/>
                        <a:cs typeface="+mn-cs"/>
                      </a:endParaRPr>
                    </a:p>
                  </p:txBody>
                </p:sp>
                <p:cxnSp>
                  <p:nvCxnSpPr>
                    <p:cNvPr id="27" name="直線コネクタ 26">
                      <a:extLst>
                        <a:ext uri="{FF2B5EF4-FFF2-40B4-BE49-F238E27FC236}">
                          <a16:creationId xmlns:a16="http://schemas.microsoft.com/office/drawing/2014/main" id="{305AA134-5DE0-1039-910F-6F68CE1C627E}"/>
                        </a:ext>
                      </a:extLst>
                    </p:cNvPr>
                    <p:cNvCxnSpPr/>
                    <p:nvPr/>
                  </p:nvCxnSpPr>
                  <p:spPr>
                    <a:xfrm>
                      <a:off x="629708" y="1678516"/>
                      <a:ext cx="5304367" cy="0"/>
                    </a:xfrm>
                    <a:prstGeom prst="line">
                      <a:avLst/>
                    </a:prstGeom>
                    <a:noFill/>
                    <a:ln w="19050" cap="flat" cmpd="sng" algn="ctr">
                      <a:solidFill>
                        <a:sysClr val="windowText" lastClr="000000"/>
                      </a:solidFill>
                      <a:prstDash val="solid"/>
                      <a:miter lim="800000"/>
                    </a:ln>
                    <a:effectLst/>
                  </p:spPr>
                </p:cxnSp>
                <p:sp>
                  <p:nvSpPr>
                    <p:cNvPr id="28" name="テキスト ボックス 9">
                      <a:extLst>
                        <a:ext uri="{FF2B5EF4-FFF2-40B4-BE49-F238E27FC236}">
                          <a16:creationId xmlns:a16="http://schemas.microsoft.com/office/drawing/2014/main" id="{BC69315A-00FB-553C-AAA1-84F210F2286E}"/>
                        </a:ext>
                      </a:extLst>
                    </p:cNvPr>
                    <p:cNvSpPr txBox="1"/>
                    <p:nvPr/>
                  </p:nvSpPr>
                  <p:spPr>
                    <a:xfrm>
                      <a:off x="139700" y="408516"/>
                      <a:ext cx="482600" cy="31644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+10%</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29" name="テキスト ボックス 10">
                      <a:extLst>
                        <a:ext uri="{FF2B5EF4-FFF2-40B4-BE49-F238E27FC236}">
                          <a16:creationId xmlns:a16="http://schemas.microsoft.com/office/drawing/2014/main" id="{9BADACDB-244D-4447-4F54-FEA17AB1FDFA}"/>
                        </a:ext>
                      </a:extLst>
                    </p:cNvPr>
                    <p:cNvSpPr txBox="1"/>
                    <p:nvPr/>
                  </p:nvSpPr>
                  <p:spPr>
                    <a:xfrm>
                      <a:off x="127000" y="2658533"/>
                      <a:ext cx="482600" cy="31644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-10%</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30" name="テキスト ボックス 11">
                      <a:extLst>
                        <a:ext uri="{FF2B5EF4-FFF2-40B4-BE49-F238E27FC236}">
                          <a16:creationId xmlns:a16="http://schemas.microsoft.com/office/drawing/2014/main" id="{66F3D849-F28C-1CC0-AF88-94A473E62244}"/>
                        </a:ext>
                      </a:extLst>
                    </p:cNvPr>
                    <p:cNvSpPr txBox="1"/>
                    <p:nvPr/>
                  </p:nvSpPr>
                  <p:spPr>
                    <a:xfrm>
                      <a:off x="133350" y="1097491"/>
                      <a:ext cx="482600" cy="31644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+4%</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31" name="テキスト ボックス 13">
                      <a:extLst>
                        <a:ext uri="{FF2B5EF4-FFF2-40B4-BE49-F238E27FC236}">
                          <a16:creationId xmlns:a16="http://schemas.microsoft.com/office/drawing/2014/main" id="{090C2518-4733-5F41-9C27-B137BE35A1E4}"/>
                        </a:ext>
                      </a:extLst>
                    </p:cNvPr>
                    <p:cNvSpPr txBox="1"/>
                    <p:nvPr/>
                  </p:nvSpPr>
                  <p:spPr>
                    <a:xfrm>
                      <a:off x="133350" y="2014008"/>
                      <a:ext cx="482600" cy="31644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-4%</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32" name="テキスト ボックス 14">
                      <a:extLst>
                        <a:ext uri="{FF2B5EF4-FFF2-40B4-BE49-F238E27FC236}">
                          <a16:creationId xmlns:a16="http://schemas.microsoft.com/office/drawing/2014/main" id="{9F04C990-1D8D-158C-57DE-B80A7A7023DD}"/>
                        </a:ext>
                      </a:extLst>
                    </p:cNvPr>
                    <p:cNvSpPr txBox="1"/>
                    <p:nvPr/>
                  </p:nvSpPr>
                  <p:spPr>
                    <a:xfrm>
                      <a:off x="0" y="1018974"/>
                      <a:ext cx="266700" cy="1224368"/>
                    </a:xfrm>
                    <a:prstGeom prst="rect">
                      <a:avLst/>
                    </a:prstGeom>
                    <a:noFill/>
                    <a:ln w="9525" cmpd="sng">
                      <a:noFill/>
                    </a:ln>
                    <a:effectLst/>
                  </p:spPr>
                  <p:txBody>
                    <a:bodyPr vert="vert270"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Error</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33" name="テキスト ボックス 16">
                      <a:extLst>
                        <a:ext uri="{FF2B5EF4-FFF2-40B4-BE49-F238E27FC236}">
                          <a16:creationId xmlns:a16="http://schemas.microsoft.com/office/drawing/2014/main" id="{0557CCDC-0A6D-3A0F-F7FE-BC1284B56C35}"/>
                        </a:ext>
                      </a:extLst>
                    </p:cNvPr>
                    <p:cNvSpPr txBox="1"/>
                    <p:nvPr/>
                  </p:nvSpPr>
                  <p:spPr>
                    <a:xfrm>
                      <a:off x="917286" y="2975869"/>
                      <a:ext cx="560291" cy="330409"/>
                    </a:xfrm>
                    <a:prstGeom prst="rect">
                      <a:avLst/>
                    </a:prstGeom>
                    <a:noFill/>
                    <a:ln w="9525" cmpd="sng">
                      <a:solidFill>
                        <a:srgbClr val="70AD47">
                          <a:lumMod val="75000"/>
                        </a:srgbClr>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Q1</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34" name="テキスト ボックス 17">
                      <a:extLst>
                        <a:ext uri="{FF2B5EF4-FFF2-40B4-BE49-F238E27FC236}">
                          <a16:creationId xmlns:a16="http://schemas.microsoft.com/office/drawing/2014/main" id="{06FA1DEA-9F05-F49E-C487-0F4B3976375A}"/>
                        </a:ext>
                      </a:extLst>
                    </p:cNvPr>
                    <p:cNvSpPr txBox="1"/>
                    <p:nvPr/>
                  </p:nvSpPr>
                  <p:spPr>
                    <a:xfrm>
                      <a:off x="2390322" y="2963821"/>
                      <a:ext cx="531688" cy="330409"/>
                    </a:xfrm>
                    <a:prstGeom prst="rect">
                      <a:avLst/>
                    </a:prstGeom>
                    <a:noFill/>
                    <a:ln w="9525" cmpd="sng">
                      <a:solidFill>
                        <a:srgbClr val="70AD47">
                          <a:lumMod val="75000"/>
                        </a:srgbClr>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Q2</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35" name="テキスト ボックス 18">
                      <a:extLst>
                        <a:ext uri="{FF2B5EF4-FFF2-40B4-BE49-F238E27FC236}">
                          <a16:creationId xmlns:a16="http://schemas.microsoft.com/office/drawing/2014/main" id="{A4DA277B-CB60-B08B-7843-114683B82B51}"/>
                        </a:ext>
                      </a:extLst>
                    </p:cNvPr>
                    <p:cNvSpPr txBox="1"/>
                    <p:nvPr/>
                  </p:nvSpPr>
                  <p:spPr>
                    <a:xfrm>
                      <a:off x="3948654" y="640153"/>
                      <a:ext cx="483695" cy="329989"/>
                    </a:xfrm>
                    <a:prstGeom prst="rect">
                      <a:avLst/>
                    </a:prstGeom>
                    <a:noFill/>
                    <a:ln w="9525" cmpd="sng">
                      <a:solidFill>
                        <a:srgbClr val="70AD47">
                          <a:lumMod val="75000"/>
                        </a:srgbClr>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Q3</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36" name="テキスト ボックス 19">
                      <a:extLst>
                        <a:ext uri="{FF2B5EF4-FFF2-40B4-BE49-F238E27FC236}">
                          <a16:creationId xmlns:a16="http://schemas.microsoft.com/office/drawing/2014/main" id="{051B4A99-9ABA-A659-16BD-82C0EA8676F3}"/>
                        </a:ext>
                      </a:extLst>
                    </p:cNvPr>
                    <p:cNvSpPr txBox="1"/>
                    <p:nvPr/>
                  </p:nvSpPr>
                  <p:spPr>
                    <a:xfrm>
                      <a:off x="4992964" y="624132"/>
                      <a:ext cx="533373" cy="329988"/>
                    </a:xfrm>
                    <a:prstGeom prst="rect">
                      <a:avLst/>
                    </a:prstGeom>
                    <a:noFill/>
                    <a:ln w="9525" cmpd="sng">
                      <a:solidFill>
                        <a:srgbClr val="70AD47">
                          <a:lumMod val="75000"/>
                        </a:srgbClr>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Q4</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cxnSp>
                  <p:nvCxnSpPr>
                    <p:cNvPr id="37" name="直線コネクタ 36">
                      <a:extLst>
                        <a:ext uri="{FF2B5EF4-FFF2-40B4-BE49-F238E27FC236}">
                          <a16:creationId xmlns:a16="http://schemas.microsoft.com/office/drawing/2014/main" id="{7616E2EA-97BA-3A68-D42D-AA3F9B915ECF}"/>
                        </a:ext>
                      </a:extLst>
                    </p:cNvPr>
                    <p:cNvCxnSpPr/>
                    <p:nvPr/>
                  </p:nvCxnSpPr>
                  <p:spPr>
                    <a:xfrm flipH="1">
                      <a:off x="4603751" y="1211347"/>
                      <a:ext cx="7401" cy="916960"/>
                    </a:xfrm>
                    <a:prstGeom prst="line">
                      <a:avLst/>
                    </a:prstGeom>
                    <a:noFill/>
                    <a:ln w="25400" cap="flat" cmpd="sng" algn="ctr">
                      <a:solidFill>
                        <a:sysClr val="windowText" lastClr="000000"/>
                      </a:solidFill>
                      <a:prstDash val="solid"/>
                      <a:miter lim="800000"/>
                    </a:ln>
                    <a:effectLst/>
                  </p:spPr>
                </p:cxnSp>
              </p:grpSp>
              <p:cxnSp>
                <p:nvCxnSpPr>
                  <p:cNvPr id="24" name="直線コネクタ 23">
                    <a:extLst>
                      <a:ext uri="{FF2B5EF4-FFF2-40B4-BE49-F238E27FC236}">
                        <a16:creationId xmlns:a16="http://schemas.microsoft.com/office/drawing/2014/main" id="{CD0AA259-D50F-3227-8423-787A11BAD473}"/>
                      </a:ext>
                    </a:extLst>
                  </p:cNvPr>
                  <p:cNvCxnSpPr/>
                  <p:nvPr/>
                </p:nvCxnSpPr>
                <p:spPr>
                  <a:xfrm flipH="1">
                    <a:off x="5251450" y="1223432"/>
                    <a:ext cx="7389" cy="921094"/>
                  </a:xfrm>
                  <a:prstGeom prst="line">
                    <a:avLst/>
                  </a:prstGeom>
                  <a:noFill/>
                  <a:ln w="25400" cap="flat" cmpd="sng" algn="ctr">
                    <a:solidFill>
                      <a:sysClr val="windowText" lastClr="000000"/>
                    </a:solidFill>
                    <a:prstDash val="solid"/>
                    <a:miter lim="800000"/>
                  </a:ln>
                  <a:effectLst/>
                </p:spPr>
              </p:cxnSp>
            </p:grpSp>
            <p:cxnSp>
              <p:nvCxnSpPr>
                <p:cNvPr id="12" name="直線コネクタ 11">
                  <a:extLst>
                    <a:ext uri="{FF2B5EF4-FFF2-40B4-BE49-F238E27FC236}">
                      <a16:creationId xmlns:a16="http://schemas.microsoft.com/office/drawing/2014/main" id="{76D60A55-3E01-F843-62E9-FC665B288D1A}"/>
                    </a:ext>
                  </a:extLst>
                </p:cNvPr>
                <p:cNvCxnSpPr>
                  <a:endCxn id="26" idx="8"/>
                </p:cNvCxnSpPr>
                <p:nvPr/>
              </p:nvCxnSpPr>
              <p:spPr>
                <a:xfrm>
                  <a:off x="1287969" y="524929"/>
                  <a:ext cx="1125" cy="2302183"/>
                </a:xfrm>
                <a:prstGeom prst="line">
                  <a:avLst/>
                </a:prstGeom>
                <a:noFill/>
                <a:ln w="25400" cap="flat" cmpd="sng" algn="ctr">
                  <a:solidFill>
                    <a:sysClr val="windowText" lastClr="000000"/>
                  </a:solidFill>
                  <a:prstDash val="solid"/>
                  <a:miter lim="800000"/>
                </a:ln>
                <a:effectLst/>
              </p:spPr>
            </p:cxnSp>
            <p:cxnSp>
              <p:nvCxnSpPr>
                <p:cNvPr id="13" name="直線コネクタ 12">
                  <a:extLst>
                    <a:ext uri="{FF2B5EF4-FFF2-40B4-BE49-F238E27FC236}">
                      <a16:creationId xmlns:a16="http://schemas.microsoft.com/office/drawing/2014/main" id="{B86A4953-97C9-7C37-8C53-3EE81CE37E07}"/>
                    </a:ext>
                  </a:extLst>
                </p:cNvPr>
                <p:cNvCxnSpPr>
                  <a:endCxn id="26" idx="7"/>
                </p:cNvCxnSpPr>
                <p:nvPr/>
              </p:nvCxnSpPr>
              <p:spPr>
                <a:xfrm flipH="1">
                  <a:off x="2609880" y="533393"/>
                  <a:ext cx="11592" cy="2300065"/>
                </a:xfrm>
                <a:prstGeom prst="line">
                  <a:avLst/>
                </a:prstGeom>
                <a:noFill/>
                <a:ln w="25400" cap="flat" cmpd="sng" algn="ctr">
                  <a:solidFill>
                    <a:sysClr val="windowText" lastClr="000000"/>
                  </a:solidFill>
                  <a:prstDash val="solid"/>
                  <a:miter lim="800000"/>
                </a:ln>
                <a:effectLst/>
              </p:spPr>
            </p:cxnSp>
            <p:sp>
              <p:nvSpPr>
                <p:cNvPr id="14" name="テキスト ボックス 34">
                  <a:extLst>
                    <a:ext uri="{FF2B5EF4-FFF2-40B4-BE49-F238E27FC236}">
                      <a16:creationId xmlns:a16="http://schemas.microsoft.com/office/drawing/2014/main" id="{EB388446-1222-0DE9-E0A6-B6A697068F02}"/>
                    </a:ext>
                  </a:extLst>
                </p:cNvPr>
                <p:cNvSpPr txBox="1"/>
                <p:nvPr/>
              </p:nvSpPr>
              <p:spPr>
                <a:xfrm>
                  <a:off x="2903707" y="1288275"/>
                  <a:ext cx="1375053" cy="3746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cap="none" dirty="0" err="1">
                      <a:solidFill>
                        <a:srgbClr val="000000"/>
                      </a:solidFill>
                      <a:latin typeface="Arial Narrow"/>
                      <a:ea typeface="Arial Narrow"/>
                      <a:cs typeface="Arial Narrow"/>
                      <a:sym typeface="Arial Narrow"/>
                    </a:rPr>
                    <a:t>स्वीकार्न</a:t>
                  </a:r>
                  <a:r>
                    <a:rPr lang="en-US" sz="2000" b="0" i="0" u="none" strike="noStrike" cap="none" dirty="0">
                      <a:solidFill>
                        <a:srgbClr val="000000"/>
                      </a:solidFill>
                      <a:latin typeface="Arial Narrow"/>
                      <a:ea typeface="Arial Narrow"/>
                      <a:cs typeface="Arial Narrow"/>
                      <a:sym typeface="Arial Narrow"/>
                    </a:rPr>
                    <a:t> </a:t>
                  </a:r>
                  <a:r>
                    <a:rPr lang="en-US" sz="2000" b="0" i="0" u="none" strike="noStrike" cap="none" dirty="0" err="1">
                      <a:solidFill>
                        <a:srgbClr val="000000"/>
                      </a:solidFill>
                      <a:latin typeface="Arial Narrow"/>
                      <a:ea typeface="Arial Narrow"/>
                      <a:cs typeface="Arial Narrow"/>
                      <a:sym typeface="Arial Narrow"/>
                    </a:rPr>
                    <a:t>सकिने</a:t>
                  </a:r>
                  <a:r>
                    <a:rPr kumimoji="1" lang="en-US" altLang="ja-JP"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rPr>
                    <a:t> errors</a:t>
                  </a:r>
                  <a:endParaRPr kumimoji="1" lang="ja-JP" altLang="en-US"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endParaRPr>
                </a:p>
              </p:txBody>
            </p:sp>
            <p:sp>
              <p:nvSpPr>
                <p:cNvPr id="15" name="テキスト ボックス 36">
                  <a:extLst>
                    <a:ext uri="{FF2B5EF4-FFF2-40B4-BE49-F238E27FC236}">
                      <a16:creationId xmlns:a16="http://schemas.microsoft.com/office/drawing/2014/main" id="{227CBFBD-48C2-15FB-7D37-28329204BB70}"/>
                    </a:ext>
                  </a:extLst>
                </p:cNvPr>
                <p:cNvSpPr txBox="1"/>
                <p:nvPr/>
              </p:nvSpPr>
              <p:spPr>
                <a:xfrm>
                  <a:off x="4506383" y="1155702"/>
                  <a:ext cx="859367" cy="64558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err="1">
                      <a:solidFill>
                        <a:srgbClr val="000000"/>
                      </a:solidFill>
                      <a:latin typeface="Arial Narrow"/>
                      <a:ea typeface="Arial Narrow"/>
                      <a:cs typeface="Arial Narrow"/>
                      <a:sym typeface="Arial Narrow"/>
                    </a:rPr>
                    <a:t>स्वीकार्न</a:t>
                  </a:r>
                  <a:r>
                    <a:rPr lang="en-US" sz="1400" b="0" i="0" u="none" strike="noStrike" cap="none" dirty="0">
                      <a:solidFill>
                        <a:srgbClr val="000000"/>
                      </a:solidFill>
                      <a:latin typeface="Arial Narrow"/>
                      <a:ea typeface="Arial Narrow"/>
                      <a:cs typeface="Arial Narrow"/>
                      <a:sym typeface="Arial Narrow"/>
                    </a:rPr>
                    <a:t> </a:t>
                  </a:r>
                  <a:r>
                    <a:rPr lang="en-US" sz="1400" b="0" i="0" u="none" strike="noStrike" cap="none" dirty="0" err="1">
                      <a:solidFill>
                        <a:srgbClr val="000000"/>
                      </a:solidFill>
                      <a:latin typeface="Arial Narrow"/>
                      <a:ea typeface="Arial Narrow"/>
                      <a:cs typeface="Arial Narrow"/>
                      <a:sym typeface="Arial Narrow"/>
                    </a:rPr>
                    <a:t>सकिने</a:t>
                  </a:r>
                  <a:endParaRPr kumimoji="1" lang="ja-JP" altLang="en-US" sz="14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endParaRPr>
                </a:p>
              </p:txBody>
            </p:sp>
            <p:sp>
              <p:nvSpPr>
                <p:cNvPr id="16" name="テキスト ボックス 37">
                  <a:extLst>
                    <a:ext uri="{FF2B5EF4-FFF2-40B4-BE49-F238E27FC236}">
                      <a16:creationId xmlns:a16="http://schemas.microsoft.com/office/drawing/2014/main" id="{357847DB-226C-C83B-E381-66CAC890EF87}"/>
                    </a:ext>
                  </a:extLst>
                </p:cNvPr>
                <p:cNvSpPr txBox="1"/>
                <p:nvPr/>
              </p:nvSpPr>
              <p:spPr>
                <a:xfrm>
                  <a:off x="1477434" y="1953682"/>
                  <a:ext cx="985294" cy="64558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cap="none" dirty="0" err="1">
                      <a:solidFill>
                        <a:srgbClr val="000000"/>
                      </a:solidFill>
                      <a:latin typeface="Arial Narrow"/>
                      <a:ea typeface="Arial Narrow"/>
                      <a:cs typeface="Arial Narrow"/>
                      <a:sym typeface="Arial Narrow"/>
                    </a:rPr>
                    <a:t>स्वीकार्न</a:t>
                  </a:r>
                  <a:r>
                    <a:rPr lang="en-US" sz="2000" b="0" i="0" u="none" strike="noStrike" cap="none" dirty="0">
                      <a:solidFill>
                        <a:srgbClr val="000000"/>
                      </a:solidFill>
                      <a:latin typeface="Arial Narrow"/>
                      <a:ea typeface="Arial Narrow"/>
                      <a:cs typeface="Arial Narrow"/>
                      <a:sym typeface="Arial Narrow"/>
                    </a:rPr>
                    <a:t> </a:t>
                  </a:r>
                  <a:r>
                    <a:rPr lang="en-US" sz="2000" b="0" i="0" u="none" strike="noStrike" cap="none" dirty="0" err="1">
                      <a:solidFill>
                        <a:srgbClr val="000000"/>
                      </a:solidFill>
                      <a:latin typeface="Arial Narrow"/>
                      <a:ea typeface="Arial Narrow"/>
                      <a:cs typeface="Arial Narrow"/>
                      <a:sym typeface="Arial Narrow"/>
                    </a:rPr>
                    <a:t>सकिने</a:t>
                  </a:r>
                  <a:r>
                    <a:rPr kumimoji="1" lang="en-US" altLang="ja-JP"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rPr>
                    <a:t> errors</a:t>
                  </a:r>
                  <a:endParaRPr kumimoji="1" lang="ja-JP" altLang="en-US"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endParaRPr>
                </a:p>
              </p:txBody>
            </p:sp>
            <p:sp>
              <p:nvSpPr>
                <p:cNvPr id="17" name="テキスト ボックス 38">
                  <a:extLst>
                    <a:ext uri="{FF2B5EF4-FFF2-40B4-BE49-F238E27FC236}">
                      <a16:creationId xmlns:a16="http://schemas.microsoft.com/office/drawing/2014/main" id="{66725611-1EE5-E897-6300-C96BF99FC918}"/>
                    </a:ext>
                  </a:extLst>
                </p:cNvPr>
                <p:cNvSpPr txBox="1"/>
                <p:nvPr/>
              </p:nvSpPr>
              <p:spPr>
                <a:xfrm>
                  <a:off x="2917278" y="1695448"/>
                  <a:ext cx="1364739" cy="4127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cap="none" dirty="0" err="1">
                      <a:solidFill>
                        <a:srgbClr val="000000"/>
                      </a:solidFill>
                      <a:latin typeface="Arial Narrow"/>
                      <a:ea typeface="Arial Narrow"/>
                      <a:cs typeface="Arial Narrow"/>
                      <a:sym typeface="Arial Narrow"/>
                    </a:rPr>
                    <a:t>स्वीकार्न</a:t>
                  </a:r>
                  <a:r>
                    <a:rPr lang="en-US" sz="2000" b="0" i="0" u="none" strike="noStrike" cap="none" dirty="0">
                      <a:solidFill>
                        <a:srgbClr val="000000"/>
                      </a:solidFill>
                      <a:latin typeface="Arial Narrow"/>
                      <a:ea typeface="Arial Narrow"/>
                      <a:cs typeface="Arial Narrow"/>
                      <a:sym typeface="Arial Narrow"/>
                    </a:rPr>
                    <a:t> </a:t>
                  </a:r>
                  <a:r>
                    <a:rPr lang="en-US" sz="2000" b="0" i="0" u="none" strike="noStrike" cap="none" dirty="0" err="1">
                      <a:solidFill>
                        <a:srgbClr val="000000"/>
                      </a:solidFill>
                      <a:latin typeface="Arial Narrow"/>
                      <a:ea typeface="Arial Narrow"/>
                      <a:cs typeface="Arial Narrow"/>
                      <a:sym typeface="Arial Narrow"/>
                    </a:rPr>
                    <a:t>सकिने</a:t>
                  </a:r>
                  <a:r>
                    <a:rPr kumimoji="1" lang="en-US" altLang="ja-JP"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rPr>
                    <a:t> errors</a:t>
                  </a:r>
                  <a:endParaRPr kumimoji="1" lang="ja-JP" altLang="en-US"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endParaRPr>
                </a:p>
              </p:txBody>
            </p:sp>
            <p:sp>
              <p:nvSpPr>
                <p:cNvPr id="18" name="テキスト ボックス 39">
                  <a:extLst>
                    <a:ext uri="{FF2B5EF4-FFF2-40B4-BE49-F238E27FC236}">
                      <a16:creationId xmlns:a16="http://schemas.microsoft.com/office/drawing/2014/main" id="{2BD75184-FA6F-F94A-96A2-879C8E0E5A2B}"/>
                    </a:ext>
                  </a:extLst>
                </p:cNvPr>
                <p:cNvSpPr txBox="1"/>
                <p:nvPr/>
              </p:nvSpPr>
              <p:spPr>
                <a:xfrm>
                  <a:off x="4607983" y="1693332"/>
                  <a:ext cx="630768" cy="436033"/>
                </a:xfrm>
                <a:prstGeom prst="rect">
                  <a:avLst/>
                </a:prstGeom>
                <a:noFill/>
                <a:ln w="9525" cmpd="sng">
                  <a:noFill/>
                </a:ln>
                <a:effectLst/>
              </p:spPr>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400" b="0" i="0" u="none" strike="noStrike" cap="none" dirty="0" err="1">
                      <a:solidFill>
                        <a:srgbClr val="000000"/>
                      </a:solidFill>
                      <a:latin typeface="Arial Narrow"/>
                      <a:ea typeface="Arial Narrow"/>
                      <a:cs typeface="Arial Narrow"/>
                      <a:sym typeface="Arial Narrow"/>
                    </a:rPr>
                    <a:t>स्वीकार्न</a:t>
                  </a:r>
                  <a:r>
                    <a:rPr lang="en-US" sz="1400" b="0" i="0" u="none" strike="noStrike" cap="none" dirty="0">
                      <a:solidFill>
                        <a:srgbClr val="000000"/>
                      </a:solidFill>
                      <a:latin typeface="Arial Narrow"/>
                      <a:ea typeface="Arial Narrow"/>
                      <a:cs typeface="Arial Narrow"/>
                      <a:sym typeface="Arial Narrow"/>
                    </a:rPr>
                    <a:t> </a:t>
                  </a:r>
                  <a:r>
                    <a:rPr lang="en-US" sz="1400" b="0" i="0" u="none" strike="noStrike" cap="none" dirty="0" err="1">
                      <a:solidFill>
                        <a:srgbClr val="000000"/>
                      </a:solidFill>
                      <a:latin typeface="Arial Narrow"/>
                      <a:ea typeface="Arial Narrow"/>
                      <a:cs typeface="Arial Narrow"/>
                      <a:sym typeface="Arial Narrow"/>
                    </a:rPr>
                    <a:t>सकिने</a:t>
                  </a:r>
                  <a:r>
                    <a:rPr kumimoji="1" lang="en-US" altLang="ja-JP"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rPr>
                    <a:t> </a:t>
                  </a:r>
                  <a:endParaRPr kumimoji="1" lang="ja-JP" alt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endParaRPr>
                </a:p>
              </p:txBody>
            </p:sp>
            <p:sp>
              <p:nvSpPr>
                <p:cNvPr id="19" name="テキスト ボックス 40">
                  <a:extLst>
                    <a:ext uri="{FF2B5EF4-FFF2-40B4-BE49-F238E27FC236}">
                      <a16:creationId xmlns:a16="http://schemas.microsoft.com/office/drawing/2014/main" id="{1ABB43A9-DEF3-2E11-C38B-6942E5045A41}"/>
                    </a:ext>
                  </a:extLst>
                </p:cNvPr>
                <p:cNvSpPr txBox="1"/>
                <p:nvPr/>
              </p:nvSpPr>
              <p:spPr>
                <a:xfrm>
                  <a:off x="1345926" y="6495"/>
                  <a:ext cx="3386074" cy="420438"/>
                </a:xfrm>
                <a:prstGeom prst="rect">
                  <a:avLst/>
                </a:prstGeom>
                <a:noFill/>
                <a:ln w="25400" cmpd="sng">
                  <a:solidFill>
                    <a:srgbClr val="0070C0"/>
                  </a:solidFill>
                </a:ln>
                <a:effectLst/>
              </p:spPr>
              <p:txBody>
                <a:bodyPr wrap="square"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Use tolerance: in-use inspection</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cxnSp>
              <p:nvCxnSpPr>
                <p:cNvPr id="20" name="コネクタ: カギ線 19">
                  <a:extLst>
                    <a:ext uri="{FF2B5EF4-FFF2-40B4-BE49-F238E27FC236}">
                      <a16:creationId xmlns:a16="http://schemas.microsoft.com/office/drawing/2014/main" id="{D5D0B00F-4CA7-6794-C07D-2B3C29BA99A3}"/>
                    </a:ext>
                  </a:extLst>
                </p:cNvPr>
                <p:cNvCxnSpPr>
                  <a:cxnSpLocks/>
                  <a:stCxn id="33" idx="0"/>
                  <a:endCxn id="26" idx="8"/>
                </p:cNvCxnSpPr>
                <p:nvPr/>
              </p:nvCxnSpPr>
              <p:spPr>
                <a:xfrm rot="5400000" flipH="1" flipV="1">
                  <a:off x="1162119" y="2860488"/>
                  <a:ext cx="160331" cy="93582"/>
                </a:xfrm>
                <a:prstGeom prst="bentConnector4">
                  <a:avLst>
                    <a:gd name="adj1" fmla="val 48021"/>
                    <a:gd name="adj2" fmla="val 242246"/>
                  </a:avLst>
                </a:prstGeom>
                <a:noFill/>
                <a:ln w="12700" cap="flat" cmpd="sng" algn="ctr">
                  <a:solidFill>
                    <a:sysClr val="windowText" lastClr="000000"/>
                  </a:solidFill>
                  <a:prstDash val="solid"/>
                  <a:miter lim="800000"/>
                  <a:tailEnd type="triangle"/>
                </a:ln>
                <a:effectLst/>
              </p:spPr>
            </p:cxnSp>
            <p:cxnSp>
              <p:nvCxnSpPr>
                <p:cNvPr id="21" name="コネクタ: カギ線 20">
                  <a:extLst>
                    <a:ext uri="{FF2B5EF4-FFF2-40B4-BE49-F238E27FC236}">
                      <a16:creationId xmlns:a16="http://schemas.microsoft.com/office/drawing/2014/main" id="{12A8DE74-8C61-A972-88D4-FC3C0721D917}"/>
                    </a:ext>
                  </a:extLst>
                </p:cNvPr>
                <p:cNvCxnSpPr>
                  <a:cxnSpLocks/>
                  <a:stCxn id="34" idx="0"/>
                  <a:endCxn id="26" idx="7"/>
                </p:cNvCxnSpPr>
                <p:nvPr/>
              </p:nvCxnSpPr>
              <p:spPr>
                <a:xfrm rot="16200000" flipV="1">
                  <a:off x="2559912" y="2883388"/>
                  <a:ext cx="141883" cy="42023"/>
                </a:xfrm>
                <a:prstGeom prst="bentConnector4">
                  <a:avLst>
                    <a:gd name="adj1" fmla="val 50000"/>
                    <a:gd name="adj2" fmla="val -216774"/>
                  </a:avLst>
                </a:prstGeom>
                <a:noFill/>
                <a:ln w="12700" cap="flat" cmpd="sng" algn="ctr">
                  <a:solidFill>
                    <a:sysClr val="windowText" lastClr="000000"/>
                  </a:solidFill>
                  <a:prstDash val="solid"/>
                  <a:miter lim="800000"/>
                  <a:tailEnd type="triangle"/>
                </a:ln>
                <a:effectLst/>
              </p:spPr>
            </p:cxnSp>
            <p:sp>
              <p:nvSpPr>
                <p:cNvPr id="22" name="テキスト ボックス 57">
                  <a:extLst>
                    <a:ext uri="{FF2B5EF4-FFF2-40B4-BE49-F238E27FC236}">
                      <a16:creationId xmlns:a16="http://schemas.microsoft.com/office/drawing/2014/main" id="{81480DAA-910E-0637-3128-206E83D5604B}"/>
                    </a:ext>
                  </a:extLst>
                </p:cNvPr>
                <p:cNvSpPr txBox="1"/>
                <p:nvPr/>
              </p:nvSpPr>
              <p:spPr>
                <a:xfrm>
                  <a:off x="1468967" y="797983"/>
                  <a:ext cx="985294" cy="64558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cap="none" dirty="0" err="1">
                      <a:solidFill>
                        <a:srgbClr val="000000"/>
                      </a:solidFill>
                      <a:latin typeface="Arial Narrow"/>
                      <a:ea typeface="Arial Narrow"/>
                      <a:cs typeface="Arial Narrow"/>
                      <a:sym typeface="Arial Narrow"/>
                    </a:rPr>
                    <a:t>स्वीकार्न</a:t>
                  </a:r>
                  <a:r>
                    <a:rPr lang="en-US" sz="2000" b="0" i="0" u="none" strike="noStrike" cap="none" dirty="0">
                      <a:solidFill>
                        <a:srgbClr val="000000"/>
                      </a:solidFill>
                      <a:latin typeface="Arial Narrow"/>
                      <a:ea typeface="Arial Narrow"/>
                      <a:cs typeface="Arial Narrow"/>
                      <a:sym typeface="Arial Narrow"/>
                    </a:rPr>
                    <a:t> </a:t>
                  </a:r>
                  <a:r>
                    <a:rPr lang="en-US" sz="2000" b="0" i="0" u="none" strike="noStrike" cap="none" dirty="0" err="1">
                      <a:solidFill>
                        <a:srgbClr val="000000"/>
                      </a:solidFill>
                      <a:latin typeface="Arial Narrow"/>
                      <a:ea typeface="Arial Narrow"/>
                      <a:cs typeface="Arial Narrow"/>
                      <a:sym typeface="Arial Narrow"/>
                    </a:rPr>
                    <a:t>सकिने</a:t>
                  </a:r>
                  <a:r>
                    <a:rPr kumimoji="1" lang="en-US" altLang="ja-JP"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rPr>
                    <a:t> errors</a:t>
                  </a:r>
                  <a:endParaRPr kumimoji="1" lang="ja-JP" altLang="en-US"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endParaRPr>
                </a:p>
              </p:txBody>
            </p:sp>
          </p:grpSp>
        </p:grpSp>
        <p:sp>
          <p:nvSpPr>
            <p:cNvPr id="6" name="テキスト ボックス 60">
              <a:extLst>
                <a:ext uri="{FF2B5EF4-FFF2-40B4-BE49-F238E27FC236}">
                  <a16:creationId xmlns:a16="http://schemas.microsoft.com/office/drawing/2014/main" id="{F71EA9C7-2C6D-D147-A077-46755FDE2373}"/>
                </a:ext>
              </a:extLst>
            </p:cNvPr>
            <p:cNvSpPr txBox="1"/>
            <p:nvPr/>
          </p:nvSpPr>
          <p:spPr>
            <a:xfrm>
              <a:off x="5238750" y="1266960"/>
              <a:ext cx="679450" cy="495300"/>
            </a:xfrm>
            <a:prstGeom prst="rect">
              <a:avLst/>
            </a:prstGeom>
            <a:noFill/>
            <a:ln w="9525" cmpd="sng">
              <a:noFill/>
            </a:ln>
            <a:effectLst/>
          </p:spPr>
          <p:txBody>
            <a:bodyPr vert="horz"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Flow </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grpSp>
      <p:sp>
        <p:nvSpPr>
          <p:cNvPr id="38" name="スライド番号プレースホルダー 37">
            <a:extLst>
              <a:ext uri="{FF2B5EF4-FFF2-40B4-BE49-F238E27FC236}">
                <a16:creationId xmlns:a16="http://schemas.microsoft.com/office/drawing/2014/main" id="{7FB46E00-A25E-F93C-ECD6-B594A23AFF1A}"/>
              </a:ext>
            </a:extLst>
          </p:cNvPr>
          <p:cNvSpPr>
            <a:spLocks noGrp="1"/>
          </p:cNvSpPr>
          <p:nvPr>
            <p:ph type="sldNum" sz="quarter" idx="12"/>
          </p:nvPr>
        </p:nvSpPr>
        <p:spPr/>
        <p:txBody>
          <a:bodyPr/>
          <a:lstStyle/>
          <a:p>
            <a:fld id="{CDA1AEA6-66EA-4D44-912F-2483D41830B3}" type="slidenum">
              <a:rPr kumimoji="1" lang="ja-JP" altLang="en-US" sz="1400" b="1" smtClean="0"/>
              <a:t>13</a:t>
            </a:fld>
            <a:endParaRPr kumimoji="1" lang="ja-JP" altLang="en-US" sz="1400" b="1"/>
          </a:p>
        </p:txBody>
      </p:sp>
    </p:spTree>
    <p:extLst>
      <p:ext uri="{BB962C8B-B14F-4D97-AF65-F5344CB8AC3E}">
        <p14:creationId xmlns:p14="http://schemas.microsoft.com/office/powerpoint/2010/main" val="147350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EDA523-4C45-12B1-7C89-5BC2EB7179D2}"/>
              </a:ext>
            </a:extLst>
          </p:cNvPr>
          <p:cNvSpPr>
            <a:spLocks noGrp="1"/>
          </p:cNvSpPr>
          <p:nvPr>
            <p:ph type="title"/>
          </p:nvPr>
        </p:nvSpPr>
        <p:spPr>
          <a:xfrm>
            <a:off x="838200" y="454333"/>
            <a:ext cx="10515600" cy="984173"/>
          </a:xfrm>
        </p:spPr>
        <p:txBody>
          <a:bodyPr>
            <a:normAutofit/>
          </a:bodyPr>
          <a:lstStyle/>
          <a:p>
            <a:r>
              <a:rPr kumimoji="1" lang="hi-IN" altLang="ja-JP" sz="3600" dirty="0"/>
              <a:t>मिटरको शुद्धता कसरी मापन गर्ने</a:t>
            </a:r>
            <a:endParaRPr kumimoji="1" lang="en-US" altLang="ja-JP" sz="3600" dirty="0"/>
          </a:p>
        </p:txBody>
      </p:sp>
      <p:sp>
        <p:nvSpPr>
          <p:cNvPr id="3" name="コンテンツ プレースホルダー 2">
            <a:extLst>
              <a:ext uri="{FF2B5EF4-FFF2-40B4-BE49-F238E27FC236}">
                <a16:creationId xmlns:a16="http://schemas.microsoft.com/office/drawing/2014/main" id="{4A3BB8C7-1949-138A-25A4-610DAAD6540D}"/>
              </a:ext>
            </a:extLst>
          </p:cNvPr>
          <p:cNvSpPr>
            <a:spLocks noGrp="1"/>
          </p:cNvSpPr>
          <p:nvPr>
            <p:ph idx="1"/>
          </p:nvPr>
        </p:nvSpPr>
        <p:spPr>
          <a:xfrm>
            <a:off x="838200" y="1594624"/>
            <a:ext cx="10515600" cy="4582339"/>
          </a:xfrm>
        </p:spPr>
        <p:txBody>
          <a:bodyPr>
            <a:normAutofit/>
          </a:bodyPr>
          <a:lstStyle/>
          <a:p>
            <a:pPr marL="0" indent="0">
              <a:buNone/>
            </a:pPr>
            <a:r>
              <a:rPr lang="en-US" altLang="ja-JP" dirty="0"/>
              <a:t>(1</a:t>
            </a:r>
            <a:r>
              <a:rPr kumimoji="1" lang="en-US" altLang="ja-JP" dirty="0"/>
              <a:t>)</a:t>
            </a:r>
            <a:r>
              <a:rPr lang="ja-JP" altLang="en-US" dirty="0"/>
              <a:t> </a:t>
            </a:r>
            <a:r>
              <a:rPr lang="hi-IN" altLang="ja-JP" dirty="0"/>
              <a:t>प्रत्येक घरमा गएर सर्वेक्षण गर्नुहोस्</a:t>
            </a:r>
            <a:endParaRPr kumimoji="1" lang="ja-JP" altLang="en-US" dirty="0"/>
          </a:p>
          <a:p>
            <a:r>
              <a:rPr kumimoji="1" lang="hi-IN" altLang="ja-JP" sz="2400" dirty="0"/>
              <a:t>मिटर त्रुटिको कारणहरु यी हुन सक्छन्:</a:t>
            </a:r>
            <a:r>
              <a:rPr kumimoji="1" lang="en-US" altLang="ja-JP" sz="2400" dirty="0"/>
              <a:t> </a:t>
            </a:r>
            <a:r>
              <a:rPr kumimoji="1" lang="hi-IN" altLang="ja-JP" sz="2400" dirty="0"/>
              <a:t>मिटर बिग्रिएको/टुटेको, मिटर खराब स्थानमा हुनु, वा गलत </a:t>
            </a:r>
            <a:r>
              <a:rPr kumimoji="1" lang="en-US" altLang="ja-JP" sz="2400" dirty="0"/>
              <a:t>size </a:t>
            </a:r>
            <a:r>
              <a:rPr kumimoji="1" lang="hi-IN" altLang="ja-JP" sz="2400" dirty="0"/>
              <a:t>को मिटर हुनु।</a:t>
            </a:r>
            <a:endParaRPr kumimoji="1" lang="en-US" altLang="ja-JP" sz="2400" dirty="0"/>
          </a:p>
          <a:p>
            <a:r>
              <a:rPr kumimoji="1" lang="hi-IN" altLang="ja-JP" sz="2400" dirty="0"/>
              <a:t>यी अवस्थाहरू </a:t>
            </a:r>
            <a:r>
              <a:rPr kumimoji="1" lang="en-US" altLang="ja-JP" sz="2400" dirty="0"/>
              <a:t>Illegal Connection Survey </a:t>
            </a:r>
            <a:r>
              <a:rPr kumimoji="1" lang="hi-IN" altLang="ja-JP" sz="2400" dirty="0"/>
              <a:t>को बेला संगै, एकै समयमा जाँच गरिन्छ।</a:t>
            </a:r>
            <a:r>
              <a:rPr kumimoji="1" lang="en-US" altLang="ja-JP" sz="2400" dirty="0"/>
              <a:t>  </a:t>
            </a:r>
          </a:p>
          <a:p>
            <a:r>
              <a:rPr kumimoji="1" lang="hi-IN" altLang="ja-JP" sz="2400" dirty="0"/>
              <a:t>यदि भवनको आकार वा परिवारको आकारको तुलनामा धेरै ठूलो वा धेरै सानो </a:t>
            </a:r>
            <a:r>
              <a:rPr kumimoji="1" lang="en-US" altLang="ja-JP" sz="2400" dirty="0"/>
              <a:t>size </a:t>
            </a:r>
            <a:r>
              <a:rPr kumimoji="1" lang="hi-IN" altLang="ja-JP" sz="2400" dirty="0"/>
              <a:t>को मिटर जडान गरिएको छ भने, ग्राहकलाई आफ्नो धारा उचित </a:t>
            </a:r>
            <a:r>
              <a:rPr kumimoji="1" lang="en-US" altLang="ja-JP" sz="2400" dirty="0"/>
              <a:t>size  </a:t>
            </a:r>
            <a:r>
              <a:rPr kumimoji="1" lang="hi-IN" altLang="ja-JP" sz="2400" dirty="0"/>
              <a:t>मा परिवर्तन गर्न भन्नुहोस्।</a:t>
            </a:r>
            <a:r>
              <a:rPr kumimoji="1" lang="en-US" altLang="ja-JP" sz="2400" dirty="0"/>
              <a:t> </a:t>
            </a:r>
          </a:p>
          <a:p>
            <a:r>
              <a:rPr kumimoji="1" lang="hi-IN" altLang="ja-JP" sz="2400" dirty="0"/>
              <a:t>बिग्रिएको मिटर पत्ता लगाउने र मर्मत गर्ने तरिका निम्नानुसार छ</a:t>
            </a:r>
            <a:r>
              <a:rPr kumimoji="1" lang="en-US" altLang="ja-JP" sz="2400" dirty="0"/>
              <a:t>;</a:t>
            </a:r>
          </a:p>
        </p:txBody>
      </p:sp>
      <p:sp>
        <p:nvSpPr>
          <p:cNvPr id="4" name="スライド番号プレースホルダー 3">
            <a:extLst>
              <a:ext uri="{FF2B5EF4-FFF2-40B4-BE49-F238E27FC236}">
                <a16:creationId xmlns:a16="http://schemas.microsoft.com/office/drawing/2014/main" id="{C5EBFE77-D3B0-B651-B000-C9E8BF63DF25}"/>
              </a:ext>
            </a:extLst>
          </p:cNvPr>
          <p:cNvSpPr>
            <a:spLocks noGrp="1"/>
          </p:cNvSpPr>
          <p:nvPr>
            <p:ph type="sldNum" sz="quarter" idx="12"/>
          </p:nvPr>
        </p:nvSpPr>
        <p:spPr/>
        <p:txBody>
          <a:bodyPr/>
          <a:lstStyle/>
          <a:p>
            <a:fld id="{CDA1AEA6-66EA-4D44-912F-2483D41830B3}" type="slidenum">
              <a:rPr kumimoji="1" lang="ja-JP" altLang="en-US" sz="1400" b="1" smtClean="0"/>
              <a:t>14</a:t>
            </a:fld>
            <a:endParaRPr kumimoji="1" lang="ja-JP" altLang="en-US" sz="1400" b="1"/>
          </a:p>
        </p:txBody>
      </p:sp>
    </p:spTree>
    <p:extLst>
      <p:ext uri="{BB962C8B-B14F-4D97-AF65-F5344CB8AC3E}">
        <p14:creationId xmlns:p14="http://schemas.microsoft.com/office/powerpoint/2010/main" val="1173912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4141152-CA12-967C-AA3D-5DBF64410502}"/>
              </a:ext>
            </a:extLst>
          </p:cNvPr>
          <p:cNvSpPr>
            <a:spLocks noGrp="1"/>
          </p:cNvSpPr>
          <p:nvPr>
            <p:ph idx="1"/>
          </p:nvPr>
        </p:nvSpPr>
        <p:spPr>
          <a:xfrm>
            <a:off x="838200" y="1538868"/>
            <a:ext cx="10515600" cy="4599173"/>
          </a:xfrm>
        </p:spPr>
        <p:txBody>
          <a:bodyPr>
            <a:normAutofit/>
          </a:bodyPr>
          <a:lstStyle/>
          <a:p>
            <a:pPr marL="0" indent="0">
              <a:buNone/>
            </a:pPr>
            <a:r>
              <a:rPr lang="en-US" altLang="ja-JP" dirty="0"/>
              <a:t>(2) </a:t>
            </a:r>
            <a:r>
              <a:rPr lang="hi-IN" altLang="ja-JP" dirty="0"/>
              <a:t>खराब मिटरको लागि </a:t>
            </a:r>
            <a:r>
              <a:rPr lang="en-US" altLang="ja-JP" dirty="0"/>
              <a:t>field survey </a:t>
            </a:r>
            <a:endParaRPr kumimoji="1" lang="en-US" altLang="ja-JP" dirty="0"/>
          </a:p>
          <a:p>
            <a:pPr marL="0" indent="0">
              <a:buNone/>
            </a:pPr>
            <a:r>
              <a:rPr lang="hi-IN" altLang="ja-JP" sz="2400" dirty="0"/>
              <a:t>खराब मिटरको लागि </a:t>
            </a:r>
            <a:r>
              <a:rPr lang="en-US" altLang="ja-JP" sz="2400" dirty="0"/>
              <a:t>field survey illegal connection </a:t>
            </a:r>
            <a:r>
              <a:rPr lang="hi-IN" altLang="ja-JP" sz="2400" dirty="0"/>
              <a:t>को लागि गरिने घर भ्रमणको बेला गरिन्छ। </a:t>
            </a:r>
            <a:endParaRPr lang="en-US" altLang="ja-JP" sz="2400" dirty="0"/>
          </a:p>
          <a:p>
            <a:pPr marL="514350" indent="-514350">
              <a:buFont typeface="+mj-ea"/>
              <a:buAutoNum type="circleNumDbPlain"/>
            </a:pPr>
            <a:r>
              <a:rPr kumimoji="1" lang="hi-IN" altLang="ja-JP" sz="2400" dirty="0"/>
              <a:t>ग्राहक </a:t>
            </a:r>
            <a:r>
              <a:rPr kumimoji="1" lang="en-US" altLang="ja-JP" sz="2400" dirty="0"/>
              <a:t>database </a:t>
            </a:r>
            <a:r>
              <a:rPr kumimoji="1" lang="hi-IN" altLang="ja-JP" sz="2400" dirty="0"/>
              <a:t>बाट "जाँच गर्न" सूची तयार गर्नुहोस् जसको पानी खपत मात्रा परिवारको आकारको लागि धेरै सानो छ वा जसको खपत अचानक घट्यो।</a:t>
            </a:r>
            <a:endParaRPr kumimoji="1" lang="en-US" altLang="ja-JP" sz="2400" dirty="0"/>
          </a:p>
          <a:p>
            <a:pPr marL="514350" indent="-514350">
              <a:buFont typeface="+mj-ea"/>
              <a:buAutoNum type="circleNumDbPlain"/>
            </a:pPr>
            <a:r>
              <a:rPr lang="hi-IN" altLang="ja-JP" sz="2400" dirty="0"/>
              <a:t>अवश्य पनि भाँचिएको र पुरानो मिटरहरू चयन गरिनेछ।</a:t>
            </a:r>
            <a:endParaRPr kumimoji="1" lang="en-US" altLang="ja-JP" sz="2400" dirty="0"/>
          </a:p>
          <a:p>
            <a:pPr marL="514350" indent="-514350">
              <a:buFont typeface="+mj-ea"/>
              <a:buAutoNum type="circleNumDbPlain"/>
            </a:pPr>
            <a:r>
              <a:rPr lang="hi-IN" altLang="ja-JP" sz="2400" dirty="0"/>
              <a:t>स्पष्ट नभएको तर शंकास्पद मिटरहरू पनि चयन गरिनेछ।</a:t>
            </a:r>
            <a:endParaRPr kumimoji="1" lang="en-US" altLang="ja-JP" sz="2400" dirty="0"/>
          </a:p>
          <a:p>
            <a:pPr marL="514350" indent="-514350">
              <a:buFont typeface="+mj-ea"/>
              <a:buAutoNum type="circleNumDbPlain"/>
            </a:pPr>
            <a:r>
              <a:rPr lang="hi-IN" altLang="ja-JP" sz="2400" dirty="0"/>
              <a:t>सूचीबद्ध मिटरहरू मध्ये, </a:t>
            </a:r>
            <a:r>
              <a:rPr lang="en-US" altLang="ja-JP" sz="2400" dirty="0"/>
              <a:t>field</a:t>
            </a:r>
            <a:r>
              <a:rPr lang="hi-IN" altLang="ja-JP" sz="2400" dirty="0"/>
              <a:t>मै </a:t>
            </a:r>
            <a:r>
              <a:rPr lang="en-US" altLang="ja-JP" sz="2400" dirty="0"/>
              <a:t>Calibration test </a:t>
            </a:r>
            <a:r>
              <a:rPr lang="hi-IN" altLang="ja-JP" sz="2400" dirty="0"/>
              <a:t>गरिन्छ।</a:t>
            </a:r>
            <a:endParaRPr kumimoji="1" lang="en-US" altLang="ja-JP" sz="2400" dirty="0"/>
          </a:p>
          <a:p>
            <a:pPr marL="514350" indent="-514350">
              <a:buFont typeface="+mj-ea"/>
              <a:buAutoNum type="circleNumDbPlain"/>
            </a:pPr>
            <a:r>
              <a:rPr kumimoji="1" lang="en-US" altLang="ja-JP" sz="2400" dirty="0"/>
              <a:t>Calibration test </a:t>
            </a:r>
            <a:r>
              <a:rPr kumimoji="1" lang="hi-IN" altLang="ja-JP" sz="2400" dirty="0"/>
              <a:t>को नतिजामा देखिए अनुसार, ठूला त्रुटि भएका मिटरहरू (</a:t>
            </a:r>
            <a:r>
              <a:rPr kumimoji="1" lang="en-US" altLang="ja-JP" sz="2400" dirty="0"/>
              <a:t>small flow</a:t>
            </a:r>
            <a:r>
              <a:rPr kumimoji="1" lang="hi-IN" altLang="ja-JP" sz="2400" dirty="0"/>
              <a:t>को लागि </a:t>
            </a:r>
            <a:r>
              <a:rPr kumimoji="1" lang="en-US" altLang="ja-JP" sz="2400" dirty="0"/>
              <a:t>10</a:t>
            </a:r>
            <a:r>
              <a:rPr kumimoji="1" lang="hi-IN" altLang="ja-JP" sz="2400" dirty="0"/>
              <a:t>% वा </a:t>
            </a:r>
            <a:r>
              <a:rPr kumimoji="1" lang="en-US" altLang="ja-JP" sz="2400" dirty="0"/>
              <a:t>large flow</a:t>
            </a:r>
            <a:r>
              <a:rPr kumimoji="1" lang="hi-IN" altLang="ja-JP" sz="2400" dirty="0"/>
              <a:t>को लागि 4% भन्दा बढी) लाई त्रुटीपूर्ण मिटरहरू भनिन्छ। तिनीहरू प्रतिस्थापन गरिनुपर्छ।</a:t>
            </a:r>
            <a:endParaRPr kumimoji="1" lang="ja-JP" altLang="en-US" sz="2400" dirty="0"/>
          </a:p>
        </p:txBody>
      </p:sp>
      <p:sp>
        <p:nvSpPr>
          <p:cNvPr id="4" name="タイトル 1">
            <a:extLst>
              <a:ext uri="{FF2B5EF4-FFF2-40B4-BE49-F238E27FC236}">
                <a16:creationId xmlns:a16="http://schemas.microsoft.com/office/drawing/2014/main" id="{5D26C903-D609-2992-C368-584CBAC2DC6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hi-IN" altLang="ja-JP" sz="3600" dirty="0"/>
              <a:t>मिटरको शुद्धता कसरी मापन गर्ने</a:t>
            </a:r>
            <a:r>
              <a:rPr lang="en-US" altLang="ja-JP" sz="3600" dirty="0"/>
              <a:t>- 2</a:t>
            </a:r>
            <a:endParaRPr lang="ja-JP" altLang="en-US" sz="3600" dirty="0"/>
          </a:p>
        </p:txBody>
      </p:sp>
      <p:sp>
        <p:nvSpPr>
          <p:cNvPr id="2" name="スライド番号プレースホルダー 1">
            <a:extLst>
              <a:ext uri="{FF2B5EF4-FFF2-40B4-BE49-F238E27FC236}">
                <a16:creationId xmlns:a16="http://schemas.microsoft.com/office/drawing/2014/main" id="{C1383618-EE38-7AFB-2201-F7ABD316F5C5}"/>
              </a:ext>
            </a:extLst>
          </p:cNvPr>
          <p:cNvSpPr>
            <a:spLocks noGrp="1"/>
          </p:cNvSpPr>
          <p:nvPr>
            <p:ph type="sldNum" sz="quarter" idx="12"/>
          </p:nvPr>
        </p:nvSpPr>
        <p:spPr/>
        <p:txBody>
          <a:bodyPr/>
          <a:lstStyle/>
          <a:p>
            <a:fld id="{CDA1AEA6-66EA-4D44-912F-2483D41830B3}" type="slidenum">
              <a:rPr kumimoji="1" lang="ja-JP" altLang="en-US" sz="1400" b="1" smtClean="0"/>
              <a:t>15</a:t>
            </a:fld>
            <a:endParaRPr kumimoji="1" lang="ja-JP" altLang="en-US" sz="1400" b="1" dirty="0"/>
          </a:p>
        </p:txBody>
      </p:sp>
    </p:spTree>
    <p:extLst>
      <p:ext uri="{BB962C8B-B14F-4D97-AF65-F5344CB8AC3E}">
        <p14:creationId xmlns:p14="http://schemas.microsoft.com/office/powerpoint/2010/main" val="858556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382182-E2E4-079C-3024-BA0E08AF4B68}"/>
              </a:ext>
            </a:extLst>
          </p:cNvPr>
          <p:cNvSpPr>
            <a:spLocks noGrp="1"/>
          </p:cNvSpPr>
          <p:nvPr>
            <p:ph type="title"/>
          </p:nvPr>
        </p:nvSpPr>
        <p:spPr>
          <a:xfrm>
            <a:off x="838200" y="407658"/>
            <a:ext cx="10515600" cy="939567"/>
          </a:xfrm>
        </p:spPr>
        <p:txBody>
          <a:bodyPr>
            <a:normAutofit/>
          </a:bodyPr>
          <a:lstStyle/>
          <a:p>
            <a:r>
              <a:rPr lang="en-US" altLang="ja-JP" sz="3200" dirty="0"/>
              <a:t>(3) Meter</a:t>
            </a:r>
            <a:r>
              <a:rPr lang="ja-JP" altLang="en-US" sz="3200" dirty="0"/>
              <a:t> </a:t>
            </a:r>
            <a:r>
              <a:rPr lang="en-US" altLang="ja-JP" sz="3200" dirty="0"/>
              <a:t>calibration test </a:t>
            </a:r>
            <a:endParaRPr kumimoji="1" lang="ja-JP" altLang="en-US" sz="3200" dirty="0"/>
          </a:p>
        </p:txBody>
      </p:sp>
      <p:sp>
        <p:nvSpPr>
          <p:cNvPr id="3" name="コンテンツ プレースホルダー 2">
            <a:extLst>
              <a:ext uri="{FF2B5EF4-FFF2-40B4-BE49-F238E27FC236}">
                <a16:creationId xmlns:a16="http://schemas.microsoft.com/office/drawing/2014/main" id="{0E256487-E869-35F9-053C-FB6907F6C869}"/>
              </a:ext>
            </a:extLst>
          </p:cNvPr>
          <p:cNvSpPr>
            <a:spLocks noGrp="1"/>
          </p:cNvSpPr>
          <p:nvPr>
            <p:ph idx="1"/>
          </p:nvPr>
        </p:nvSpPr>
        <p:spPr>
          <a:xfrm>
            <a:off x="838200" y="1388777"/>
            <a:ext cx="10515600" cy="2516543"/>
          </a:xfrm>
        </p:spPr>
        <p:txBody>
          <a:bodyPr>
            <a:normAutofit/>
          </a:bodyPr>
          <a:lstStyle/>
          <a:p>
            <a:r>
              <a:rPr kumimoji="1" lang="hi-IN" altLang="ja-JP" sz="2400" dirty="0"/>
              <a:t>सर्वप्रथम, </a:t>
            </a:r>
            <a:r>
              <a:rPr lang="en-US" sz="2400" dirty="0"/>
              <a:t>portable test </a:t>
            </a:r>
            <a:r>
              <a:rPr lang="en-US" sz="2400" dirty="0" err="1"/>
              <a:t>meterलाई</a:t>
            </a:r>
            <a:r>
              <a:rPr lang="en-US" sz="2400" dirty="0"/>
              <a:t> </a:t>
            </a:r>
            <a:r>
              <a:rPr lang="hi-IN" sz="2400" dirty="0"/>
              <a:t>ग्राहकको मीटर</a:t>
            </a:r>
            <a:r>
              <a:rPr lang="en-US" sz="2400" dirty="0" err="1"/>
              <a:t>को</a:t>
            </a:r>
            <a:r>
              <a:rPr lang="en-US" sz="2400" dirty="0"/>
              <a:t> outflow </a:t>
            </a:r>
            <a:r>
              <a:rPr lang="en-US" sz="2400" dirty="0" err="1"/>
              <a:t>हुने</a:t>
            </a:r>
            <a:r>
              <a:rPr lang="en-US" sz="2400" dirty="0"/>
              <a:t> </a:t>
            </a:r>
            <a:r>
              <a:rPr lang="en-US" sz="2400" dirty="0" err="1"/>
              <a:t>पट्टि</a:t>
            </a:r>
            <a:r>
              <a:rPr lang="en-US" sz="2400" dirty="0"/>
              <a:t> </a:t>
            </a:r>
            <a:r>
              <a:rPr lang="en-US" sz="2400" dirty="0" err="1"/>
              <a:t>वा</a:t>
            </a:r>
            <a:r>
              <a:rPr lang="en-US" sz="2400" dirty="0"/>
              <a:t> </a:t>
            </a:r>
            <a:r>
              <a:rPr lang="en-US" sz="2400" dirty="0" err="1"/>
              <a:t>घरको</a:t>
            </a:r>
            <a:r>
              <a:rPr lang="en-US" sz="2400" dirty="0"/>
              <a:t> </a:t>
            </a:r>
            <a:r>
              <a:rPr lang="en-US" sz="2400" dirty="0" err="1"/>
              <a:t>धारामा</a:t>
            </a:r>
            <a:r>
              <a:rPr lang="en-US" sz="2400" dirty="0"/>
              <a:t> </a:t>
            </a:r>
            <a:r>
              <a:rPr lang="en-US" sz="2400" dirty="0" err="1"/>
              <a:t>जडान</a:t>
            </a:r>
            <a:r>
              <a:rPr lang="en-US" sz="2400" dirty="0"/>
              <a:t> </a:t>
            </a:r>
            <a:r>
              <a:rPr lang="en-US" sz="2400" dirty="0" err="1"/>
              <a:t>हुनुपर्छ</a:t>
            </a:r>
            <a:r>
              <a:rPr lang="en-US" sz="2400" dirty="0"/>
              <a:t>। </a:t>
            </a:r>
            <a:endParaRPr kumimoji="1" lang="en-US" altLang="ja-JP" sz="2400" dirty="0"/>
          </a:p>
          <a:p>
            <a:r>
              <a:rPr lang="hi-IN" sz="2400" dirty="0"/>
              <a:t>यदि </a:t>
            </a:r>
            <a:r>
              <a:rPr lang="en-US" sz="2400" dirty="0"/>
              <a:t>portable test meter </a:t>
            </a:r>
            <a:r>
              <a:rPr lang="hi-IN" sz="2400" dirty="0"/>
              <a:t>छैन भने, 20</a:t>
            </a:r>
            <a:r>
              <a:rPr lang="en-US" sz="2400" dirty="0"/>
              <a:t>L</a:t>
            </a:r>
            <a:r>
              <a:rPr lang="hi-IN" sz="2400" dirty="0"/>
              <a:t>को जार प्रयोग गर्न सकिन्छ।</a:t>
            </a:r>
            <a:endParaRPr kumimoji="1" lang="en-US" altLang="ja-JP" sz="2400" dirty="0"/>
          </a:p>
          <a:p>
            <a:r>
              <a:rPr lang="hi-IN" altLang="ja-JP" sz="2400" dirty="0"/>
              <a:t>धारामा पानी पठाएर 20</a:t>
            </a:r>
            <a:r>
              <a:rPr lang="en-US" altLang="ja-JP" sz="2400" dirty="0"/>
              <a:t>L </a:t>
            </a:r>
            <a:r>
              <a:rPr lang="hi-IN" altLang="ja-JP" sz="2400" dirty="0"/>
              <a:t>को जार मा थाप्ने र सो गर्दा को मीटर </a:t>
            </a:r>
            <a:r>
              <a:rPr lang="en-US" altLang="ja-JP" sz="2400" dirty="0"/>
              <a:t>reading </a:t>
            </a:r>
            <a:r>
              <a:rPr lang="hi-IN" altLang="ja-JP" sz="2400" dirty="0"/>
              <a:t>लिने।</a:t>
            </a:r>
            <a:r>
              <a:rPr lang="en-US" altLang="ja-JP" sz="2400" dirty="0"/>
              <a:t>  </a:t>
            </a:r>
            <a:endParaRPr kumimoji="1" lang="en-US" altLang="ja-JP" sz="2400" dirty="0"/>
          </a:p>
          <a:p>
            <a:r>
              <a:rPr kumimoji="1" lang="hi-IN" altLang="ja-JP" sz="2400" dirty="0"/>
              <a:t>मीटरमा देखाईएको </a:t>
            </a:r>
            <a:r>
              <a:rPr kumimoji="1" lang="en-US" altLang="ja-JP" sz="2400" dirty="0"/>
              <a:t>reading </a:t>
            </a:r>
            <a:r>
              <a:rPr kumimoji="1" lang="hi-IN" altLang="ja-JP" sz="2400" dirty="0"/>
              <a:t>र जारमा भरिएको पानीको मात्रालाई एक अर्का संग तुलना गरेर </a:t>
            </a:r>
            <a:r>
              <a:rPr kumimoji="1" lang="en-US" altLang="ja-JP" sz="2400" dirty="0"/>
              <a:t>error </a:t>
            </a:r>
            <a:r>
              <a:rPr kumimoji="1" lang="hi-IN" altLang="ja-JP" sz="2400" dirty="0"/>
              <a:t>निकाल्न सकिन्छ।</a:t>
            </a:r>
            <a:r>
              <a:rPr kumimoji="1" lang="en-US" altLang="ja-JP" sz="2400" dirty="0"/>
              <a:t>  </a:t>
            </a:r>
          </a:p>
        </p:txBody>
      </p:sp>
      <p:grpSp>
        <p:nvGrpSpPr>
          <p:cNvPr id="37" name="グループ化 36">
            <a:extLst>
              <a:ext uri="{FF2B5EF4-FFF2-40B4-BE49-F238E27FC236}">
                <a16:creationId xmlns:a16="http://schemas.microsoft.com/office/drawing/2014/main" id="{0795C4A5-9D00-CA47-0464-C67204283F69}"/>
              </a:ext>
            </a:extLst>
          </p:cNvPr>
          <p:cNvGrpSpPr/>
          <p:nvPr/>
        </p:nvGrpSpPr>
        <p:grpSpPr>
          <a:xfrm>
            <a:off x="1085863" y="4312763"/>
            <a:ext cx="10492060" cy="2437584"/>
            <a:chOff x="1085863" y="4365313"/>
            <a:chExt cx="10492060" cy="2437584"/>
          </a:xfrm>
        </p:grpSpPr>
        <p:grpSp>
          <p:nvGrpSpPr>
            <p:cNvPr id="31" name="グループ化 30">
              <a:extLst>
                <a:ext uri="{FF2B5EF4-FFF2-40B4-BE49-F238E27FC236}">
                  <a16:creationId xmlns:a16="http://schemas.microsoft.com/office/drawing/2014/main" id="{9B2A71E4-D6DD-0F22-8FF6-2D2B93C7A60C}"/>
                </a:ext>
              </a:extLst>
            </p:cNvPr>
            <p:cNvGrpSpPr/>
            <p:nvPr/>
          </p:nvGrpSpPr>
          <p:grpSpPr>
            <a:xfrm>
              <a:off x="1085863" y="4365313"/>
              <a:ext cx="6387546" cy="2349311"/>
              <a:chOff x="5239200" y="4398670"/>
              <a:chExt cx="6387546" cy="2349311"/>
            </a:xfrm>
          </p:grpSpPr>
          <p:grpSp>
            <p:nvGrpSpPr>
              <p:cNvPr id="4" name="グループ化 3">
                <a:extLst>
                  <a:ext uri="{FF2B5EF4-FFF2-40B4-BE49-F238E27FC236}">
                    <a16:creationId xmlns:a16="http://schemas.microsoft.com/office/drawing/2014/main" id="{1D6E6945-D77A-BF1F-3BCC-8F2866316686}"/>
                  </a:ext>
                </a:extLst>
              </p:cNvPr>
              <p:cNvGrpSpPr/>
              <p:nvPr/>
            </p:nvGrpSpPr>
            <p:grpSpPr>
              <a:xfrm>
                <a:off x="5239200" y="4547789"/>
                <a:ext cx="2339025" cy="2200192"/>
                <a:chOff x="1198814" y="4547789"/>
                <a:chExt cx="2339025" cy="2200192"/>
              </a:xfrm>
            </p:grpSpPr>
            <p:pic>
              <p:nvPicPr>
                <p:cNvPr id="5" name="図 4" descr="建物, メーター, 横, 時計 が含まれている画像&#10;&#10;自動的に生成された説明">
                  <a:extLst>
                    <a:ext uri="{FF2B5EF4-FFF2-40B4-BE49-F238E27FC236}">
                      <a16:creationId xmlns:a16="http://schemas.microsoft.com/office/drawing/2014/main" id="{C4C3DACD-939D-5D01-CD2A-891B25B773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814" y="4547789"/>
                  <a:ext cx="2339025" cy="2200192"/>
                </a:xfrm>
                <a:prstGeom prst="rect">
                  <a:avLst/>
                </a:prstGeom>
              </p:spPr>
            </p:pic>
            <p:sp>
              <p:nvSpPr>
                <p:cNvPr id="6" name="楕円 5">
                  <a:extLst>
                    <a:ext uri="{FF2B5EF4-FFF2-40B4-BE49-F238E27FC236}">
                      <a16:creationId xmlns:a16="http://schemas.microsoft.com/office/drawing/2014/main" id="{D003BA4F-5FCC-5C42-B4E0-37FEEED47E33}"/>
                    </a:ext>
                  </a:extLst>
                </p:cNvPr>
                <p:cNvSpPr/>
                <p:nvPr/>
              </p:nvSpPr>
              <p:spPr>
                <a:xfrm>
                  <a:off x="1961910" y="5827853"/>
                  <a:ext cx="1369928" cy="889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7" name="グループ化 6">
                <a:extLst>
                  <a:ext uri="{FF2B5EF4-FFF2-40B4-BE49-F238E27FC236}">
                    <a16:creationId xmlns:a16="http://schemas.microsoft.com/office/drawing/2014/main" id="{722884ED-E027-A608-3F54-8D524D99C80B}"/>
                  </a:ext>
                </a:extLst>
              </p:cNvPr>
              <p:cNvGrpSpPr/>
              <p:nvPr/>
            </p:nvGrpSpPr>
            <p:grpSpPr>
              <a:xfrm>
                <a:off x="7666455" y="4541885"/>
                <a:ext cx="2263941" cy="2181988"/>
                <a:chOff x="3626069" y="4541885"/>
                <a:chExt cx="2263941" cy="2181988"/>
              </a:xfrm>
            </p:grpSpPr>
            <p:pic>
              <p:nvPicPr>
                <p:cNvPr id="8" name="図 7" descr="車のメーター&#10;&#10;中程度の精度で自動的に生成された説明">
                  <a:extLst>
                    <a:ext uri="{FF2B5EF4-FFF2-40B4-BE49-F238E27FC236}">
                      <a16:creationId xmlns:a16="http://schemas.microsoft.com/office/drawing/2014/main" id="{D712C9B6-A6B1-BF02-C76F-4BC258FF3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6069" y="4541885"/>
                  <a:ext cx="2263941" cy="2181988"/>
                </a:xfrm>
                <a:prstGeom prst="rect">
                  <a:avLst/>
                </a:prstGeom>
              </p:spPr>
            </p:pic>
            <p:sp>
              <p:nvSpPr>
                <p:cNvPr id="9" name="楕円 8">
                  <a:extLst>
                    <a:ext uri="{FF2B5EF4-FFF2-40B4-BE49-F238E27FC236}">
                      <a16:creationId xmlns:a16="http://schemas.microsoft.com/office/drawing/2014/main" id="{DF48F8DC-2F50-5356-96D0-02F64CCB4383}"/>
                    </a:ext>
                  </a:extLst>
                </p:cNvPr>
                <p:cNvSpPr/>
                <p:nvPr/>
              </p:nvSpPr>
              <p:spPr>
                <a:xfrm>
                  <a:off x="4971327" y="4872802"/>
                  <a:ext cx="535961" cy="5437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10" name="吹き出し: 円形 9">
                <a:extLst>
                  <a:ext uri="{FF2B5EF4-FFF2-40B4-BE49-F238E27FC236}">
                    <a16:creationId xmlns:a16="http://schemas.microsoft.com/office/drawing/2014/main" id="{A100A742-967E-F70D-23EB-F546733975B3}"/>
                  </a:ext>
                </a:extLst>
              </p:cNvPr>
              <p:cNvSpPr/>
              <p:nvPr/>
            </p:nvSpPr>
            <p:spPr>
              <a:xfrm>
                <a:off x="9996738" y="4398670"/>
                <a:ext cx="1630008" cy="1308041"/>
              </a:xfrm>
              <a:prstGeom prst="wedgeEllipseCallout">
                <a:avLst>
                  <a:gd name="adj1" fmla="val -78481"/>
                  <a:gd name="adj2" fmla="val 3735"/>
                </a:avLst>
              </a:prstGeom>
            </p:spPr>
            <p:style>
              <a:lnRef idx="2">
                <a:schemeClr val="dk1"/>
              </a:lnRef>
              <a:fillRef idx="1">
                <a:schemeClr val="lt1"/>
              </a:fillRef>
              <a:effectRef idx="0">
                <a:schemeClr val="dk1"/>
              </a:effectRef>
              <a:fontRef idx="minor">
                <a:schemeClr val="dk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+16L, +19L, +21L, +22L?</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nvGrpSpPr>
            <p:cNvPr id="35" name="グループ化 34">
              <a:extLst>
                <a:ext uri="{FF2B5EF4-FFF2-40B4-BE49-F238E27FC236}">
                  <a16:creationId xmlns:a16="http://schemas.microsoft.com/office/drawing/2014/main" id="{6FB9596B-4CB3-CEE8-3AF0-3240136B2196}"/>
                </a:ext>
              </a:extLst>
            </p:cNvPr>
            <p:cNvGrpSpPr/>
            <p:nvPr/>
          </p:nvGrpSpPr>
          <p:grpSpPr>
            <a:xfrm>
              <a:off x="6824807" y="4593591"/>
              <a:ext cx="4753116" cy="2209306"/>
              <a:chOff x="191872" y="4594157"/>
              <a:chExt cx="4753116" cy="2209306"/>
            </a:xfrm>
          </p:grpSpPr>
          <p:grpSp>
            <p:nvGrpSpPr>
              <p:cNvPr id="33" name="グループ化 32">
                <a:extLst>
                  <a:ext uri="{FF2B5EF4-FFF2-40B4-BE49-F238E27FC236}">
                    <a16:creationId xmlns:a16="http://schemas.microsoft.com/office/drawing/2014/main" id="{0781BAB9-F568-E979-B0CA-0362A9D25122}"/>
                  </a:ext>
                </a:extLst>
              </p:cNvPr>
              <p:cNvGrpSpPr/>
              <p:nvPr/>
            </p:nvGrpSpPr>
            <p:grpSpPr>
              <a:xfrm>
                <a:off x="191872" y="4594157"/>
                <a:ext cx="4753116" cy="2089656"/>
                <a:chOff x="191872" y="4594157"/>
                <a:chExt cx="4753116" cy="2089656"/>
              </a:xfrm>
            </p:grpSpPr>
            <p:sp>
              <p:nvSpPr>
                <p:cNvPr id="32" name="円柱 31">
                  <a:extLst>
                    <a:ext uri="{FF2B5EF4-FFF2-40B4-BE49-F238E27FC236}">
                      <a16:creationId xmlns:a16="http://schemas.microsoft.com/office/drawing/2014/main" id="{76043FEE-F6BE-30AB-C424-D5A16B420D85}"/>
                    </a:ext>
                  </a:extLst>
                </p:cNvPr>
                <p:cNvSpPr/>
                <p:nvPr/>
              </p:nvSpPr>
              <p:spPr>
                <a:xfrm>
                  <a:off x="3368215" y="5198553"/>
                  <a:ext cx="1441974" cy="148526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11" name="グループ化 10">
                  <a:extLst>
                    <a:ext uri="{FF2B5EF4-FFF2-40B4-BE49-F238E27FC236}">
                      <a16:creationId xmlns:a16="http://schemas.microsoft.com/office/drawing/2014/main" id="{38CB9410-EEBC-58F2-A660-160D8F0B6968}"/>
                    </a:ext>
                  </a:extLst>
                </p:cNvPr>
                <p:cNvGrpSpPr/>
                <p:nvPr/>
              </p:nvGrpSpPr>
              <p:grpSpPr>
                <a:xfrm>
                  <a:off x="191872" y="4594157"/>
                  <a:ext cx="4753116" cy="2077444"/>
                  <a:chOff x="0" y="0"/>
                  <a:chExt cx="5499574" cy="2318808"/>
                </a:xfrm>
              </p:grpSpPr>
              <p:grpSp>
                <p:nvGrpSpPr>
                  <p:cNvPr id="12" name="グループ化 11">
                    <a:extLst>
                      <a:ext uri="{FF2B5EF4-FFF2-40B4-BE49-F238E27FC236}">
                        <a16:creationId xmlns:a16="http://schemas.microsoft.com/office/drawing/2014/main" id="{872B9802-5A06-294F-6542-A77541F6C715}"/>
                      </a:ext>
                    </a:extLst>
                  </p:cNvPr>
                  <p:cNvGrpSpPr/>
                  <p:nvPr/>
                </p:nvGrpSpPr>
                <p:grpSpPr>
                  <a:xfrm>
                    <a:off x="3691466" y="302684"/>
                    <a:ext cx="1808108" cy="2016124"/>
                    <a:chOff x="3691467" y="302684"/>
                    <a:chExt cx="1937754" cy="2076450"/>
                  </a:xfrm>
                </p:grpSpPr>
                <p:sp>
                  <p:nvSpPr>
                    <p:cNvPr id="27" name="円柱 26">
                      <a:extLst>
                        <a:ext uri="{FF2B5EF4-FFF2-40B4-BE49-F238E27FC236}">
                          <a16:creationId xmlns:a16="http://schemas.microsoft.com/office/drawing/2014/main" id="{53F8D390-CD8A-A471-BD83-B2089B3F338B}"/>
                        </a:ext>
                      </a:extLst>
                    </p:cNvPr>
                    <p:cNvSpPr/>
                    <p:nvPr/>
                  </p:nvSpPr>
                  <p:spPr>
                    <a:xfrm>
                      <a:off x="3691467" y="518583"/>
                      <a:ext cx="1771650" cy="1860551"/>
                    </a:xfrm>
                    <a:prstGeom prst="can">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円柱 27">
                      <a:extLst>
                        <a:ext uri="{FF2B5EF4-FFF2-40B4-BE49-F238E27FC236}">
                          <a16:creationId xmlns:a16="http://schemas.microsoft.com/office/drawing/2014/main" id="{C5F90A0D-96D6-F90E-3369-23559070A865}"/>
                        </a:ext>
                      </a:extLst>
                    </p:cNvPr>
                    <p:cNvSpPr/>
                    <p:nvPr/>
                  </p:nvSpPr>
                  <p:spPr>
                    <a:xfrm>
                      <a:off x="4345517" y="302684"/>
                      <a:ext cx="476250" cy="463550"/>
                    </a:xfrm>
                    <a:prstGeom prst="ca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29" name="直線コネクタ 28">
                      <a:extLst>
                        <a:ext uri="{FF2B5EF4-FFF2-40B4-BE49-F238E27FC236}">
                          <a16:creationId xmlns:a16="http://schemas.microsoft.com/office/drawing/2014/main" id="{66AADB86-3144-8807-98A8-52ECF2ECBBC8}"/>
                        </a:ext>
                      </a:extLst>
                    </p:cNvPr>
                    <p:cNvCxnSpPr/>
                    <p:nvPr/>
                  </p:nvCxnSpPr>
                  <p:spPr>
                    <a:xfrm>
                      <a:off x="4370432" y="1112625"/>
                      <a:ext cx="381000" cy="0"/>
                    </a:xfrm>
                    <a:prstGeom prst="line">
                      <a:avLst/>
                    </a:prstGeom>
                    <a:ln w="38100"/>
                  </p:spPr>
                  <p:style>
                    <a:lnRef idx="3">
                      <a:schemeClr val="dk1"/>
                    </a:lnRef>
                    <a:fillRef idx="0">
                      <a:schemeClr val="dk1"/>
                    </a:fillRef>
                    <a:effectRef idx="2">
                      <a:schemeClr val="dk1"/>
                    </a:effectRef>
                    <a:fontRef idx="minor">
                      <a:schemeClr val="tx1"/>
                    </a:fontRef>
                  </p:style>
                </p:cxnSp>
                <p:sp>
                  <p:nvSpPr>
                    <p:cNvPr id="30" name="テキスト ボックス 71">
                      <a:extLst>
                        <a:ext uri="{FF2B5EF4-FFF2-40B4-BE49-F238E27FC236}">
                          <a16:creationId xmlns:a16="http://schemas.microsoft.com/office/drawing/2014/main" id="{65D7D48A-4627-B228-6DCE-DD7A04B6FF9B}"/>
                        </a:ext>
                      </a:extLst>
                    </p:cNvPr>
                    <p:cNvSpPr txBox="1"/>
                    <p:nvPr/>
                  </p:nvSpPr>
                  <p:spPr>
                    <a:xfrm>
                      <a:off x="4781029" y="1097382"/>
                      <a:ext cx="848192" cy="39964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 L</a:t>
                      </a:r>
                      <a:endPar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nvGrpSpPr>
                  <p:cNvPr id="13" name="グループ化 12">
                    <a:extLst>
                      <a:ext uri="{FF2B5EF4-FFF2-40B4-BE49-F238E27FC236}">
                        <a16:creationId xmlns:a16="http://schemas.microsoft.com/office/drawing/2014/main" id="{B240FF40-BBC4-BC31-5228-A03C0C45C3BE}"/>
                      </a:ext>
                    </a:extLst>
                  </p:cNvPr>
                  <p:cNvGrpSpPr/>
                  <p:nvPr/>
                </p:nvGrpSpPr>
                <p:grpSpPr>
                  <a:xfrm>
                    <a:off x="0" y="0"/>
                    <a:ext cx="2384172" cy="2294467"/>
                    <a:chOff x="0" y="0"/>
                    <a:chExt cx="2384172" cy="2294467"/>
                  </a:xfrm>
                </p:grpSpPr>
                <p:sp>
                  <p:nvSpPr>
                    <p:cNvPr id="15" name="フローチャート: 判断 14">
                      <a:extLst>
                        <a:ext uri="{FF2B5EF4-FFF2-40B4-BE49-F238E27FC236}">
                          <a16:creationId xmlns:a16="http://schemas.microsoft.com/office/drawing/2014/main" id="{6309B2DF-467B-BE21-EC40-B76C5FB30125}"/>
                        </a:ext>
                      </a:extLst>
                    </p:cNvPr>
                    <p:cNvSpPr/>
                    <p:nvPr/>
                  </p:nvSpPr>
                  <p:spPr>
                    <a:xfrm>
                      <a:off x="710766" y="1965462"/>
                      <a:ext cx="726451" cy="315769"/>
                    </a:xfrm>
                    <a:prstGeom prst="flowChartDecision">
                      <a:avLst/>
                    </a:prstGeom>
                    <a:solidFill>
                      <a:schemeClr val="accent1">
                        <a:lumMod val="75000"/>
                      </a:schemeClr>
                    </a:solidFill>
                    <a:ln>
                      <a:solidFill>
                        <a:schemeClr val="tx1"/>
                      </a:solidFill>
                    </a:ln>
                    <a:scene3d>
                      <a:camera prst="orthographicFront">
                        <a:rot lat="0" lon="10800000" rev="0"/>
                      </a:camera>
                      <a:lightRig rig="threePt" dir="t"/>
                    </a:scene3d>
                  </p:spPr>
                  <p:style>
                    <a:lnRef idx="2">
                      <a:schemeClr val="accent2">
                        <a:shade val="50000"/>
                      </a:schemeClr>
                    </a:lnRef>
                    <a:fillRef idx="1">
                      <a:schemeClr val="accent2"/>
                    </a:fillRef>
                    <a:effectRef idx="0">
                      <a:schemeClr val="accent2"/>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16" name="グループ化 15">
                      <a:extLst>
                        <a:ext uri="{FF2B5EF4-FFF2-40B4-BE49-F238E27FC236}">
                          <a16:creationId xmlns:a16="http://schemas.microsoft.com/office/drawing/2014/main" id="{C8D3C40F-FEFC-28CD-051F-037306E360B4}"/>
                        </a:ext>
                      </a:extLst>
                    </p:cNvPr>
                    <p:cNvGrpSpPr/>
                    <p:nvPr/>
                  </p:nvGrpSpPr>
                  <p:grpSpPr>
                    <a:xfrm>
                      <a:off x="0" y="0"/>
                      <a:ext cx="2384172" cy="2294467"/>
                      <a:chOff x="0" y="0"/>
                      <a:chExt cx="2384172" cy="2294467"/>
                    </a:xfrm>
                  </p:grpSpPr>
                  <p:cxnSp>
                    <p:nvCxnSpPr>
                      <p:cNvPr id="17" name="直線コネクタ 16">
                        <a:extLst>
                          <a:ext uri="{FF2B5EF4-FFF2-40B4-BE49-F238E27FC236}">
                            <a16:creationId xmlns:a16="http://schemas.microsoft.com/office/drawing/2014/main" id="{06C12FBD-1A65-42C6-E97A-EDFBB71B26C4}"/>
                          </a:ext>
                        </a:extLst>
                      </p:cNvPr>
                      <p:cNvCxnSpPr/>
                      <p:nvPr/>
                    </p:nvCxnSpPr>
                    <p:spPr>
                      <a:xfrm>
                        <a:off x="0" y="2124264"/>
                        <a:ext cx="1925834" cy="0"/>
                      </a:xfrm>
                      <a:prstGeom prst="line">
                        <a:avLst/>
                      </a:prstGeom>
                      <a:ln w="63500">
                        <a:solidFill>
                          <a:schemeClr val="bg2">
                            <a:lumMod val="50000"/>
                          </a:schemeClr>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18" name="楕円 17">
                        <a:extLst>
                          <a:ext uri="{FF2B5EF4-FFF2-40B4-BE49-F238E27FC236}">
                            <a16:creationId xmlns:a16="http://schemas.microsoft.com/office/drawing/2014/main" id="{E47F0AFF-BCC9-88FF-6B78-C94DF57BDB8D}"/>
                          </a:ext>
                        </a:extLst>
                      </p:cNvPr>
                      <p:cNvSpPr/>
                      <p:nvPr/>
                    </p:nvSpPr>
                    <p:spPr>
                      <a:xfrm>
                        <a:off x="892475" y="1927225"/>
                        <a:ext cx="361305" cy="367242"/>
                      </a:xfrm>
                      <a:prstGeom prst="ellipse">
                        <a:avLst/>
                      </a:prstGeom>
                      <a:solidFill>
                        <a:schemeClr val="accent1">
                          <a:lumMod val="75000"/>
                        </a:schemeClr>
                      </a:solidFill>
                      <a:ln w="9525">
                        <a:solidFill>
                          <a:schemeClr val="tx1"/>
                        </a:solidFill>
                      </a:ln>
                      <a:scene3d>
                        <a:camera prst="orthographicFront">
                          <a:rot lat="0" lon="10800000" rev="0"/>
                        </a:camera>
                        <a:lightRig rig="threePt" dir="t"/>
                      </a:scene3d>
                    </p:spPr>
                    <p:style>
                      <a:lnRef idx="2">
                        <a:schemeClr val="accent2">
                          <a:shade val="50000"/>
                        </a:schemeClr>
                      </a:lnRef>
                      <a:fillRef idx="1">
                        <a:schemeClr val="accent2"/>
                      </a:fillRef>
                      <a:effectRef idx="0">
                        <a:schemeClr val="accent2"/>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F945B954-CD51-696A-D12A-1FC5760AB8F2}"/>
                          </a:ext>
                        </a:extLst>
                      </p:cNvPr>
                      <p:cNvSpPr/>
                      <p:nvPr/>
                    </p:nvSpPr>
                    <p:spPr>
                      <a:xfrm>
                        <a:off x="696642" y="2030412"/>
                        <a:ext cx="104517" cy="194205"/>
                      </a:xfrm>
                      <a:prstGeom prst="rect">
                        <a:avLst/>
                      </a:prstGeom>
                      <a:solidFill>
                        <a:schemeClr val="accent1">
                          <a:lumMod val="75000"/>
                        </a:schemeClr>
                      </a:solidFill>
                      <a:ln>
                        <a:solidFill>
                          <a:schemeClr val="tx1"/>
                        </a:solidFill>
                      </a:ln>
                      <a:scene3d>
                        <a:camera prst="orthographicFront">
                          <a:rot lat="0" lon="10800000" rev="0"/>
                        </a:camera>
                        <a:lightRig rig="threePt" dir="t"/>
                      </a:scene3d>
                    </p:spPr>
                    <p:style>
                      <a:lnRef idx="2">
                        <a:schemeClr val="accent2">
                          <a:shade val="50000"/>
                        </a:schemeClr>
                      </a:lnRef>
                      <a:fillRef idx="1">
                        <a:schemeClr val="accent2"/>
                      </a:fillRef>
                      <a:effectRef idx="0">
                        <a:schemeClr val="accent2"/>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 name="正方形/長方形 19">
                        <a:extLst>
                          <a:ext uri="{FF2B5EF4-FFF2-40B4-BE49-F238E27FC236}">
                            <a16:creationId xmlns:a16="http://schemas.microsoft.com/office/drawing/2014/main" id="{8083BCD6-B728-AE65-BE8C-934389196607}"/>
                          </a:ext>
                        </a:extLst>
                      </p:cNvPr>
                      <p:cNvSpPr/>
                      <p:nvPr/>
                    </p:nvSpPr>
                    <p:spPr>
                      <a:xfrm>
                        <a:off x="1348417" y="2041524"/>
                        <a:ext cx="82450" cy="201095"/>
                      </a:xfrm>
                      <a:prstGeom prst="rect">
                        <a:avLst/>
                      </a:prstGeom>
                      <a:solidFill>
                        <a:schemeClr val="accent1">
                          <a:lumMod val="75000"/>
                        </a:schemeClr>
                      </a:solidFill>
                      <a:ln>
                        <a:solidFill>
                          <a:schemeClr val="tx1"/>
                        </a:solidFill>
                      </a:ln>
                      <a:scene3d>
                        <a:camera prst="orthographicFront">
                          <a:rot lat="0" lon="10800000" rev="0"/>
                        </a:camera>
                        <a:lightRig rig="threePt" dir="t"/>
                      </a:scene3d>
                    </p:spPr>
                    <p:style>
                      <a:lnRef idx="2">
                        <a:schemeClr val="accent2">
                          <a:shade val="50000"/>
                        </a:schemeClr>
                      </a:lnRef>
                      <a:fillRef idx="1">
                        <a:schemeClr val="accent2"/>
                      </a:fillRef>
                      <a:effectRef idx="0">
                        <a:schemeClr val="accent2"/>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6ED7BBDA-7381-5334-E68B-B54A418C2CE9}"/>
                          </a:ext>
                        </a:extLst>
                      </p:cNvPr>
                      <p:cNvSpPr/>
                      <p:nvPr/>
                    </p:nvSpPr>
                    <p:spPr>
                      <a:xfrm>
                        <a:off x="1870075" y="479140"/>
                        <a:ext cx="77062" cy="1657822"/>
                      </a:xfrm>
                      <a:prstGeom prst="rect">
                        <a:avLst/>
                      </a:prstGeom>
                      <a:scene3d>
                        <a:camera prst="orthographicFront">
                          <a:rot lat="0" lon="10800000" rev="0"/>
                        </a:camera>
                        <a:lightRig rig="threePt" dir="t"/>
                      </a:scene3d>
                    </p:spPr>
                    <p:style>
                      <a:lnRef idx="2">
                        <a:schemeClr val="accent3">
                          <a:shade val="50000"/>
                        </a:schemeClr>
                      </a:lnRef>
                      <a:fillRef idx="1">
                        <a:schemeClr val="accent3"/>
                      </a:fillRef>
                      <a:effectRef idx="0">
                        <a:schemeClr val="accent3"/>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楕円 21">
                        <a:extLst>
                          <a:ext uri="{FF2B5EF4-FFF2-40B4-BE49-F238E27FC236}">
                            <a16:creationId xmlns:a16="http://schemas.microsoft.com/office/drawing/2014/main" id="{CBFF8F78-1A51-AC55-E101-319FCBC68259}"/>
                          </a:ext>
                        </a:extLst>
                      </p:cNvPr>
                      <p:cNvSpPr/>
                      <p:nvPr/>
                    </p:nvSpPr>
                    <p:spPr>
                      <a:xfrm>
                        <a:off x="1716945" y="0"/>
                        <a:ext cx="361307" cy="151342"/>
                      </a:xfrm>
                      <a:prstGeom prst="ellipse">
                        <a:avLst/>
                      </a:prstGeom>
                      <a:solidFill>
                        <a:schemeClr val="accent4">
                          <a:lumMod val="75000"/>
                        </a:schemeClr>
                      </a:solidFill>
                      <a:scene3d>
                        <a:camera prst="orthographicFront">
                          <a:rot lat="0" lon="10800000" rev="0"/>
                        </a:camera>
                        <a:lightRig rig="threePt" dir="t"/>
                      </a:scene3d>
                    </p:spPr>
                    <p:style>
                      <a:lnRef idx="2">
                        <a:schemeClr val="accent2">
                          <a:shade val="50000"/>
                        </a:schemeClr>
                      </a:lnRef>
                      <a:fillRef idx="1">
                        <a:schemeClr val="accent2"/>
                      </a:fillRef>
                      <a:effectRef idx="0">
                        <a:schemeClr val="accent2"/>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アーチ 22">
                        <a:extLst>
                          <a:ext uri="{FF2B5EF4-FFF2-40B4-BE49-F238E27FC236}">
                            <a16:creationId xmlns:a16="http://schemas.microsoft.com/office/drawing/2014/main" id="{E3B5EAC7-A49D-E753-587C-C979ACFD533D}"/>
                          </a:ext>
                        </a:extLst>
                      </p:cNvPr>
                      <p:cNvSpPr/>
                      <p:nvPr/>
                    </p:nvSpPr>
                    <p:spPr>
                      <a:xfrm rot="1578470">
                        <a:off x="1854668" y="392465"/>
                        <a:ext cx="529504" cy="314112"/>
                      </a:xfrm>
                      <a:prstGeom prst="blockArc">
                        <a:avLst/>
                      </a:prstGeom>
                      <a:solidFill>
                        <a:schemeClr val="accent4">
                          <a:lumMod val="75000"/>
                        </a:schemeClr>
                      </a:solidFill>
                      <a:scene3d>
                        <a:camera prst="orthographicFront">
                          <a:rot lat="0" lon="10800000" rev="0"/>
                        </a:camera>
                        <a:lightRig rig="threePt" dir="t"/>
                      </a:scene3d>
                    </p:spPr>
                    <p:style>
                      <a:lnRef idx="2">
                        <a:schemeClr val="accent2">
                          <a:shade val="50000"/>
                        </a:schemeClr>
                      </a:lnRef>
                      <a:fillRef idx="1">
                        <a:schemeClr val="accent2"/>
                      </a:fillRef>
                      <a:effectRef idx="0">
                        <a:schemeClr val="accent2"/>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4" name="正方形/長方形 23">
                        <a:extLst>
                          <a:ext uri="{FF2B5EF4-FFF2-40B4-BE49-F238E27FC236}">
                            <a16:creationId xmlns:a16="http://schemas.microsoft.com/office/drawing/2014/main" id="{76154CA3-7FA5-8E15-8B6C-E865D3FEE998}"/>
                          </a:ext>
                        </a:extLst>
                      </p:cNvPr>
                      <p:cNvSpPr/>
                      <p:nvPr/>
                    </p:nvSpPr>
                    <p:spPr>
                      <a:xfrm>
                        <a:off x="1865038" y="138642"/>
                        <a:ext cx="74887" cy="73007"/>
                      </a:xfrm>
                      <a:prstGeom prst="rect">
                        <a:avLst/>
                      </a:prstGeom>
                      <a:scene3d>
                        <a:camera prst="orthographicFront">
                          <a:rot lat="0" lon="10800000" rev="0"/>
                        </a:camera>
                        <a:lightRig rig="threePt" dir="t"/>
                      </a:scene3d>
                    </p:spPr>
                    <p:style>
                      <a:lnRef idx="2">
                        <a:schemeClr val="accent3">
                          <a:shade val="50000"/>
                        </a:schemeClr>
                      </a:lnRef>
                      <a:fillRef idx="1">
                        <a:schemeClr val="accent3"/>
                      </a:fillRef>
                      <a:effectRef idx="0">
                        <a:schemeClr val="accent3"/>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B3752280-D81F-B2AC-46F3-A9D5072D9B56}"/>
                          </a:ext>
                        </a:extLst>
                      </p:cNvPr>
                      <p:cNvSpPr/>
                      <p:nvPr/>
                    </p:nvSpPr>
                    <p:spPr>
                      <a:xfrm>
                        <a:off x="1812925" y="227541"/>
                        <a:ext cx="184150" cy="246592"/>
                      </a:xfrm>
                      <a:prstGeom prst="rect">
                        <a:avLst/>
                      </a:prstGeom>
                      <a:solidFill>
                        <a:schemeClr val="accent4">
                          <a:lumMod val="75000"/>
                        </a:schemeClr>
                      </a:solidFill>
                      <a:scene3d>
                        <a:camera prst="orthographicFront">
                          <a:rot lat="0" lon="10800000" rev="0"/>
                        </a:camera>
                        <a:lightRig rig="threePt" dir="t"/>
                      </a:scene3d>
                    </p:spPr>
                    <p:style>
                      <a:lnRef idx="2">
                        <a:schemeClr val="accent4">
                          <a:shade val="50000"/>
                        </a:schemeClr>
                      </a:lnRef>
                      <a:fillRef idx="1">
                        <a:schemeClr val="accent4"/>
                      </a:fillRef>
                      <a:effectRef idx="0">
                        <a:schemeClr val="accent4"/>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6" name="楕円 25">
                        <a:extLst>
                          <a:ext uri="{FF2B5EF4-FFF2-40B4-BE49-F238E27FC236}">
                            <a16:creationId xmlns:a16="http://schemas.microsoft.com/office/drawing/2014/main" id="{10A56197-1B11-016E-9FEC-18D373A49FB6}"/>
                          </a:ext>
                        </a:extLst>
                      </p:cNvPr>
                      <p:cNvSpPr/>
                      <p:nvPr/>
                    </p:nvSpPr>
                    <p:spPr>
                      <a:xfrm>
                        <a:off x="948267" y="1927225"/>
                        <a:ext cx="260350" cy="76200"/>
                      </a:xfrm>
                      <a:prstGeom prst="ellipse">
                        <a:avLst/>
                      </a:prstGeom>
                      <a:ln w="38100" cmpd="thickThin">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sp>
                <p:nvSpPr>
                  <p:cNvPr id="14" name="フリーフォーム: 図形 13">
                    <a:extLst>
                      <a:ext uri="{FF2B5EF4-FFF2-40B4-BE49-F238E27FC236}">
                        <a16:creationId xmlns:a16="http://schemas.microsoft.com/office/drawing/2014/main" id="{4D3CC13D-7AFF-80B3-77FA-43201068D522}"/>
                      </a:ext>
                    </a:extLst>
                  </p:cNvPr>
                  <p:cNvSpPr/>
                  <p:nvPr/>
                </p:nvSpPr>
                <p:spPr>
                  <a:xfrm>
                    <a:off x="2324101" y="149119"/>
                    <a:ext cx="2227791" cy="1979592"/>
                  </a:xfrm>
                  <a:custGeom>
                    <a:avLst/>
                    <a:gdLst>
                      <a:gd name="connsiteX0" fmla="*/ 0 w 2227792"/>
                      <a:gd name="connsiteY0" fmla="*/ 499638 h 1979592"/>
                      <a:gd name="connsiteX1" fmla="*/ 105833 w 2227792"/>
                      <a:gd name="connsiteY1" fmla="*/ 1314555 h 1979592"/>
                      <a:gd name="connsiteX2" fmla="*/ 375708 w 2227792"/>
                      <a:gd name="connsiteY2" fmla="*/ 1870180 h 1979592"/>
                      <a:gd name="connsiteX3" fmla="*/ 740833 w 2227792"/>
                      <a:gd name="connsiteY3" fmla="*/ 1976013 h 1979592"/>
                      <a:gd name="connsiteX4" fmla="*/ 1095375 w 2227792"/>
                      <a:gd name="connsiteY4" fmla="*/ 1886055 h 1979592"/>
                      <a:gd name="connsiteX5" fmla="*/ 1259417 w 2227792"/>
                      <a:gd name="connsiteY5" fmla="*/ 1282805 h 1979592"/>
                      <a:gd name="connsiteX6" fmla="*/ 1354667 w 2227792"/>
                      <a:gd name="connsiteY6" fmla="*/ 478471 h 1979592"/>
                      <a:gd name="connsiteX7" fmla="*/ 1645708 w 2227792"/>
                      <a:gd name="connsiteY7" fmla="*/ 18096 h 1979592"/>
                      <a:gd name="connsiteX8" fmla="*/ 2032000 w 2227792"/>
                      <a:gd name="connsiteY8" fmla="*/ 129221 h 1979592"/>
                      <a:gd name="connsiteX9" fmla="*/ 2227792 w 2227792"/>
                      <a:gd name="connsiteY9" fmla="*/ 467888 h 197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792" h="1979592">
                        <a:moveTo>
                          <a:pt x="0" y="499638"/>
                        </a:moveTo>
                        <a:cubicBezTo>
                          <a:pt x="21607" y="792884"/>
                          <a:pt x="43215" y="1086131"/>
                          <a:pt x="105833" y="1314555"/>
                        </a:cubicBezTo>
                        <a:cubicBezTo>
                          <a:pt x="168451" y="1542979"/>
                          <a:pt x="269875" y="1759937"/>
                          <a:pt x="375708" y="1870180"/>
                        </a:cubicBezTo>
                        <a:cubicBezTo>
                          <a:pt x="481541" y="1980423"/>
                          <a:pt x="620889" y="1973367"/>
                          <a:pt x="740833" y="1976013"/>
                        </a:cubicBezTo>
                        <a:cubicBezTo>
                          <a:pt x="860777" y="1978659"/>
                          <a:pt x="1008944" y="2001590"/>
                          <a:pt x="1095375" y="1886055"/>
                        </a:cubicBezTo>
                        <a:cubicBezTo>
                          <a:pt x="1181806" y="1770520"/>
                          <a:pt x="1216202" y="1517402"/>
                          <a:pt x="1259417" y="1282805"/>
                        </a:cubicBezTo>
                        <a:cubicBezTo>
                          <a:pt x="1302632" y="1048208"/>
                          <a:pt x="1290285" y="689256"/>
                          <a:pt x="1354667" y="478471"/>
                        </a:cubicBezTo>
                        <a:cubicBezTo>
                          <a:pt x="1419049" y="267686"/>
                          <a:pt x="1532819" y="76304"/>
                          <a:pt x="1645708" y="18096"/>
                        </a:cubicBezTo>
                        <a:cubicBezTo>
                          <a:pt x="1758597" y="-40112"/>
                          <a:pt x="1934986" y="54256"/>
                          <a:pt x="2032000" y="129221"/>
                        </a:cubicBezTo>
                        <a:cubicBezTo>
                          <a:pt x="2129014" y="204186"/>
                          <a:pt x="2178403" y="336037"/>
                          <a:pt x="2227792" y="467888"/>
                        </a:cubicBezTo>
                      </a:path>
                    </a:pathLst>
                  </a:custGeom>
                  <a:noFill/>
                  <a:ln w="8890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sp>
            <p:nvSpPr>
              <p:cNvPr id="34" name="吹き出し: 円形 33">
                <a:extLst>
                  <a:ext uri="{FF2B5EF4-FFF2-40B4-BE49-F238E27FC236}">
                    <a16:creationId xmlns:a16="http://schemas.microsoft.com/office/drawing/2014/main" id="{17D2D321-387A-D6F9-EFE7-96CF143037BC}"/>
                  </a:ext>
                </a:extLst>
              </p:cNvPr>
              <p:cNvSpPr/>
              <p:nvPr/>
            </p:nvSpPr>
            <p:spPr>
              <a:xfrm>
                <a:off x="2530329" y="5495422"/>
                <a:ext cx="1578071" cy="1308041"/>
              </a:xfrm>
              <a:prstGeom prst="wedgeEllipseCallout">
                <a:avLst>
                  <a:gd name="adj1" fmla="val 50022"/>
                  <a:gd name="adj2" fmla="val -41785"/>
                </a:avLst>
              </a:prstGeom>
            </p:spPr>
            <p:style>
              <a:lnRef idx="2">
                <a:schemeClr val="dk1"/>
              </a:lnRef>
              <a:fillRef idx="1">
                <a:schemeClr val="lt1"/>
              </a:fillRef>
              <a:effectRef idx="0">
                <a:schemeClr val="dk1"/>
              </a:effectRef>
              <a:fontRef idx="minor">
                <a:schemeClr val="dk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hi-IN"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जारमा ठिक्क २०</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L </a:t>
                </a:r>
                <a:r>
                  <a:rPr kumimoji="1" lang="hi-IN"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पानी भर्नुहोला। </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sp>
          <p:nvSpPr>
            <p:cNvPr id="36" name="矢印: 折線 35">
              <a:extLst>
                <a:ext uri="{FF2B5EF4-FFF2-40B4-BE49-F238E27FC236}">
                  <a16:creationId xmlns:a16="http://schemas.microsoft.com/office/drawing/2014/main" id="{5F17E095-9F66-EEEF-3435-0B096715FFB1}"/>
                </a:ext>
              </a:extLst>
            </p:cNvPr>
            <p:cNvSpPr/>
            <p:nvPr/>
          </p:nvSpPr>
          <p:spPr>
            <a:xfrm flipH="1">
              <a:off x="6061190" y="5684936"/>
              <a:ext cx="1739616" cy="531697"/>
            </a:xfrm>
            <a:prstGeom prst="bentArrow">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pSp>
      <p:sp>
        <p:nvSpPr>
          <p:cNvPr id="38" name="スライド番号プレースホルダー 37">
            <a:extLst>
              <a:ext uri="{FF2B5EF4-FFF2-40B4-BE49-F238E27FC236}">
                <a16:creationId xmlns:a16="http://schemas.microsoft.com/office/drawing/2014/main" id="{5CED858C-F438-B20F-E292-8051F2F01CD2}"/>
              </a:ext>
            </a:extLst>
          </p:cNvPr>
          <p:cNvSpPr>
            <a:spLocks noGrp="1"/>
          </p:cNvSpPr>
          <p:nvPr>
            <p:ph type="sldNum" sz="quarter" idx="12"/>
          </p:nvPr>
        </p:nvSpPr>
        <p:spPr>
          <a:xfrm>
            <a:off x="9020499" y="6356350"/>
            <a:ext cx="2743200" cy="365125"/>
          </a:xfrm>
        </p:spPr>
        <p:txBody>
          <a:bodyPr/>
          <a:lstStyle/>
          <a:p>
            <a:fld id="{CDA1AEA6-66EA-4D44-912F-2483D41830B3}" type="slidenum">
              <a:rPr kumimoji="1" lang="ja-JP" altLang="en-US" sz="1400" b="1" smtClean="0"/>
              <a:t>16</a:t>
            </a:fld>
            <a:endParaRPr kumimoji="1" lang="ja-JP" altLang="en-US" sz="1400" b="1"/>
          </a:p>
        </p:txBody>
      </p:sp>
    </p:spTree>
    <p:extLst>
      <p:ext uri="{BB962C8B-B14F-4D97-AF65-F5344CB8AC3E}">
        <p14:creationId xmlns:p14="http://schemas.microsoft.com/office/powerpoint/2010/main" val="3600735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16C6DE-31A6-D367-791A-069E00AFA809}"/>
              </a:ext>
            </a:extLst>
          </p:cNvPr>
          <p:cNvSpPr>
            <a:spLocks noGrp="1"/>
          </p:cNvSpPr>
          <p:nvPr>
            <p:ph type="title"/>
          </p:nvPr>
        </p:nvSpPr>
        <p:spPr/>
        <p:txBody>
          <a:bodyPr/>
          <a:lstStyle/>
          <a:p>
            <a:r>
              <a:rPr lang="en-US" altLang="ja-JP" dirty="0"/>
              <a:t>Portable test meter </a:t>
            </a:r>
            <a:r>
              <a:rPr lang="hi-IN" altLang="ja-JP" dirty="0"/>
              <a:t>कसरी प्रयोग गर्ने</a:t>
            </a:r>
            <a:r>
              <a:rPr lang="en-US" altLang="ja-JP" dirty="0"/>
              <a:t> ?</a:t>
            </a:r>
            <a:endParaRPr kumimoji="1" lang="ja-JP" altLang="en-US" dirty="0"/>
          </a:p>
        </p:txBody>
      </p:sp>
      <p:sp>
        <p:nvSpPr>
          <p:cNvPr id="3" name="コンテンツ プレースホルダー 2">
            <a:extLst>
              <a:ext uri="{FF2B5EF4-FFF2-40B4-BE49-F238E27FC236}">
                <a16:creationId xmlns:a16="http://schemas.microsoft.com/office/drawing/2014/main" id="{B7373AD9-1373-CCC6-531B-A3C902EF1243}"/>
              </a:ext>
            </a:extLst>
          </p:cNvPr>
          <p:cNvSpPr>
            <a:spLocks noGrp="1"/>
          </p:cNvSpPr>
          <p:nvPr>
            <p:ph idx="1"/>
          </p:nvPr>
        </p:nvSpPr>
        <p:spPr>
          <a:xfrm>
            <a:off x="838200" y="1825625"/>
            <a:ext cx="10515600" cy="413078"/>
          </a:xfrm>
        </p:spPr>
        <p:txBody>
          <a:bodyPr>
            <a:normAutofit fontScale="92500" lnSpcReduction="20000"/>
          </a:bodyPr>
          <a:lstStyle/>
          <a:p>
            <a:r>
              <a:rPr lang="hi-IN" altLang="ja-JP" dirty="0"/>
              <a:t>यो बारे एक </a:t>
            </a:r>
            <a:r>
              <a:rPr lang="en-US" altLang="ja-JP" dirty="0"/>
              <a:t>video </a:t>
            </a:r>
            <a:r>
              <a:rPr lang="hi-IN" altLang="ja-JP" dirty="0"/>
              <a:t>छ, जुन हामी पछि हेर्छौ।</a:t>
            </a:r>
            <a:endParaRPr kumimoji="1" lang="ja-JP" altLang="en-US" dirty="0"/>
          </a:p>
        </p:txBody>
      </p:sp>
      <p:sp>
        <p:nvSpPr>
          <p:cNvPr id="5" name="スライド番号プレースホルダー 4">
            <a:extLst>
              <a:ext uri="{FF2B5EF4-FFF2-40B4-BE49-F238E27FC236}">
                <a16:creationId xmlns:a16="http://schemas.microsoft.com/office/drawing/2014/main" id="{D8D6EAD4-0B1C-F43D-39A0-8CCB6C43CD4A}"/>
              </a:ext>
            </a:extLst>
          </p:cNvPr>
          <p:cNvSpPr>
            <a:spLocks noGrp="1"/>
          </p:cNvSpPr>
          <p:nvPr>
            <p:ph type="sldNum" sz="quarter" idx="12"/>
          </p:nvPr>
        </p:nvSpPr>
        <p:spPr/>
        <p:txBody>
          <a:bodyPr/>
          <a:lstStyle/>
          <a:p>
            <a:fld id="{CDA1AEA6-66EA-4D44-912F-2483D41830B3}" type="slidenum">
              <a:rPr kumimoji="1" lang="ja-JP" altLang="en-US" sz="1400" b="1" smtClean="0"/>
              <a:t>17</a:t>
            </a:fld>
            <a:endParaRPr kumimoji="1" lang="ja-JP" altLang="en-US" sz="1400" b="1"/>
          </a:p>
        </p:txBody>
      </p:sp>
      <p:pic>
        <p:nvPicPr>
          <p:cNvPr id="13" name="Picture 12">
            <a:extLst>
              <a:ext uri="{FF2B5EF4-FFF2-40B4-BE49-F238E27FC236}">
                <a16:creationId xmlns:a16="http://schemas.microsoft.com/office/drawing/2014/main" id="{A67BAC6E-9FEC-5A85-BB51-45BD29994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217" y="2727736"/>
            <a:ext cx="9681839" cy="3628614"/>
          </a:xfrm>
          <a:prstGeom prst="rect">
            <a:avLst/>
          </a:prstGeom>
        </p:spPr>
      </p:pic>
    </p:spTree>
    <p:extLst>
      <p:ext uri="{BB962C8B-B14F-4D97-AF65-F5344CB8AC3E}">
        <p14:creationId xmlns:p14="http://schemas.microsoft.com/office/powerpoint/2010/main" val="2759876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79A658-314B-0DAD-F40D-2843F9FBC7EB}"/>
              </a:ext>
            </a:extLst>
          </p:cNvPr>
          <p:cNvSpPr>
            <a:spLocks noGrp="1"/>
          </p:cNvSpPr>
          <p:nvPr>
            <p:ph type="title"/>
          </p:nvPr>
        </p:nvSpPr>
        <p:spPr>
          <a:xfrm>
            <a:off x="838200" y="153252"/>
            <a:ext cx="10515600" cy="783451"/>
          </a:xfrm>
        </p:spPr>
        <p:txBody>
          <a:bodyPr/>
          <a:lstStyle/>
          <a:p>
            <a:r>
              <a:rPr kumimoji="1" lang="en-US" altLang="ja-JP" dirty="0"/>
              <a:t>Meter error </a:t>
            </a:r>
            <a:r>
              <a:rPr kumimoji="1" lang="hi-IN" altLang="ja-JP" dirty="0"/>
              <a:t>कसरी गणना गर्ने</a:t>
            </a:r>
            <a:endParaRPr kumimoji="1" lang="ja-JP" altLang="en-US" dirty="0"/>
          </a:p>
        </p:txBody>
      </p:sp>
      <p:pic>
        <p:nvPicPr>
          <p:cNvPr id="5" name="コンテンツ プレースホルダー 4">
            <a:extLst>
              <a:ext uri="{FF2B5EF4-FFF2-40B4-BE49-F238E27FC236}">
                <a16:creationId xmlns:a16="http://schemas.microsoft.com/office/drawing/2014/main" id="{CA7DD5F8-EF25-BD24-3EC4-3C8EB2A2E4EE}"/>
              </a:ext>
            </a:extLst>
          </p:cNvPr>
          <p:cNvPicPr>
            <a:picLocks noGrp="1" noChangeAspect="1"/>
          </p:cNvPicPr>
          <p:nvPr>
            <p:ph idx="1"/>
          </p:nvPr>
        </p:nvPicPr>
        <p:blipFill>
          <a:blip r:embed="rId2"/>
          <a:stretch>
            <a:fillRect/>
          </a:stretch>
        </p:blipFill>
        <p:spPr>
          <a:xfrm>
            <a:off x="2029518" y="936702"/>
            <a:ext cx="9897539" cy="5863347"/>
          </a:xfrm>
        </p:spPr>
      </p:pic>
      <p:sp>
        <p:nvSpPr>
          <p:cNvPr id="6" name="テキスト ボックス 5">
            <a:extLst>
              <a:ext uri="{FF2B5EF4-FFF2-40B4-BE49-F238E27FC236}">
                <a16:creationId xmlns:a16="http://schemas.microsoft.com/office/drawing/2014/main" id="{C7C5FBBB-7F2B-AB77-5EE8-8979D5BBA643}"/>
              </a:ext>
            </a:extLst>
          </p:cNvPr>
          <p:cNvSpPr txBox="1"/>
          <p:nvPr/>
        </p:nvSpPr>
        <p:spPr>
          <a:xfrm>
            <a:off x="264943" y="1771281"/>
            <a:ext cx="1360449" cy="3901700"/>
          </a:xfrm>
          <a:prstGeom prst="rect">
            <a:avLst/>
          </a:prstGeom>
          <a:noFill/>
        </p:spPr>
        <p:txBody>
          <a:bodyPr wrap="square" lIns="36000" tIns="36000" rIns="36000" bIns="36000" rtlCol="0">
            <a:spAutoFit/>
          </a:bodyPr>
          <a:lstStyle/>
          <a:p>
            <a:pPr>
              <a:lnSpc>
                <a:spcPct val="150000"/>
              </a:lnSpc>
            </a:pPr>
            <a:r>
              <a:rPr lang="hi-IN" altLang="ja-JP" sz="2400" b="1" dirty="0">
                <a:latin typeface="Arial Narrow" panose="020B0606020202030204" pitchFamily="34" charset="0"/>
              </a:rPr>
              <a:t>नापेर तालिकाको दायाँ तर्फको माथि देखि तल भर्नुहोस्।</a:t>
            </a:r>
            <a:endParaRPr kumimoji="1" lang="ja-JP" altLang="en-US" sz="2400" b="1" dirty="0">
              <a:latin typeface="Arial Narrow" panose="020B0606020202030204" pitchFamily="34" charset="0"/>
            </a:endParaRPr>
          </a:p>
        </p:txBody>
      </p:sp>
      <p:sp>
        <p:nvSpPr>
          <p:cNvPr id="7" name="矢印: 下 6">
            <a:extLst>
              <a:ext uri="{FF2B5EF4-FFF2-40B4-BE49-F238E27FC236}">
                <a16:creationId xmlns:a16="http://schemas.microsoft.com/office/drawing/2014/main" id="{91D4616D-3660-FCCD-4AED-DC4F14D996BB}"/>
              </a:ext>
            </a:extLst>
          </p:cNvPr>
          <p:cNvSpPr/>
          <p:nvPr/>
        </p:nvSpPr>
        <p:spPr>
          <a:xfrm>
            <a:off x="1494260" y="2687437"/>
            <a:ext cx="490654" cy="4017311"/>
          </a:xfrm>
          <a:prstGeom prst="downArrow">
            <a:avLst>
              <a:gd name="adj1" fmla="val 50000"/>
              <a:gd name="adj2" fmla="val 916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F20B87B9-02C6-3625-3A1D-6BBFD73A0851}"/>
              </a:ext>
            </a:extLst>
          </p:cNvPr>
          <p:cNvSpPr txBox="1"/>
          <p:nvPr/>
        </p:nvSpPr>
        <p:spPr>
          <a:xfrm>
            <a:off x="5791199" y="3352799"/>
            <a:ext cx="5938345" cy="369332"/>
          </a:xfrm>
          <a:prstGeom prst="rect">
            <a:avLst/>
          </a:prstGeom>
          <a:solidFill>
            <a:schemeClr val="bg1"/>
          </a:solidFill>
          <a:ln>
            <a:solidFill>
              <a:schemeClr val="accent1"/>
            </a:solidFill>
          </a:ln>
        </p:spPr>
        <p:txBody>
          <a:bodyPr wrap="square" rtlCol="0">
            <a:spAutoFit/>
          </a:bodyPr>
          <a:lstStyle/>
          <a:p>
            <a:r>
              <a:rPr kumimoji="1" lang="en-US" altLang="ja-JP" dirty="0">
                <a:latin typeface="Arial" panose="020B0604020202020204" pitchFamily="34" charset="0"/>
                <a:cs typeface="Arial" panose="020B0604020202020204" pitchFamily="34" charset="0"/>
              </a:rPr>
              <a:t>= </a:t>
            </a:r>
            <a:r>
              <a:rPr kumimoji="1" lang="hi-IN" altLang="ja-JP" dirty="0">
                <a:latin typeface="Arial" panose="020B0604020202020204" pitchFamily="34" charset="0"/>
                <a:cs typeface="Arial" panose="020B0604020202020204" pitchFamily="34" charset="0"/>
              </a:rPr>
              <a:t>ग्राहकको मीटरको </a:t>
            </a:r>
            <a:r>
              <a:rPr kumimoji="1" lang="en-US" altLang="ja-JP" dirty="0">
                <a:latin typeface="Arial" panose="020B0604020202020204" pitchFamily="34" charset="0"/>
                <a:cs typeface="Arial" panose="020B0604020202020204" pitchFamily="34" charset="0"/>
              </a:rPr>
              <a:t>Final reading – Initial reading </a:t>
            </a:r>
            <a:endParaRPr kumimoji="1" lang="ja-JP" altLang="en-US" dirty="0">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974EC5CF-0572-EEF9-F677-E6A8720F807A}"/>
              </a:ext>
            </a:extLst>
          </p:cNvPr>
          <p:cNvSpPr txBox="1"/>
          <p:nvPr/>
        </p:nvSpPr>
        <p:spPr>
          <a:xfrm>
            <a:off x="5791200" y="3991000"/>
            <a:ext cx="4550980" cy="369332"/>
          </a:xfrm>
          <a:prstGeom prst="rect">
            <a:avLst/>
          </a:prstGeom>
          <a:solidFill>
            <a:schemeClr val="bg1"/>
          </a:solidFill>
          <a:ln>
            <a:solidFill>
              <a:schemeClr val="accent1"/>
            </a:solidFill>
          </a:ln>
        </p:spPr>
        <p:txBody>
          <a:bodyPr wrap="square" rtlCol="0">
            <a:spAutoFit/>
          </a:bodyPr>
          <a:lstStyle/>
          <a:p>
            <a:r>
              <a:rPr lang="en-US" altLang="ja-JP" dirty="0">
                <a:latin typeface="Arial" panose="020B0604020202020204" pitchFamily="34" charset="0"/>
                <a:cs typeface="Arial" panose="020B0604020202020204" pitchFamily="34" charset="0"/>
              </a:rPr>
              <a:t> </a:t>
            </a:r>
            <a:r>
              <a:rPr lang="hi-IN" altLang="ja-JP" dirty="0">
                <a:latin typeface="Arial" panose="020B0604020202020204" pitchFamily="34" charset="0"/>
                <a:cs typeface="Arial" panose="020B0604020202020204" pitchFamily="34" charset="0"/>
              </a:rPr>
              <a:t>जारमा भरिएको मात्रा </a:t>
            </a:r>
            <a:endParaRPr kumimoji="1" lang="ja-JP" altLang="en-US" dirty="0">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653F7E1B-434A-D596-CB82-3580E6E39C17}"/>
              </a:ext>
            </a:extLst>
          </p:cNvPr>
          <p:cNvSpPr txBox="1"/>
          <p:nvPr/>
        </p:nvSpPr>
        <p:spPr>
          <a:xfrm>
            <a:off x="5811902" y="4430229"/>
            <a:ext cx="5304623" cy="276999"/>
          </a:xfrm>
          <a:prstGeom prst="rect">
            <a:avLst/>
          </a:prstGeom>
          <a:solidFill>
            <a:schemeClr val="bg1"/>
          </a:solidFill>
          <a:ln>
            <a:solidFill>
              <a:schemeClr val="accent1"/>
            </a:solidFill>
          </a:ln>
        </p:spPr>
        <p:txBody>
          <a:bodyPr wrap="square" lIns="0" tIns="0" rIns="0" bIns="0" rtlCol="0">
            <a:spAutoFit/>
          </a:bodyPr>
          <a:lstStyle/>
          <a:p>
            <a:r>
              <a:rPr lang="en-US" altLang="ja-JP" dirty="0">
                <a:latin typeface="Arial" panose="020B0604020202020204" pitchFamily="34" charset="0"/>
                <a:cs typeface="Arial" panose="020B0604020202020204" pitchFamily="34" charset="0"/>
              </a:rPr>
              <a:t> </a:t>
            </a:r>
            <a:r>
              <a:rPr lang="hi-IN" altLang="ja-JP" dirty="0">
                <a:latin typeface="Arial" panose="020B0604020202020204" pitchFamily="34" charset="0"/>
                <a:cs typeface="Arial" panose="020B0604020202020204" pitchFamily="34" charset="0"/>
              </a:rPr>
              <a:t>जार भरिन लागेको समय </a:t>
            </a:r>
            <a:endParaRPr kumimoji="1" lang="ja-JP" altLang="en-US" dirty="0">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88F1251D-DEC1-AFF4-7FF0-FA0EECAB85EB}"/>
              </a:ext>
            </a:extLst>
          </p:cNvPr>
          <p:cNvSpPr txBox="1"/>
          <p:nvPr/>
        </p:nvSpPr>
        <p:spPr>
          <a:xfrm>
            <a:off x="5811902" y="4845591"/>
            <a:ext cx="5304623" cy="276999"/>
          </a:xfrm>
          <a:prstGeom prst="rect">
            <a:avLst/>
          </a:prstGeom>
          <a:solidFill>
            <a:schemeClr val="bg1"/>
          </a:solidFill>
          <a:ln>
            <a:solidFill>
              <a:schemeClr val="accent1"/>
            </a:solidFill>
          </a:ln>
        </p:spPr>
        <p:txBody>
          <a:bodyPr wrap="square" lIns="0" tIns="0" rIns="0" bIns="0" rtlCol="0">
            <a:spAutoFit/>
          </a:bodyPr>
          <a:lstStyle/>
          <a:p>
            <a:r>
              <a:rPr kumimoji="1" lang="en-US" altLang="ja-JP" dirty="0">
                <a:latin typeface="Arial" panose="020B0604020202020204" pitchFamily="34" charset="0"/>
                <a:cs typeface="Arial" panose="020B0604020202020204" pitchFamily="34" charset="0"/>
              </a:rPr>
              <a:t> = “B” (L) / </a:t>
            </a:r>
            <a:r>
              <a:rPr kumimoji="1" lang="hi-IN" altLang="ja-JP" dirty="0">
                <a:latin typeface="Arial" panose="020B0604020202020204" pitchFamily="34" charset="0"/>
                <a:cs typeface="Arial" panose="020B0604020202020204" pitchFamily="34" charset="0"/>
              </a:rPr>
              <a:t>परीक्षण समय</a:t>
            </a:r>
            <a:r>
              <a:rPr kumimoji="1" lang="en-US" altLang="ja-JP" dirty="0">
                <a:latin typeface="Arial" panose="020B0604020202020204" pitchFamily="34" charset="0"/>
                <a:cs typeface="Arial" panose="020B0604020202020204" pitchFamily="34" charset="0"/>
              </a:rPr>
              <a:t>(min)</a:t>
            </a:r>
            <a:endParaRPr kumimoji="1" lang="ja-JP" altLang="en-US" dirty="0">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05B4DA1D-8F53-AB70-80B8-52A506E35DEB}"/>
              </a:ext>
            </a:extLst>
          </p:cNvPr>
          <p:cNvSpPr txBox="1"/>
          <p:nvPr/>
        </p:nvSpPr>
        <p:spPr>
          <a:xfrm>
            <a:off x="5822412" y="5928125"/>
            <a:ext cx="5907132" cy="250261"/>
          </a:xfrm>
          <a:prstGeom prst="rect">
            <a:avLst/>
          </a:prstGeom>
          <a:solidFill>
            <a:schemeClr val="bg1"/>
          </a:solidFill>
          <a:ln>
            <a:solidFill>
              <a:schemeClr val="accent1"/>
            </a:solidFill>
          </a:ln>
        </p:spPr>
        <p:txBody>
          <a:bodyPr wrap="square" lIns="36000" tIns="0" rIns="36000" bIns="0" rtlCol="0">
            <a:spAutoFit/>
          </a:bodyPr>
          <a:lstStyle/>
          <a:p>
            <a:pPr>
              <a:lnSpc>
                <a:spcPts val="1900"/>
              </a:lnSpc>
            </a:pPr>
            <a:r>
              <a:rPr lang="hi-IN" altLang="ja-JP" dirty="0">
                <a:latin typeface="Arial" panose="020B0604020202020204" pitchFamily="34" charset="0"/>
                <a:cs typeface="Arial" panose="020B0604020202020204" pitchFamily="34" charset="0"/>
              </a:rPr>
              <a:t>यो अर्को </a:t>
            </a:r>
            <a:r>
              <a:rPr lang="en-US" altLang="ja-JP" dirty="0">
                <a:latin typeface="Arial" panose="020B0604020202020204" pitchFamily="34" charset="0"/>
                <a:cs typeface="Arial" panose="020B0604020202020204" pitchFamily="34" charset="0"/>
              </a:rPr>
              <a:t>slide </a:t>
            </a:r>
            <a:r>
              <a:rPr lang="hi-IN" altLang="ja-JP" dirty="0">
                <a:latin typeface="Arial" panose="020B0604020202020204" pitchFamily="34" charset="0"/>
                <a:cs typeface="Arial" panose="020B0604020202020204" pitchFamily="34" charset="0"/>
              </a:rPr>
              <a:t>मा उल्लेखित छ। </a:t>
            </a:r>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6D046D25-86A9-8D6A-F473-23B894C9699A}"/>
              </a:ext>
            </a:extLst>
          </p:cNvPr>
          <p:cNvSpPr>
            <a:spLocks noGrp="1"/>
          </p:cNvSpPr>
          <p:nvPr>
            <p:ph type="sldNum" sz="quarter" idx="12"/>
          </p:nvPr>
        </p:nvSpPr>
        <p:spPr>
          <a:xfrm>
            <a:off x="9377853" y="6356350"/>
            <a:ext cx="2743200" cy="365125"/>
          </a:xfrm>
        </p:spPr>
        <p:txBody>
          <a:bodyPr/>
          <a:lstStyle/>
          <a:p>
            <a:fld id="{CDA1AEA6-66EA-4D44-912F-2483D41830B3}" type="slidenum">
              <a:rPr kumimoji="1" lang="ja-JP" altLang="en-US" sz="1400" b="1" smtClean="0"/>
              <a:t>18</a:t>
            </a:fld>
            <a:endParaRPr kumimoji="1" lang="ja-JP" altLang="en-US" sz="1400" b="1" dirty="0"/>
          </a:p>
        </p:txBody>
      </p:sp>
    </p:spTree>
    <p:extLst>
      <p:ext uri="{BB962C8B-B14F-4D97-AF65-F5344CB8AC3E}">
        <p14:creationId xmlns:p14="http://schemas.microsoft.com/office/powerpoint/2010/main" val="4023535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ED9B1C-D8E9-8518-324D-0DE5B08F6313}"/>
              </a:ext>
            </a:extLst>
          </p:cNvPr>
          <p:cNvSpPr>
            <a:spLocks noGrp="1"/>
          </p:cNvSpPr>
          <p:nvPr>
            <p:ph type="title"/>
          </p:nvPr>
        </p:nvSpPr>
        <p:spPr/>
        <p:txBody>
          <a:bodyPr/>
          <a:lstStyle/>
          <a:p>
            <a:r>
              <a:rPr kumimoji="1" lang="es-ES" altLang="ja-JP" dirty="0" err="1"/>
              <a:t>मीटरको</a:t>
            </a:r>
            <a:r>
              <a:rPr kumimoji="1" lang="es-ES" altLang="ja-JP" dirty="0"/>
              <a:t> error </a:t>
            </a:r>
            <a:r>
              <a:rPr kumimoji="1" lang="es-ES" altLang="ja-JP" dirty="0" err="1"/>
              <a:t>calculate</a:t>
            </a:r>
            <a:r>
              <a:rPr kumimoji="1" lang="es-ES" altLang="ja-JP" dirty="0"/>
              <a:t> </a:t>
            </a:r>
            <a:r>
              <a:rPr kumimoji="1" lang="es-ES" altLang="ja-JP" dirty="0" err="1"/>
              <a:t>गर्ने</a:t>
            </a:r>
            <a:r>
              <a:rPr kumimoji="1" lang="es-ES" altLang="ja-JP" dirty="0"/>
              <a:t> formula </a:t>
            </a:r>
            <a:endParaRPr kumimoji="1" lang="ja-JP" altLang="en-US" dirty="0"/>
          </a:p>
        </p:txBody>
      </p:sp>
      <p:graphicFrame>
        <p:nvGraphicFramePr>
          <p:cNvPr id="14" name="コンテンツ プレースホルダー 13">
            <a:extLst>
              <a:ext uri="{FF2B5EF4-FFF2-40B4-BE49-F238E27FC236}">
                <a16:creationId xmlns:a16="http://schemas.microsoft.com/office/drawing/2014/main" id="{1460AE84-CA21-80A1-E936-24FAF3B68B46}"/>
              </a:ext>
            </a:extLst>
          </p:cNvPr>
          <p:cNvGraphicFramePr>
            <a:graphicFrameLocks noGrp="1"/>
          </p:cNvGraphicFramePr>
          <p:nvPr>
            <p:ph idx="1"/>
            <p:extLst>
              <p:ext uri="{D42A27DB-BD31-4B8C-83A1-F6EECF244321}">
                <p14:modId xmlns:p14="http://schemas.microsoft.com/office/powerpoint/2010/main" val="3700814991"/>
              </p:ext>
            </p:extLst>
          </p:nvPr>
        </p:nvGraphicFramePr>
        <p:xfrm>
          <a:off x="838199" y="1523423"/>
          <a:ext cx="10515601" cy="1797050"/>
        </p:xfrm>
        <a:graphic>
          <a:graphicData uri="http://schemas.openxmlformats.org/drawingml/2006/table">
            <a:tbl>
              <a:tblPr/>
              <a:tblGrid>
                <a:gridCol w="1676636">
                  <a:extLst>
                    <a:ext uri="{9D8B030D-6E8A-4147-A177-3AD203B41FA5}">
                      <a16:colId xmlns:a16="http://schemas.microsoft.com/office/drawing/2014/main" val="1101186702"/>
                    </a:ext>
                  </a:extLst>
                </a:gridCol>
                <a:gridCol w="3369550">
                  <a:extLst>
                    <a:ext uri="{9D8B030D-6E8A-4147-A177-3AD203B41FA5}">
                      <a16:colId xmlns:a16="http://schemas.microsoft.com/office/drawing/2014/main" val="2446081650"/>
                    </a:ext>
                  </a:extLst>
                </a:gridCol>
                <a:gridCol w="813901">
                  <a:extLst>
                    <a:ext uri="{9D8B030D-6E8A-4147-A177-3AD203B41FA5}">
                      <a16:colId xmlns:a16="http://schemas.microsoft.com/office/drawing/2014/main" val="2124096769"/>
                    </a:ext>
                  </a:extLst>
                </a:gridCol>
                <a:gridCol w="3402106">
                  <a:extLst>
                    <a:ext uri="{9D8B030D-6E8A-4147-A177-3AD203B41FA5}">
                      <a16:colId xmlns:a16="http://schemas.microsoft.com/office/drawing/2014/main" val="511773178"/>
                    </a:ext>
                  </a:extLst>
                </a:gridCol>
                <a:gridCol w="1253408">
                  <a:extLst>
                    <a:ext uri="{9D8B030D-6E8A-4147-A177-3AD203B41FA5}">
                      <a16:colId xmlns:a16="http://schemas.microsoft.com/office/drawing/2014/main" val="1033344639"/>
                    </a:ext>
                  </a:extLst>
                </a:gridCol>
              </a:tblGrid>
              <a:tr h="774700">
                <a:tc rowSpan="2">
                  <a:txBody>
                    <a:bodyPr/>
                    <a:lstStyle/>
                    <a:p>
                      <a:pPr algn="ctr" rtl="0" fontAlgn="ctr"/>
                      <a:r>
                        <a:rPr lang="en-US" sz="2000" b="1" i="0" u="none" strike="noStrike" dirty="0">
                          <a:solidFill>
                            <a:srgbClr val="000000"/>
                          </a:solidFill>
                          <a:effectLst/>
                          <a:latin typeface="游ゴシック" panose="020B0400000000000000" pitchFamily="50" charset="-128"/>
                          <a:ea typeface="游ゴシック" panose="020B0400000000000000" pitchFamily="50" charset="-128"/>
                        </a:rPr>
                        <a:t>Error (%) =</a:t>
                      </a:r>
                    </a:p>
                  </a:txBody>
                  <a:tcPr marL="6350" marR="6350" marT="6350" marB="0" anchor="ctr">
                    <a:lnL>
                      <a:noFill/>
                    </a:lnL>
                    <a:lnR>
                      <a:noFill/>
                    </a:lnR>
                    <a:lnT>
                      <a:noFill/>
                    </a:lnT>
                    <a:lnB>
                      <a:noFill/>
                    </a:lnB>
                    <a:solidFill>
                      <a:schemeClr val="accent4">
                        <a:lumMod val="20000"/>
                        <a:lumOff val="80000"/>
                      </a:schemeClr>
                    </a:solidFill>
                  </a:tcPr>
                </a:tc>
                <a:tc>
                  <a:txBody>
                    <a:bodyPr/>
                    <a:lstStyle/>
                    <a:p>
                      <a:pPr marL="0" marR="0" lvl="0" indent="0" algn="ctr" rtl="0">
                        <a:lnSpc>
                          <a:spcPct val="95000"/>
                        </a:lnSpc>
                        <a:spcBef>
                          <a:spcPts val="0"/>
                        </a:spcBef>
                        <a:spcAft>
                          <a:spcPts val="0"/>
                        </a:spcAft>
                        <a:buNone/>
                      </a:pPr>
                      <a:r>
                        <a:rPr lang="hi-IN" sz="2000" b="1" i="0" u="none" strike="noStrike" dirty="0">
                          <a:solidFill>
                            <a:srgbClr val="000000"/>
                          </a:solidFill>
                          <a:latin typeface="Arial Narrow"/>
                          <a:ea typeface="Arial Narrow"/>
                          <a:cs typeface="Arial Narrow"/>
                          <a:sym typeface="Arial Narrow"/>
                        </a:rPr>
                        <a:t>ग्राहक </a:t>
                      </a:r>
                      <a:r>
                        <a:rPr lang="en-US" sz="2000" b="1" i="0" u="none" strike="noStrike" dirty="0">
                          <a:solidFill>
                            <a:srgbClr val="000000"/>
                          </a:solidFill>
                          <a:latin typeface="Arial Narrow"/>
                          <a:ea typeface="Arial Narrow"/>
                          <a:cs typeface="Arial Narrow"/>
                          <a:sym typeface="Arial Narrow"/>
                        </a:rPr>
                        <a:t>meter </a:t>
                      </a:r>
                      <a:r>
                        <a:rPr lang="hi-IN" sz="2000" b="1" i="0" u="none" strike="noStrike" dirty="0">
                          <a:solidFill>
                            <a:srgbClr val="000000"/>
                          </a:solidFill>
                          <a:latin typeface="Arial Narrow"/>
                          <a:ea typeface="Arial Narrow"/>
                          <a:cs typeface="Arial Narrow"/>
                          <a:sym typeface="Arial Narrow"/>
                        </a:rPr>
                        <a:t>द्वारा मापन गरिएको पानीको मात्रा/</a:t>
                      </a:r>
                      <a:r>
                        <a:rPr lang="en-US" sz="2000" b="1" i="0" u="none" strike="noStrike" dirty="0">
                          <a:solidFill>
                            <a:srgbClr val="000000"/>
                          </a:solidFill>
                          <a:latin typeface="Arial Narrow"/>
                          <a:ea typeface="Arial Narrow"/>
                          <a:cs typeface="Arial Narrow"/>
                          <a:sym typeface="Arial Narrow"/>
                        </a:rPr>
                        <a:t>Reading (L)</a:t>
                      </a:r>
                      <a:endParaRPr lang="en-US" sz="2000" dirty="0"/>
                    </a:p>
                  </a:txBody>
                  <a:tcPr marL="6350" marR="6350" marT="6350" marB="0" anchor="ctr">
                    <a:lnL>
                      <a:noFill/>
                    </a:lnL>
                    <a:lnR>
                      <a:noFill/>
                    </a:lnR>
                    <a:lnT>
                      <a:noFill/>
                    </a:lnT>
                    <a:lnB w="190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6350" marR="6350" marT="6350" marB="0" anchor="ctr">
                    <a:lnL>
                      <a:noFill/>
                    </a:lnL>
                    <a:lnR>
                      <a:noFill/>
                    </a:lnR>
                    <a:lnT>
                      <a:noFill/>
                    </a:lnT>
                    <a:lnB w="190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lvl="0" indent="0" algn="ctr" rtl="0">
                        <a:lnSpc>
                          <a:spcPct val="95000"/>
                        </a:lnSpc>
                        <a:spcBef>
                          <a:spcPts val="0"/>
                        </a:spcBef>
                        <a:spcAft>
                          <a:spcPts val="0"/>
                        </a:spcAft>
                        <a:buNone/>
                      </a:pPr>
                      <a:r>
                        <a:rPr lang="en-US" sz="2000" b="1" i="0" u="none" strike="noStrike" dirty="0">
                          <a:solidFill>
                            <a:srgbClr val="000000"/>
                          </a:solidFill>
                          <a:latin typeface="Arial Narrow"/>
                          <a:ea typeface="Arial Narrow"/>
                          <a:cs typeface="Arial Narrow"/>
                          <a:sym typeface="Arial Narrow"/>
                        </a:rPr>
                        <a:t>Test Meter</a:t>
                      </a:r>
                      <a:r>
                        <a:rPr lang="hi-IN" sz="2000" b="1" i="0" u="none" strike="noStrike" dirty="0">
                          <a:solidFill>
                            <a:srgbClr val="000000"/>
                          </a:solidFill>
                          <a:latin typeface="Arial Narrow"/>
                          <a:ea typeface="Arial Narrow"/>
                          <a:cs typeface="Arial Narrow"/>
                          <a:sym typeface="Arial Narrow"/>
                        </a:rPr>
                        <a:t>मा दर्ता भएको पानीको मात्रा/</a:t>
                      </a:r>
                      <a:r>
                        <a:rPr lang="en-US" sz="2000" b="1" i="0" u="none" strike="noStrike" dirty="0">
                          <a:solidFill>
                            <a:srgbClr val="000000"/>
                          </a:solidFill>
                          <a:latin typeface="Arial Narrow"/>
                          <a:ea typeface="Arial Narrow"/>
                          <a:cs typeface="Arial Narrow"/>
                          <a:sym typeface="Arial Narrow"/>
                        </a:rPr>
                        <a:t>Reading (L) </a:t>
                      </a:r>
                    </a:p>
                  </a:txBody>
                  <a:tcPr marL="6350" marR="6350" marT="6350" marB="0" anchor="ctr">
                    <a:lnL>
                      <a:noFill/>
                    </a:lnL>
                    <a:lnR>
                      <a:noFill/>
                    </a:lnR>
                    <a:lnT>
                      <a:noFill/>
                    </a:lnT>
                    <a:lnB w="19050" cap="flat" cmpd="sng" algn="ctr">
                      <a:solidFill>
                        <a:srgbClr val="000000"/>
                      </a:solidFill>
                      <a:prstDash val="solid"/>
                      <a:round/>
                      <a:headEnd type="none" w="med" len="med"/>
                      <a:tailEnd type="none" w="med" len="med"/>
                    </a:lnB>
                    <a:solidFill>
                      <a:schemeClr val="accent4">
                        <a:lumMod val="20000"/>
                        <a:lumOff val="80000"/>
                      </a:schemeClr>
                    </a:solidFill>
                  </a:tcPr>
                </a:tc>
                <a:tc rowSpan="2">
                  <a:txBody>
                    <a:bodyPr/>
                    <a:lstStyle/>
                    <a:p>
                      <a:pPr algn="ctr" rtl="0" fontAlgn="ctr"/>
                      <a:r>
                        <a:rPr lang="en-US" sz="2000" b="1" i="0" u="none" strike="noStrike" dirty="0">
                          <a:solidFill>
                            <a:srgbClr val="000000"/>
                          </a:solidFill>
                          <a:effectLst/>
                          <a:latin typeface="游ゴシック" panose="020B0400000000000000" pitchFamily="50" charset="-128"/>
                          <a:ea typeface="游ゴシック" panose="020B0400000000000000" pitchFamily="50" charset="-128"/>
                        </a:rPr>
                        <a:t>X 100</a:t>
                      </a:r>
                    </a:p>
                  </a:txBody>
                  <a:tcPr marL="6350" marR="6350" marT="6350" marB="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52578014"/>
                  </a:ext>
                </a:extLst>
              </a:tr>
              <a:tr h="654050">
                <a:tc vMerge="1">
                  <a:txBody>
                    <a:bodyPr/>
                    <a:lstStyle/>
                    <a:p>
                      <a:endParaRPr kumimoji="1" lang="ja-JP" altLang="en-US"/>
                    </a:p>
                  </a:txBody>
                  <a:tcPr/>
                </a:tc>
                <a:tc gridSpan="3">
                  <a:txBody>
                    <a:bodyPr/>
                    <a:lstStyle/>
                    <a:p>
                      <a:pPr marL="0" marR="0" lvl="0" indent="0" algn="ctr" rtl="0">
                        <a:lnSpc>
                          <a:spcPct val="100000"/>
                        </a:lnSpc>
                        <a:spcBef>
                          <a:spcPts val="0"/>
                        </a:spcBef>
                        <a:spcAft>
                          <a:spcPts val="0"/>
                        </a:spcAft>
                        <a:buNone/>
                      </a:pPr>
                      <a:r>
                        <a:rPr lang="en-US" sz="2000" b="1" i="0" u="none" strike="noStrike" dirty="0">
                          <a:solidFill>
                            <a:srgbClr val="000000"/>
                          </a:solidFill>
                          <a:latin typeface="Arial Narrow"/>
                          <a:ea typeface="Arial Narrow"/>
                          <a:cs typeface="Arial Narrow"/>
                          <a:sym typeface="Arial Narrow"/>
                        </a:rPr>
                        <a:t>Test Meter</a:t>
                      </a:r>
                      <a:r>
                        <a:rPr lang="hi-IN" sz="2000" b="1" i="0" u="none" strike="noStrike" dirty="0">
                          <a:solidFill>
                            <a:srgbClr val="000000"/>
                          </a:solidFill>
                          <a:latin typeface="Arial Narrow"/>
                          <a:ea typeface="Arial Narrow"/>
                          <a:cs typeface="Arial Narrow"/>
                          <a:sym typeface="Arial Narrow"/>
                        </a:rPr>
                        <a:t>मा दर्ता भएको पानीको मात्रा/</a:t>
                      </a:r>
                      <a:r>
                        <a:rPr lang="en-US" sz="2000" b="1" i="0" u="none" strike="noStrike" dirty="0">
                          <a:solidFill>
                            <a:srgbClr val="000000"/>
                          </a:solidFill>
                          <a:latin typeface="Arial Narrow"/>
                          <a:ea typeface="Arial Narrow"/>
                          <a:cs typeface="Arial Narrow"/>
                          <a:sym typeface="Arial Narrow"/>
                        </a:rPr>
                        <a:t>Reading (L)</a:t>
                      </a:r>
                      <a:endParaRPr lang="en-US" sz="2000" dirty="0"/>
                    </a:p>
                  </a:txBody>
                  <a:tcPr marL="6350" marR="6350" marT="6350" marB="0" anchor="ctr">
                    <a:lnL>
                      <a:noFill/>
                    </a:lnL>
                    <a:lnR>
                      <a:noFill/>
                    </a:lnR>
                    <a:lnT w="190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849798493"/>
                  </a:ext>
                </a:extLst>
              </a:tr>
              <a:tr h="368300">
                <a:tc>
                  <a:txBody>
                    <a:bodyPr/>
                    <a:lstStyle/>
                    <a:p>
                      <a:pPr algn="l" fontAlgn="b"/>
                      <a:endPar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a:noFill/>
                    </a:lnL>
                    <a:lnR>
                      <a:noFill/>
                    </a:lnR>
                    <a:lnT>
                      <a:noFill/>
                    </a:lnT>
                    <a:lnB>
                      <a:noFill/>
                    </a:lnB>
                    <a:solidFill>
                      <a:schemeClr val="accent4">
                        <a:lumMod val="20000"/>
                        <a:lumOff val="80000"/>
                      </a:schemeClr>
                    </a:solidFill>
                  </a:tcPr>
                </a:tc>
                <a:tc gridSpan="3">
                  <a:txBody>
                    <a:bodyPr/>
                    <a:lstStyle/>
                    <a:p>
                      <a:pPr algn="l" rtl="0" fontAlgn="ctr"/>
                      <a:r>
                        <a:rPr lang="en-US" sz="2000" b="1" i="0" u="none" strike="noStrike" dirty="0">
                          <a:solidFill>
                            <a:srgbClr val="000000"/>
                          </a:solidFill>
                          <a:effectLst/>
                          <a:latin typeface="游ゴシック" panose="020B0400000000000000" pitchFamily="50" charset="-128"/>
                          <a:ea typeface="游ゴシック" panose="020B0400000000000000" pitchFamily="50" charset="-128"/>
                        </a:rPr>
                        <a:t>+ Instrumental Error of Test Meter</a:t>
                      </a:r>
                    </a:p>
                  </a:txBody>
                  <a:tcPr marL="6350" marR="6350" marT="6350" marB="0" anchor="ctr">
                    <a:lnL>
                      <a:noFill/>
                    </a:lnL>
                    <a:lnR>
                      <a:noFill/>
                    </a:lnR>
                    <a:lnT>
                      <a:noFill/>
                    </a:lnT>
                    <a:lnB>
                      <a:noFill/>
                    </a:lnB>
                    <a:solidFill>
                      <a:schemeClr val="accent4">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4283666583"/>
                  </a:ext>
                </a:extLst>
              </a:tr>
            </a:tbl>
          </a:graphicData>
        </a:graphic>
      </p:graphicFrame>
      <p:graphicFrame>
        <p:nvGraphicFramePr>
          <p:cNvPr id="17" name="表 17">
            <a:extLst>
              <a:ext uri="{FF2B5EF4-FFF2-40B4-BE49-F238E27FC236}">
                <a16:creationId xmlns:a16="http://schemas.microsoft.com/office/drawing/2014/main" id="{5A4F5F73-97F8-A38C-C767-1B0F5528A1BB}"/>
              </a:ext>
            </a:extLst>
          </p:cNvPr>
          <p:cNvGraphicFramePr>
            <a:graphicFrameLocks noGrp="1"/>
          </p:cNvGraphicFramePr>
          <p:nvPr>
            <p:extLst>
              <p:ext uri="{D42A27DB-BD31-4B8C-83A1-F6EECF244321}">
                <p14:modId xmlns:p14="http://schemas.microsoft.com/office/powerpoint/2010/main" val="3088261972"/>
              </p:ext>
            </p:extLst>
          </p:nvPr>
        </p:nvGraphicFramePr>
        <p:xfrm>
          <a:off x="838198" y="3558165"/>
          <a:ext cx="10515600" cy="3093339"/>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4120734360"/>
                    </a:ext>
                  </a:extLst>
                </a:gridCol>
                <a:gridCol w="3505200">
                  <a:extLst>
                    <a:ext uri="{9D8B030D-6E8A-4147-A177-3AD203B41FA5}">
                      <a16:colId xmlns:a16="http://schemas.microsoft.com/office/drawing/2014/main" val="79635451"/>
                    </a:ext>
                  </a:extLst>
                </a:gridCol>
                <a:gridCol w="3505200">
                  <a:extLst>
                    <a:ext uri="{9D8B030D-6E8A-4147-A177-3AD203B41FA5}">
                      <a16:colId xmlns:a16="http://schemas.microsoft.com/office/drawing/2014/main" val="1329460748"/>
                    </a:ext>
                  </a:extLst>
                </a:gridCol>
              </a:tblGrid>
              <a:tr h="289639">
                <a:tc gridSpan="3">
                  <a:txBody>
                    <a:bodyPr/>
                    <a:lstStyle/>
                    <a:p>
                      <a:pPr algn="ctr">
                        <a:lnSpc>
                          <a:spcPts val="2300"/>
                        </a:lnSpc>
                      </a:pPr>
                      <a:r>
                        <a:rPr kumimoji="1" lang="en-US" altLang="ja-JP" sz="2200" dirty="0">
                          <a:latin typeface="Arial Narrow" panose="020B0606020202030204" pitchFamily="34" charset="0"/>
                        </a:rPr>
                        <a:t>Instrumental Error </a:t>
                      </a:r>
                      <a:r>
                        <a:rPr kumimoji="1" lang="hi-IN" altLang="ja-JP" sz="2200" dirty="0">
                          <a:latin typeface="Arial Narrow" panose="020B0606020202030204" pitchFamily="34" charset="0"/>
                        </a:rPr>
                        <a:t>को उदाहरण </a:t>
                      </a:r>
                      <a:r>
                        <a:rPr kumimoji="1" lang="en-US" altLang="ja-JP" sz="2200" dirty="0">
                          <a:latin typeface="Arial Narrow" panose="020B0606020202030204" pitchFamily="34" charset="0"/>
                        </a:rPr>
                        <a:t>(achievement table)</a:t>
                      </a:r>
                      <a:endParaRPr kumimoji="1" lang="ja-JP" altLang="en-US" sz="2200" dirty="0">
                        <a:latin typeface="Arial Narrow" panose="020B0606020202030204" pitchFamily="34" charset="0"/>
                      </a:endParaRPr>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452776104"/>
                  </a:ext>
                </a:extLst>
              </a:tr>
              <a:tr h="289639">
                <a:tc>
                  <a:txBody>
                    <a:bodyPr/>
                    <a:lstStyle/>
                    <a:p>
                      <a:pPr algn="ctr">
                        <a:lnSpc>
                          <a:spcPts val="2300"/>
                        </a:lnSpc>
                      </a:pPr>
                      <a:r>
                        <a:rPr kumimoji="1" lang="en-US" altLang="ja-JP" sz="2200" dirty="0">
                          <a:latin typeface="Arial Narrow" panose="020B0606020202030204" pitchFamily="34" charset="0"/>
                        </a:rPr>
                        <a:t>Product </a:t>
                      </a:r>
                      <a:r>
                        <a:rPr kumimoji="1" lang="hi-IN" altLang="ja-JP" sz="2200" dirty="0">
                          <a:latin typeface="Arial Narrow" panose="020B0606020202030204" pitchFamily="34" charset="0"/>
                        </a:rPr>
                        <a:t>नाम</a:t>
                      </a:r>
                      <a:endParaRPr kumimoji="1" lang="ja-JP" altLang="en-US" sz="2200" dirty="0">
                        <a:latin typeface="Arial Narrow" panose="020B0606020202030204" pitchFamily="34" charset="0"/>
                      </a:endParaRPr>
                    </a:p>
                  </a:txBody>
                  <a:tcPr/>
                </a:tc>
                <a:tc gridSpan="2">
                  <a:txBody>
                    <a:bodyPr/>
                    <a:lstStyle/>
                    <a:p>
                      <a:pPr algn="ctr">
                        <a:lnSpc>
                          <a:spcPts val="2300"/>
                        </a:lnSpc>
                      </a:pPr>
                      <a:r>
                        <a:rPr kumimoji="1" lang="en-US" altLang="ja-JP" sz="2200" dirty="0">
                          <a:latin typeface="Arial Narrow" panose="020B0606020202030204" pitchFamily="34" charset="0"/>
                        </a:rPr>
                        <a:t>TR-IV</a:t>
                      </a:r>
                      <a:endParaRPr kumimoji="1" lang="ja-JP" altLang="en-US" sz="2200" dirty="0">
                        <a:latin typeface="Arial Narrow" panose="020B0606020202030204" pitchFamily="34" charset="0"/>
                      </a:endParaRPr>
                    </a:p>
                  </a:txBody>
                  <a:tcPr/>
                </a:tc>
                <a:tc hMerge="1">
                  <a:txBody>
                    <a:bodyPr/>
                    <a:lstStyle/>
                    <a:p>
                      <a:pPr>
                        <a:lnSpc>
                          <a:spcPts val="2400"/>
                        </a:lnSpc>
                      </a:pPr>
                      <a:endParaRPr kumimoji="1" lang="ja-JP" altLang="en-US" sz="2200" dirty="0">
                        <a:latin typeface="Arial Narrow" panose="020B0606020202030204" pitchFamily="34" charset="0"/>
                      </a:endParaRPr>
                    </a:p>
                  </a:txBody>
                  <a:tcPr/>
                </a:tc>
                <a:extLst>
                  <a:ext uri="{0D108BD9-81ED-4DB2-BD59-A6C34878D82A}">
                    <a16:rowId xmlns:a16="http://schemas.microsoft.com/office/drawing/2014/main" val="3947714172"/>
                  </a:ext>
                </a:extLst>
              </a:tr>
              <a:tr h="289639">
                <a:tc>
                  <a:txBody>
                    <a:bodyPr/>
                    <a:lstStyle/>
                    <a:p>
                      <a:pPr algn="ctr">
                        <a:lnSpc>
                          <a:spcPts val="2300"/>
                        </a:lnSpc>
                      </a:pPr>
                      <a:r>
                        <a:rPr kumimoji="1" lang="en-US" altLang="ja-JP" sz="2200" dirty="0">
                          <a:latin typeface="Arial Narrow" panose="020B0606020202030204" pitchFamily="34" charset="0"/>
                        </a:rPr>
                        <a:t>Serial No.</a:t>
                      </a:r>
                      <a:endParaRPr kumimoji="1" lang="ja-JP" altLang="en-US" sz="2200" dirty="0">
                        <a:latin typeface="Arial Narrow" panose="020B0606020202030204" pitchFamily="34" charset="0"/>
                      </a:endParaRPr>
                    </a:p>
                  </a:txBody>
                  <a:tcPr/>
                </a:tc>
                <a:tc gridSpan="2">
                  <a:txBody>
                    <a:bodyPr/>
                    <a:lstStyle/>
                    <a:p>
                      <a:pPr algn="ctr">
                        <a:lnSpc>
                          <a:spcPts val="2300"/>
                        </a:lnSpc>
                      </a:pPr>
                      <a:r>
                        <a:rPr kumimoji="1" lang="en-US" altLang="ja-JP" sz="2200" dirty="0">
                          <a:latin typeface="Arial Narrow" panose="020B0606020202030204" pitchFamily="34" charset="0"/>
                        </a:rPr>
                        <a:t>151</a:t>
                      </a:r>
                      <a:endParaRPr kumimoji="1" lang="ja-JP" altLang="en-US" sz="2200" dirty="0">
                        <a:latin typeface="Arial Narrow" panose="020B0606020202030204" pitchFamily="34" charset="0"/>
                      </a:endParaRPr>
                    </a:p>
                  </a:txBody>
                  <a:tcPr/>
                </a:tc>
                <a:tc hMerge="1">
                  <a:txBody>
                    <a:bodyPr/>
                    <a:lstStyle/>
                    <a:p>
                      <a:pPr>
                        <a:lnSpc>
                          <a:spcPts val="2400"/>
                        </a:lnSpc>
                      </a:pPr>
                      <a:endParaRPr kumimoji="1" lang="ja-JP" altLang="en-US" sz="2200" dirty="0">
                        <a:latin typeface="Arial Narrow" panose="020B0606020202030204" pitchFamily="34" charset="0"/>
                      </a:endParaRPr>
                    </a:p>
                  </a:txBody>
                  <a:tcPr/>
                </a:tc>
                <a:extLst>
                  <a:ext uri="{0D108BD9-81ED-4DB2-BD59-A6C34878D82A}">
                    <a16:rowId xmlns:a16="http://schemas.microsoft.com/office/drawing/2014/main" val="2234358776"/>
                  </a:ext>
                </a:extLst>
              </a:tr>
              <a:tr h="289639">
                <a:tc>
                  <a:txBody>
                    <a:bodyPr/>
                    <a:lstStyle/>
                    <a:p>
                      <a:pPr algn="ctr">
                        <a:lnSpc>
                          <a:spcPts val="2300"/>
                        </a:lnSpc>
                      </a:pPr>
                      <a:r>
                        <a:rPr kumimoji="1" lang="hi-IN" altLang="ja-JP" sz="2200" dirty="0">
                          <a:latin typeface="Arial Narrow" panose="020B0606020202030204" pitchFamily="34" charset="0"/>
                        </a:rPr>
                        <a:t>आधिकारिक स्वीकृति अवधि</a:t>
                      </a:r>
                      <a:endParaRPr kumimoji="1" lang="ja-JP" altLang="en-US" sz="2200" dirty="0">
                        <a:latin typeface="Arial Narrow" panose="020B0606020202030204" pitchFamily="34" charset="0"/>
                      </a:endParaRPr>
                    </a:p>
                  </a:txBody>
                  <a:tcPr/>
                </a:tc>
                <a:tc gridSpan="2">
                  <a:txBody>
                    <a:bodyPr/>
                    <a:lstStyle/>
                    <a:p>
                      <a:pPr algn="ctr">
                        <a:lnSpc>
                          <a:spcPts val="2300"/>
                        </a:lnSpc>
                      </a:pPr>
                      <a:r>
                        <a:rPr kumimoji="1" lang="en-US" altLang="ja-JP" sz="2200" dirty="0">
                          <a:latin typeface="Arial Narrow" panose="020B0606020202030204" pitchFamily="34" charset="0"/>
                        </a:rPr>
                        <a:t>Dec-2029</a:t>
                      </a:r>
                      <a:endParaRPr kumimoji="1" lang="ja-JP" altLang="en-US" sz="2200" dirty="0">
                        <a:latin typeface="Arial Narrow" panose="020B0606020202030204" pitchFamily="34" charset="0"/>
                      </a:endParaRPr>
                    </a:p>
                  </a:txBody>
                  <a:tcPr/>
                </a:tc>
                <a:tc hMerge="1">
                  <a:txBody>
                    <a:bodyPr/>
                    <a:lstStyle/>
                    <a:p>
                      <a:pPr>
                        <a:lnSpc>
                          <a:spcPts val="2400"/>
                        </a:lnSpc>
                      </a:pPr>
                      <a:endParaRPr kumimoji="1" lang="ja-JP" altLang="en-US" sz="2200" dirty="0">
                        <a:latin typeface="Arial Narrow" panose="020B0606020202030204" pitchFamily="34" charset="0"/>
                      </a:endParaRPr>
                    </a:p>
                  </a:txBody>
                  <a:tcPr/>
                </a:tc>
                <a:extLst>
                  <a:ext uri="{0D108BD9-81ED-4DB2-BD59-A6C34878D82A}">
                    <a16:rowId xmlns:a16="http://schemas.microsoft.com/office/drawing/2014/main" val="3583655354"/>
                  </a:ext>
                </a:extLst>
              </a:tr>
              <a:tr h="289639">
                <a:tc gridSpan="3">
                  <a:txBody>
                    <a:bodyPr/>
                    <a:lstStyle/>
                    <a:p>
                      <a:pPr algn="ctr">
                        <a:lnSpc>
                          <a:spcPts val="2300"/>
                        </a:lnSpc>
                      </a:pPr>
                      <a:r>
                        <a:rPr kumimoji="1" lang="en-US" altLang="ja-JP" sz="2200" b="1" u="sng" dirty="0">
                          <a:latin typeface="Arial Narrow" panose="020B0606020202030204" pitchFamily="34" charset="0"/>
                        </a:rPr>
                        <a:t>Example of Instrumental error</a:t>
                      </a:r>
                      <a:endParaRPr kumimoji="1" lang="ja-JP" altLang="en-US" sz="2200" b="1" u="none" dirty="0">
                        <a:latin typeface="Arial Narrow" panose="020B0606020202030204" pitchFamily="34" charset="0"/>
                      </a:endParaRPr>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838392478"/>
                  </a:ext>
                </a:extLst>
              </a:tr>
              <a:tr h="289639">
                <a:tc>
                  <a:txBody>
                    <a:bodyPr/>
                    <a:lstStyle/>
                    <a:p>
                      <a:pPr algn="ctr">
                        <a:lnSpc>
                          <a:spcPts val="2300"/>
                        </a:lnSpc>
                      </a:pPr>
                      <a:r>
                        <a:rPr kumimoji="1" lang="en-US" altLang="ja-JP" sz="2200" dirty="0">
                          <a:latin typeface="Arial Narrow" panose="020B0606020202030204" pitchFamily="34" charset="0"/>
                        </a:rPr>
                        <a:t>High flow rate</a:t>
                      </a:r>
                      <a:endParaRPr kumimoji="1" lang="ja-JP" altLang="en-US" sz="2200" dirty="0">
                        <a:latin typeface="Arial Narrow" panose="020B0606020202030204" pitchFamily="34" charset="0"/>
                      </a:endParaRPr>
                    </a:p>
                  </a:txBody>
                  <a:tcPr/>
                </a:tc>
                <a:tc>
                  <a:txBody>
                    <a:bodyPr/>
                    <a:lstStyle/>
                    <a:p>
                      <a:pPr algn="ctr">
                        <a:lnSpc>
                          <a:spcPts val="2300"/>
                        </a:lnSpc>
                      </a:pPr>
                      <a:r>
                        <a:rPr kumimoji="1" lang="en-US" altLang="ja-JP" sz="2200" dirty="0">
                          <a:latin typeface="Arial Narrow" panose="020B0606020202030204" pitchFamily="34" charset="0"/>
                        </a:rPr>
                        <a:t>Middle flow rate</a:t>
                      </a:r>
                      <a:endParaRPr kumimoji="1" lang="ja-JP" altLang="en-US" sz="2200" dirty="0">
                        <a:latin typeface="Arial Narrow" panose="020B0606020202030204" pitchFamily="34" charset="0"/>
                      </a:endParaRPr>
                    </a:p>
                  </a:txBody>
                  <a:tcPr/>
                </a:tc>
                <a:tc>
                  <a:txBody>
                    <a:bodyPr/>
                    <a:lstStyle/>
                    <a:p>
                      <a:pPr algn="ctr">
                        <a:lnSpc>
                          <a:spcPts val="2300"/>
                        </a:lnSpc>
                      </a:pPr>
                      <a:r>
                        <a:rPr kumimoji="1" lang="en-US" altLang="ja-JP" sz="2200" dirty="0">
                          <a:latin typeface="Arial Narrow" panose="020B0606020202030204" pitchFamily="34" charset="0"/>
                        </a:rPr>
                        <a:t>Low flow rate</a:t>
                      </a:r>
                      <a:endParaRPr kumimoji="1" lang="ja-JP" altLang="en-US" sz="2200" dirty="0">
                        <a:latin typeface="Arial Narrow" panose="020B0606020202030204" pitchFamily="34" charset="0"/>
                      </a:endParaRPr>
                    </a:p>
                  </a:txBody>
                  <a:tcPr/>
                </a:tc>
                <a:extLst>
                  <a:ext uri="{0D108BD9-81ED-4DB2-BD59-A6C34878D82A}">
                    <a16:rowId xmlns:a16="http://schemas.microsoft.com/office/drawing/2014/main" val="1238104473"/>
                  </a:ext>
                </a:extLst>
              </a:tr>
              <a:tr h="289639">
                <a:tc>
                  <a:txBody>
                    <a:bodyPr/>
                    <a:lstStyle/>
                    <a:p>
                      <a:pPr algn="ctr">
                        <a:lnSpc>
                          <a:spcPts val="2300"/>
                        </a:lnSpc>
                      </a:pPr>
                      <a:r>
                        <a:rPr kumimoji="1" lang="en-US" altLang="ja-JP" sz="2200" dirty="0">
                          <a:latin typeface="Arial Narrow" panose="020B0606020202030204" pitchFamily="34" charset="0"/>
                        </a:rPr>
                        <a:t>1,000 L/h (16.7 L/min)</a:t>
                      </a:r>
                      <a:endParaRPr kumimoji="1" lang="ja-JP" altLang="en-US" sz="2200" dirty="0">
                        <a:latin typeface="Arial Narrow" panose="020B0606020202030204" pitchFamily="34" charset="0"/>
                      </a:endParaRPr>
                    </a:p>
                  </a:txBody>
                  <a:tcPr/>
                </a:tc>
                <a:tc>
                  <a:txBody>
                    <a:bodyPr/>
                    <a:lstStyle/>
                    <a:p>
                      <a:pPr algn="ctr">
                        <a:lnSpc>
                          <a:spcPts val="2300"/>
                        </a:lnSpc>
                      </a:pPr>
                      <a:r>
                        <a:rPr kumimoji="1" lang="en-US" altLang="ja-JP" sz="2200" dirty="0">
                          <a:latin typeface="Arial Narrow" panose="020B0606020202030204" pitchFamily="34" charset="0"/>
                        </a:rPr>
                        <a:t>200 L/h (3.3 L/min)</a:t>
                      </a:r>
                      <a:endParaRPr kumimoji="1" lang="ja-JP" altLang="en-US" sz="2200" dirty="0">
                        <a:latin typeface="Arial Narrow" panose="020B0606020202030204" pitchFamily="34" charset="0"/>
                      </a:endParaRPr>
                    </a:p>
                  </a:txBody>
                  <a:tcPr/>
                </a:tc>
                <a:tc>
                  <a:txBody>
                    <a:bodyPr/>
                    <a:lstStyle/>
                    <a:p>
                      <a:pPr algn="ctr">
                        <a:lnSpc>
                          <a:spcPts val="2300"/>
                        </a:lnSpc>
                      </a:pPr>
                      <a:r>
                        <a:rPr kumimoji="1" lang="en-US" altLang="ja-JP" sz="2200" dirty="0">
                          <a:latin typeface="Arial Narrow" panose="020B0606020202030204" pitchFamily="34" charset="0"/>
                        </a:rPr>
                        <a:t>100 L/h (1.7L/min)</a:t>
                      </a:r>
                      <a:endParaRPr kumimoji="1" lang="ja-JP" altLang="en-US" sz="2200" dirty="0">
                        <a:latin typeface="Arial Narrow" panose="020B0606020202030204" pitchFamily="34" charset="0"/>
                      </a:endParaRPr>
                    </a:p>
                  </a:txBody>
                  <a:tcPr/>
                </a:tc>
                <a:extLst>
                  <a:ext uri="{0D108BD9-81ED-4DB2-BD59-A6C34878D82A}">
                    <a16:rowId xmlns:a16="http://schemas.microsoft.com/office/drawing/2014/main" val="1749507235"/>
                  </a:ext>
                </a:extLst>
              </a:tr>
              <a:tr h="289639">
                <a:tc>
                  <a:txBody>
                    <a:bodyPr/>
                    <a:lstStyle/>
                    <a:p>
                      <a:pPr algn="ctr">
                        <a:lnSpc>
                          <a:spcPts val="2300"/>
                        </a:lnSpc>
                      </a:pPr>
                      <a:r>
                        <a:rPr kumimoji="1" lang="en-US" altLang="ja-JP" sz="2200" dirty="0">
                          <a:latin typeface="Arial Narrow" panose="020B0606020202030204" pitchFamily="34" charset="0"/>
                        </a:rPr>
                        <a:t>-0.4%</a:t>
                      </a:r>
                      <a:endParaRPr kumimoji="1" lang="ja-JP" altLang="en-US" sz="2200" dirty="0">
                        <a:latin typeface="Arial Narrow" panose="020B0606020202030204" pitchFamily="34" charset="0"/>
                      </a:endParaRPr>
                    </a:p>
                  </a:txBody>
                  <a:tcPr/>
                </a:tc>
                <a:tc>
                  <a:txBody>
                    <a:bodyPr/>
                    <a:lstStyle/>
                    <a:p>
                      <a:pPr algn="ctr">
                        <a:lnSpc>
                          <a:spcPts val="2300"/>
                        </a:lnSpc>
                      </a:pPr>
                      <a:r>
                        <a:rPr kumimoji="1" lang="en-US" altLang="ja-JP" sz="2200" dirty="0">
                          <a:latin typeface="Arial Narrow" panose="020B0606020202030204" pitchFamily="34" charset="0"/>
                        </a:rPr>
                        <a:t>+1.5%</a:t>
                      </a:r>
                      <a:endParaRPr kumimoji="1" lang="ja-JP" altLang="en-US" sz="2200" dirty="0">
                        <a:latin typeface="Arial Narrow" panose="020B0606020202030204" pitchFamily="34" charset="0"/>
                      </a:endParaRPr>
                    </a:p>
                  </a:txBody>
                  <a:tcPr/>
                </a:tc>
                <a:tc>
                  <a:txBody>
                    <a:bodyPr/>
                    <a:lstStyle/>
                    <a:p>
                      <a:pPr algn="ctr">
                        <a:lnSpc>
                          <a:spcPts val="2300"/>
                        </a:lnSpc>
                      </a:pPr>
                      <a:r>
                        <a:rPr kumimoji="1" lang="en-US" altLang="ja-JP" sz="2200" dirty="0">
                          <a:latin typeface="Arial Narrow" panose="020B0606020202030204" pitchFamily="34" charset="0"/>
                        </a:rPr>
                        <a:t>+1.2%</a:t>
                      </a:r>
                      <a:endParaRPr kumimoji="1" lang="ja-JP" altLang="en-US" sz="2200" dirty="0">
                        <a:latin typeface="Arial Narrow" panose="020B0606020202030204" pitchFamily="34" charset="0"/>
                      </a:endParaRPr>
                    </a:p>
                  </a:txBody>
                  <a:tcPr/>
                </a:tc>
                <a:extLst>
                  <a:ext uri="{0D108BD9-81ED-4DB2-BD59-A6C34878D82A}">
                    <a16:rowId xmlns:a16="http://schemas.microsoft.com/office/drawing/2014/main" val="2959020072"/>
                  </a:ext>
                </a:extLst>
              </a:tr>
            </a:tbl>
          </a:graphicData>
        </a:graphic>
      </p:graphicFrame>
      <p:sp>
        <p:nvSpPr>
          <p:cNvPr id="3" name="スライド番号プレースホルダー 2">
            <a:extLst>
              <a:ext uri="{FF2B5EF4-FFF2-40B4-BE49-F238E27FC236}">
                <a16:creationId xmlns:a16="http://schemas.microsoft.com/office/drawing/2014/main" id="{D5580797-7D4B-E350-CB0D-F7619076EE55}"/>
              </a:ext>
            </a:extLst>
          </p:cNvPr>
          <p:cNvSpPr>
            <a:spLocks noGrp="1"/>
          </p:cNvSpPr>
          <p:nvPr>
            <p:ph type="sldNum" sz="quarter" idx="12"/>
          </p:nvPr>
        </p:nvSpPr>
        <p:spPr>
          <a:xfrm>
            <a:off x="8988971" y="6356350"/>
            <a:ext cx="2743200" cy="365125"/>
          </a:xfrm>
        </p:spPr>
        <p:txBody>
          <a:bodyPr/>
          <a:lstStyle/>
          <a:p>
            <a:fld id="{CDA1AEA6-66EA-4D44-912F-2483D41830B3}" type="slidenum">
              <a:rPr kumimoji="1" lang="ja-JP" altLang="en-US" sz="1400" b="1" smtClean="0"/>
              <a:t>19</a:t>
            </a:fld>
            <a:endParaRPr kumimoji="1" lang="ja-JP" altLang="en-US" sz="1400" b="1" dirty="0"/>
          </a:p>
        </p:txBody>
      </p:sp>
    </p:spTree>
    <p:extLst>
      <p:ext uri="{BB962C8B-B14F-4D97-AF65-F5344CB8AC3E}">
        <p14:creationId xmlns:p14="http://schemas.microsoft.com/office/powerpoint/2010/main" val="66186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D6D9B7-7377-FA96-1E33-D21662B226A8}"/>
              </a:ext>
            </a:extLst>
          </p:cNvPr>
          <p:cNvSpPr>
            <a:spLocks noGrp="1"/>
          </p:cNvSpPr>
          <p:nvPr>
            <p:ph type="title"/>
          </p:nvPr>
        </p:nvSpPr>
        <p:spPr/>
        <p:txBody>
          <a:bodyPr/>
          <a:lstStyle/>
          <a:p>
            <a:r>
              <a:rPr lang="en-US" dirty="0" err="1"/>
              <a:t>आजको</a:t>
            </a:r>
            <a:r>
              <a:rPr lang="en-US" dirty="0"/>
              <a:t> </a:t>
            </a:r>
            <a:r>
              <a:rPr lang="en-US" dirty="0" err="1"/>
              <a:t>प्रस्तुतिका</a:t>
            </a:r>
            <a:r>
              <a:rPr lang="en-US" dirty="0"/>
              <a:t> </a:t>
            </a:r>
            <a:r>
              <a:rPr lang="en-US" dirty="0" err="1"/>
              <a:t>सामग्री</a:t>
            </a:r>
            <a:r>
              <a:rPr lang="en-US" dirty="0"/>
              <a:t>:</a:t>
            </a:r>
            <a:endParaRPr kumimoji="1" lang="ja-JP" altLang="en-US" dirty="0"/>
          </a:p>
        </p:txBody>
      </p:sp>
      <p:sp>
        <p:nvSpPr>
          <p:cNvPr id="3" name="コンテンツ プレースホルダー 2">
            <a:extLst>
              <a:ext uri="{FF2B5EF4-FFF2-40B4-BE49-F238E27FC236}">
                <a16:creationId xmlns:a16="http://schemas.microsoft.com/office/drawing/2014/main" id="{54DA3F11-A6F6-BBD0-A216-1D37961F5FFB}"/>
              </a:ext>
            </a:extLst>
          </p:cNvPr>
          <p:cNvSpPr>
            <a:spLocks noGrp="1"/>
          </p:cNvSpPr>
          <p:nvPr>
            <p:ph idx="1"/>
          </p:nvPr>
        </p:nvSpPr>
        <p:spPr/>
        <p:txBody>
          <a:bodyPr/>
          <a:lstStyle/>
          <a:p>
            <a:r>
              <a:rPr kumimoji="1" lang="hi-IN" altLang="ja-JP" dirty="0"/>
              <a:t>मीटरको शुद्धताको महत्व</a:t>
            </a:r>
            <a:endParaRPr kumimoji="1" lang="en-US" altLang="ja-JP" dirty="0"/>
          </a:p>
          <a:p>
            <a:r>
              <a:rPr lang="hi-IN" altLang="ja-JP" dirty="0"/>
              <a:t>स्वीकार्य र अस्वीकार्य त्रुटिहरू</a:t>
            </a:r>
            <a:endParaRPr lang="en-US" altLang="ja-JP" dirty="0"/>
          </a:p>
          <a:p>
            <a:r>
              <a:rPr lang="hi-IN" altLang="ja-JP" dirty="0"/>
              <a:t>मिटरको शुद्धता कसरी मापन गर्ने</a:t>
            </a:r>
            <a:endParaRPr lang="en-US" altLang="ja-JP" dirty="0"/>
          </a:p>
          <a:p>
            <a:r>
              <a:rPr lang="hi-IN" altLang="ja-JP" dirty="0"/>
              <a:t>मिटरको त्रुटि कसरी</a:t>
            </a:r>
            <a:r>
              <a:rPr lang="en-US" altLang="ja-JP" dirty="0"/>
              <a:t> </a:t>
            </a:r>
            <a:r>
              <a:rPr lang="hi-IN" altLang="ja-JP" dirty="0"/>
              <a:t>मापन गर्ने</a:t>
            </a:r>
            <a:endParaRPr lang="en-US" altLang="ja-JP" dirty="0"/>
          </a:p>
          <a:p>
            <a:r>
              <a:rPr kumimoji="1" lang="hi-IN" altLang="ja-JP" dirty="0"/>
              <a:t>मिटरको नियमित प्रतिस्थापन</a:t>
            </a:r>
            <a:endParaRPr kumimoji="1" lang="ja-JP" altLang="en-US" dirty="0"/>
          </a:p>
        </p:txBody>
      </p:sp>
      <p:sp>
        <p:nvSpPr>
          <p:cNvPr id="4" name="スライド番号プレースホルダー 3">
            <a:extLst>
              <a:ext uri="{FF2B5EF4-FFF2-40B4-BE49-F238E27FC236}">
                <a16:creationId xmlns:a16="http://schemas.microsoft.com/office/drawing/2014/main" id="{6F46C254-5E6F-EB33-0058-9D1F73EA6271}"/>
              </a:ext>
            </a:extLst>
          </p:cNvPr>
          <p:cNvSpPr>
            <a:spLocks noGrp="1"/>
          </p:cNvSpPr>
          <p:nvPr>
            <p:ph type="sldNum" sz="quarter" idx="12"/>
          </p:nvPr>
        </p:nvSpPr>
        <p:spPr/>
        <p:txBody>
          <a:bodyPr/>
          <a:lstStyle/>
          <a:p>
            <a:fld id="{CDA1AEA6-66EA-4D44-912F-2483D41830B3}" type="slidenum">
              <a:rPr kumimoji="1" lang="ja-JP" altLang="en-US" sz="1400" b="1" smtClean="0"/>
              <a:t>2</a:t>
            </a:fld>
            <a:endParaRPr kumimoji="1" lang="ja-JP" altLang="en-US" sz="1400" b="1" dirty="0"/>
          </a:p>
        </p:txBody>
      </p:sp>
    </p:spTree>
    <p:extLst>
      <p:ext uri="{BB962C8B-B14F-4D97-AF65-F5344CB8AC3E}">
        <p14:creationId xmlns:p14="http://schemas.microsoft.com/office/powerpoint/2010/main" val="2760439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B9B93C8D-112C-D329-66DA-12255747B102}"/>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lnSpc>
                <a:spcPts val="2300"/>
              </a:lnSpc>
            </a:pPr>
            <a:r>
              <a:rPr kumimoji="1" lang="en-US" altLang="ja-JP" sz="3600" dirty="0">
                <a:solidFill>
                  <a:schemeClr val="bg1"/>
                </a:solidFill>
                <a:latin typeface="Arial Narrow" panose="020B0606020202030204" pitchFamily="34" charset="0"/>
              </a:rPr>
              <a:t>Instrumental</a:t>
            </a:r>
            <a:br>
              <a:rPr kumimoji="1" lang="en-US" altLang="ja-JP" sz="3600" dirty="0">
                <a:solidFill>
                  <a:schemeClr val="bg1"/>
                </a:solidFill>
                <a:latin typeface="Arial Narrow" panose="020B0606020202030204" pitchFamily="34" charset="0"/>
              </a:rPr>
            </a:br>
            <a:br>
              <a:rPr kumimoji="1" lang="en-US" altLang="ja-JP" sz="3600" dirty="0">
                <a:solidFill>
                  <a:schemeClr val="bg1"/>
                </a:solidFill>
                <a:latin typeface="Arial Narrow" panose="020B0606020202030204" pitchFamily="34" charset="0"/>
              </a:rPr>
            </a:br>
            <a:r>
              <a:rPr kumimoji="1" lang="en-US" altLang="ja-JP" sz="3600" dirty="0">
                <a:solidFill>
                  <a:schemeClr val="bg1"/>
                </a:solidFill>
                <a:latin typeface="Arial Narrow" panose="020B0606020202030204" pitchFamily="34" charset="0"/>
              </a:rPr>
              <a:t> Error </a:t>
            </a:r>
            <a:r>
              <a:rPr kumimoji="1" lang="hi-IN" altLang="ja-JP" sz="3600" dirty="0">
                <a:solidFill>
                  <a:schemeClr val="bg1"/>
                </a:solidFill>
                <a:latin typeface="Arial Narrow" panose="020B0606020202030204" pitchFamily="34" charset="0"/>
              </a:rPr>
              <a:t>को</a:t>
            </a:r>
            <a:br>
              <a:rPr kumimoji="1" lang="en-US" altLang="ja-JP" sz="3600" dirty="0">
                <a:solidFill>
                  <a:schemeClr val="bg1"/>
                </a:solidFill>
                <a:latin typeface="Arial Narrow" panose="020B0606020202030204" pitchFamily="34" charset="0"/>
              </a:rPr>
            </a:br>
            <a:br>
              <a:rPr kumimoji="1" lang="en-US" altLang="ja-JP" sz="3600" dirty="0">
                <a:solidFill>
                  <a:schemeClr val="bg1"/>
                </a:solidFill>
                <a:latin typeface="Arial Narrow" panose="020B0606020202030204" pitchFamily="34" charset="0"/>
              </a:rPr>
            </a:br>
            <a:r>
              <a:rPr kumimoji="1" lang="hi-IN" altLang="ja-JP" sz="3600" dirty="0">
                <a:solidFill>
                  <a:schemeClr val="bg1"/>
                </a:solidFill>
                <a:latin typeface="Arial Narrow" panose="020B0606020202030204" pitchFamily="34" charset="0"/>
              </a:rPr>
              <a:t> उदाहरण</a:t>
            </a:r>
            <a:br>
              <a:rPr kumimoji="1" lang="en-US" altLang="ja-JP" sz="3600" dirty="0">
                <a:solidFill>
                  <a:schemeClr val="bg1"/>
                </a:solidFill>
                <a:latin typeface="Arial Narrow" panose="020B0606020202030204" pitchFamily="34" charset="0"/>
              </a:rPr>
            </a:br>
            <a:br>
              <a:rPr kumimoji="1" lang="en-US" altLang="ja-JP" sz="3600" dirty="0">
                <a:solidFill>
                  <a:schemeClr val="bg1"/>
                </a:solidFill>
                <a:latin typeface="Arial Narrow" panose="020B0606020202030204" pitchFamily="34" charset="0"/>
              </a:rPr>
            </a:br>
            <a:r>
              <a:rPr kumimoji="1" lang="hi-IN" altLang="ja-JP" sz="3600" dirty="0">
                <a:solidFill>
                  <a:schemeClr val="bg1"/>
                </a:solidFill>
                <a:latin typeface="Arial Narrow" panose="020B0606020202030204" pitchFamily="34" charset="0"/>
              </a:rPr>
              <a:t> </a:t>
            </a:r>
            <a:r>
              <a:rPr kumimoji="1" lang="en-US" altLang="ja-JP" sz="3600" dirty="0">
                <a:solidFill>
                  <a:schemeClr val="bg1"/>
                </a:solidFill>
                <a:latin typeface="Arial Narrow" panose="020B0606020202030204" pitchFamily="34" charset="0"/>
              </a:rPr>
              <a:t>(achievement</a:t>
            </a:r>
            <a:br>
              <a:rPr kumimoji="1" lang="en-US" altLang="ja-JP" sz="3600" dirty="0">
                <a:solidFill>
                  <a:schemeClr val="bg1"/>
                </a:solidFill>
                <a:latin typeface="Arial Narrow" panose="020B0606020202030204" pitchFamily="34" charset="0"/>
              </a:rPr>
            </a:br>
            <a:br>
              <a:rPr kumimoji="1" lang="en-US" altLang="ja-JP" sz="3600" dirty="0">
                <a:solidFill>
                  <a:schemeClr val="bg1"/>
                </a:solidFill>
                <a:latin typeface="Arial Narrow" panose="020B0606020202030204" pitchFamily="34" charset="0"/>
              </a:rPr>
            </a:br>
            <a:r>
              <a:rPr kumimoji="1" lang="en-US" altLang="ja-JP" sz="3600" dirty="0">
                <a:solidFill>
                  <a:schemeClr val="bg1"/>
                </a:solidFill>
                <a:latin typeface="Arial Narrow" panose="020B0606020202030204" pitchFamily="34" charset="0"/>
              </a:rPr>
              <a:t> table)</a:t>
            </a:r>
            <a:endParaRPr kumimoji="1" lang="ja-JP" altLang="en-US" sz="3600" dirty="0">
              <a:solidFill>
                <a:schemeClr val="bg1"/>
              </a:solidFill>
              <a:latin typeface="Arial Narrow" panose="020B0606020202030204" pitchFamily="34" charset="0"/>
            </a:endParaRPr>
          </a:p>
        </p:txBody>
      </p:sp>
      <p:pic>
        <p:nvPicPr>
          <p:cNvPr id="5" name="コンテンツ プレースホルダー 4">
            <a:extLst>
              <a:ext uri="{FF2B5EF4-FFF2-40B4-BE49-F238E27FC236}">
                <a16:creationId xmlns:a16="http://schemas.microsoft.com/office/drawing/2014/main" id="{731CB6A0-AA6A-7F5F-55CA-3B192AE35225}"/>
              </a:ext>
            </a:extLst>
          </p:cNvPr>
          <p:cNvPicPr>
            <a:picLocks noGrp="1" noChangeAspect="1"/>
          </p:cNvPicPr>
          <p:nvPr>
            <p:ph idx="1"/>
          </p:nvPr>
        </p:nvPicPr>
        <p:blipFill>
          <a:blip r:embed="rId2"/>
          <a:stretch>
            <a:fillRect/>
          </a:stretch>
        </p:blipFill>
        <p:spPr>
          <a:xfrm>
            <a:off x="6268844" y="0"/>
            <a:ext cx="4683511" cy="6658427"/>
          </a:xfrm>
          <a:prstGeom prst="rect">
            <a:avLst/>
          </a:prstGeom>
        </p:spPr>
      </p:pic>
      <p:sp>
        <p:nvSpPr>
          <p:cNvPr id="3" name="スライド番号プレースホルダー 2">
            <a:extLst>
              <a:ext uri="{FF2B5EF4-FFF2-40B4-BE49-F238E27FC236}">
                <a16:creationId xmlns:a16="http://schemas.microsoft.com/office/drawing/2014/main" id="{9FCF9DFF-FFE5-6C15-6B57-A2EA0C1A5B88}"/>
              </a:ext>
            </a:extLst>
          </p:cNvPr>
          <p:cNvSpPr>
            <a:spLocks noGrp="1"/>
          </p:cNvSpPr>
          <p:nvPr>
            <p:ph type="sldNum" sz="quarter" idx="12"/>
          </p:nvPr>
        </p:nvSpPr>
        <p:spPr/>
        <p:txBody>
          <a:bodyPr/>
          <a:lstStyle/>
          <a:p>
            <a:fld id="{CDA1AEA6-66EA-4D44-912F-2483D41830B3}" type="slidenum">
              <a:rPr kumimoji="1" lang="ja-JP" altLang="en-US" sz="1400" b="1" smtClean="0"/>
              <a:t>20</a:t>
            </a:fld>
            <a:endParaRPr kumimoji="1" lang="ja-JP" altLang="en-US" sz="1400" b="1"/>
          </a:p>
        </p:txBody>
      </p:sp>
      <p:sp>
        <p:nvSpPr>
          <p:cNvPr id="4" name="Rectangle 3">
            <a:extLst>
              <a:ext uri="{FF2B5EF4-FFF2-40B4-BE49-F238E27FC236}">
                <a16:creationId xmlns:a16="http://schemas.microsoft.com/office/drawing/2014/main" id="{EBF3ED38-3C1E-1EB4-83B6-346DEAE48A0A}"/>
              </a:ext>
            </a:extLst>
          </p:cNvPr>
          <p:cNvSpPr/>
          <p:nvPr/>
        </p:nvSpPr>
        <p:spPr>
          <a:xfrm>
            <a:off x="6430298" y="2917480"/>
            <a:ext cx="4485991" cy="1672628"/>
          </a:xfrm>
          <a:prstGeom prst="rect">
            <a:avLst/>
          </a:prstGeom>
          <a:noFill/>
          <a:ln w="476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01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BA641E-3839-224E-FA83-2D2E2E139206}"/>
              </a:ext>
            </a:extLst>
          </p:cNvPr>
          <p:cNvSpPr>
            <a:spLocks noGrp="1"/>
          </p:cNvSpPr>
          <p:nvPr>
            <p:ph type="title"/>
          </p:nvPr>
        </p:nvSpPr>
        <p:spPr>
          <a:xfrm>
            <a:off x="838200" y="260024"/>
            <a:ext cx="10515600" cy="1226328"/>
          </a:xfrm>
        </p:spPr>
        <p:txBody>
          <a:bodyPr>
            <a:normAutofit/>
          </a:bodyPr>
          <a:lstStyle/>
          <a:p>
            <a:r>
              <a:rPr kumimoji="1" lang="hi-IN" altLang="ja-JP" sz="4000" dirty="0"/>
              <a:t>मिटरको नियमित प्रतिस्थापन</a:t>
            </a:r>
            <a:endParaRPr kumimoji="1" lang="ja-JP" altLang="en-US" sz="4000" dirty="0"/>
          </a:p>
        </p:txBody>
      </p:sp>
      <p:sp>
        <p:nvSpPr>
          <p:cNvPr id="3" name="コンテンツ プレースホルダー 2">
            <a:extLst>
              <a:ext uri="{FF2B5EF4-FFF2-40B4-BE49-F238E27FC236}">
                <a16:creationId xmlns:a16="http://schemas.microsoft.com/office/drawing/2014/main" id="{3774A3FF-8871-D991-AFE8-C4F45723B1B5}"/>
              </a:ext>
            </a:extLst>
          </p:cNvPr>
          <p:cNvSpPr>
            <a:spLocks noGrp="1"/>
          </p:cNvSpPr>
          <p:nvPr>
            <p:ph idx="1"/>
          </p:nvPr>
        </p:nvSpPr>
        <p:spPr>
          <a:xfrm>
            <a:off x="838200" y="1391758"/>
            <a:ext cx="10515600" cy="3453511"/>
          </a:xfrm>
        </p:spPr>
        <p:txBody>
          <a:bodyPr>
            <a:normAutofit/>
          </a:bodyPr>
          <a:lstStyle/>
          <a:p>
            <a:r>
              <a:rPr kumimoji="1" lang="hi-IN" altLang="ja-JP" sz="2400" dirty="0"/>
              <a:t>विकसित देशहरूमा एक निश्चित अवधिको लागि प्रयोग गरिएको ग्राहक मिटर प्रतिस्थापन गरिनु पर्ने ऐन हुन्छ। जापानमा </a:t>
            </a:r>
            <a:r>
              <a:rPr kumimoji="1" lang="en-US" altLang="ja-JP" sz="2400" dirty="0"/>
              <a:t>Measurement Act </a:t>
            </a:r>
            <a:r>
              <a:rPr kumimoji="1" lang="hi-IN" altLang="ja-JP" sz="2400" dirty="0"/>
              <a:t>अनुसार प्रत्येक 8 वर्षमा पुरानो मीटरलाई प्रतिस्थापन गर्नुपर्छ।</a:t>
            </a:r>
            <a:r>
              <a:rPr kumimoji="1" lang="ja-JP" altLang="en-US" sz="2400" dirty="0"/>
              <a:t>　 </a:t>
            </a:r>
            <a:endParaRPr kumimoji="1" lang="en-US" altLang="ja-JP" sz="2400" dirty="0"/>
          </a:p>
          <a:p>
            <a:r>
              <a:rPr kumimoji="1" lang="hi-IN" altLang="ja-JP" sz="2400" dirty="0"/>
              <a:t>अन्य देशहरूमा, आवधिक मिटर प्रतिस्थापनको प्रायः कुनै प्रणाली छैन।</a:t>
            </a:r>
            <a:r>
              <a:rPr kumimoji="1" lang="en-US" altLang="ja-JP" sz="2400" dirty="0"/>
              <a:t> </a:t>
            </a:r>
          </a:p>
          <a:p>
            <a:r>
              <a:rPr lang="hi-IN" altLang="ja-JP" sz="2400" dirty="0"/>
              <a:t>मिटरको नियमित प्रतिस्थापन गर्नु मीटरको </a:t>
            </a:r>
            <a:r>
              <a:rPr lang="en-US" altLang="ja-JP" sz="2400" dirty="0"/>
              <a:t>error </a:t>
            </a:r>
            <a:r>
              <a:rPr lang="hi-IN" altLang="ja-JP" sz="2400" dirty="0"/>
              <a:t>कम गर्ने तथा पुरानो अनि खराब मिटरहरूमा देखिने त्रुटीहरू लाई सुधार गर्ने रोकथामको उपाय हो।</a:t>
            </a:r>
            <a:endParaRPr lang="en-US" altLang="ja-JP" sz="2400" dirty="0"/>
          </a:p>
          <a:p>
            <a:r>
              <a:rPr kumimoji="1" lang="hi-IN" altLang="ja-JP" sz="2400" dirty="0"/>
              <a:t>प्रयोग गरिएको वर्ष (जस्तै, 10 वर्ष भन्दा बढी), वा संचित मापन मात्रा (जस्तै, 3,000 </a:t>
            </a:r>
            <a:r>
              <a:rPr kumimoji="1" lang="en-US" altLang="ja-JP" sz="2400" dirty="0"/>
              <a:t>m</a:t>
            </a:r>
            <a:r>
              <a:rPr kumimoji="1" lang="en-US" altLang="ja-JP" sz="2400" baseline="30000" dirty="0"/>
              <a:t>3</a:t>
            </a:r>
            <a:r>
              <a:rPr kumimoji="1" lang="en-US" altLang="ja-JP" sz="2400" dirty="0"/>
              <a:t> </a:t>
            </a:r>
            <a:r>
              <a:rPr kumimoji="1" lang="hi-IN" altLang="ja-JP" sz="2400" dirty="0"/>
              <a:t>भन्दा बढी) को आधारमा नियमित प्रतिस्थापन गर्न सकिन्छ।</a:t>
            </a:r>
            <a:r>
              <a:rPr kumimoji="1" lang="en-US" altLang="ja-JP" sz="2400" dirty="0"/>
              <a:t> </a:t>
            </a:r>
          </a:p>
          <a:p>
            <a:endParaRPr kumimoji="1" lang="en-US" altLang="ja-JP" sz="2400" dirty="0"/>
          </a:p>
        </p:txBody>
      </p:sp>
      <p:sp>
        <p:nvSpPr>
          <p:cNvPr id="6" name="スライド番号プレースホルダー 5">
            <a:extLst>
              <a:ext uri="{FF2B5EF4-FFF2-40B4-BE49-F238E27FC236}">
                <a16:creationId xmlns:a16="http://schemas.microsoft.com/office/drawing/2014/main" id="{6D5D37CE-6971-7ED2-E176-509D790CDD49}"/>
              </a:ext>
            </a:extLst>
          </p:cNvPr>
          <p:cNvSpPr>
            <a:spLocks noGrp="1"/>
          </p:cNvSpPr>
          <p:nvPr>
            <p:ph type="sldNum" sz="quarter" idx="12"/>
          </p:nvPr>
        </p:nvSpPr>
        <p:spPr>
          <a:xfrm>
            <a:off x="9160283" y="6341842"/>
            <a:ext cx="2743200" cy="365125"/>
          </a:xfrm>
        </p:spPr>
        <p:txBody>
          <a:bodyPr/>
          <a:lstStyle/>
          <a:p>
            <a:fld id="{CDA1AEA6-66EA-4D44-912F-2483D41830B3}" type="slidenum">
              <a:rPr kumimoji="1" lang="ja-JP" altLang="en-US" sz="1400" b="1" smtClean="0"/>
              <a:t>21</a:t>
            </a:fld>
            <a:endParaRPr kumimoji="1" lang="ja-JP" altLang="en-US" sz="1400" b="1" dirty="0"/>
          </a:p>
        </p:txBody>
      </p:sp>
      <p:pic>
        <p:nvPicPr>
          <p:cNvPr id="7" name="図 6" descr="デバイス, メーター が含まれている画像&#10;&#10;自動的に生成された説明">
            <a:extLst>
              <a:ext uri="{FF2B5EF4-FFF2-40B4-BE49-F238E27FC236}">
                <a16:creationId xmlns:a16="http://schemas.microsoft.com/office/drawing/2014/main" id="{984E1B82-6CF9-96AA-0E25-1739BDAE0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196" y="4845269"/>
            <a:ext cx="1802524" cy="1802524"/>
          </a:xfrm>
          <a:prstGeom prst="rect">
            <a:avLst/>
          </a:prstGeom>
        </p:spPr>
      </p:pic>
      <p:sp>
        <p:nvSpPr>
          <p:cNvPr id="8" name="吹き出し: 角を丸めた四角形 7">
            <a:extLst>
              <a:ext uri="{FF2B5EF4-FFF2-40B4-BE49-F238E27FC236}">
                <a16:creationId xmlns:a16="http://schemas.microsoft.com/office/drawing/2014/main" id="{8F6BD386-4A60-C10A-D474-AA40EEED147E}"/>
              </a:ext>
            </a:extLst>
          </p:cNvPr>
          <p:cNvSpPr/>
          <p:nvPr/>
        </p:nvSpPr>
        <p:spPr>
          <a:xfrm>
            <a:off x="607952" y="5092061"/>
            <a:ext cx="1501509" cy="958511"/>
          </a:xfrm>
          <a:prstGeom prst="wedgeRoundRectCallout">
            <a:avLst>
              <a:gd name="adj1" fmla="val -3465"/>
              <a:gd name="adj2" fmla="val 69627"/>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gn="ctr"/>
            <a:r>
              <a:rPr kumimoji="1" lang="hi-IN" altLang="ja-JP" dirty="0">
                <a:latin typeface="Arial Narrow" panose="020B0606020202030204" pitchFamily="34" charset="0"/>
              </a:rPr>
              <a:t>एउटा मीटरनै रु 960 पर्दो रहेछ</a:t>
            </a:r>
            <a:endParaRPr kumimoji="1" lang="ja-JP" altLang="en-US" dirty="0">
              <a:latin typeface="Arial Narrow" panose="020B0606020202030204" pitchFamily="34" charset="0"/>
            </a:endParaRPr>
          </a:p>
        </p:txBody>
      </p:sp>
      <p:sp>
        <p:nvSpPr>
          <p:cNvPr id="9" name="吹き出し: 角を丸めた四角形 8">
            <a:extLst>
              <a:ext uri="{FF2B5EF4-FFF2-40B4-BE49-F238E27FC236}">
                <a16:creationId xmlns:a16="http://schemas.microsoft.com/office/drawing/2014/main" id="{95EA951B-2C7C-67FB-92AC-65F98758791F}"/>
              </a:ext>
            </a:extLst>
          </p:cNvPr>
          <p:cNvSpPr/>
          <p:nvPr/>
        </p:nvSpPr>
        <p:spPr>
          <a:xfrm>
            <a:off x="2109461" y="5171090"/>
            <a:ext cx="1840359" cy="1470008"/>
          </a:xfrm>
          <a:prstGeom prst="wedgeRoundRectCallout">
            <a:avLst>
              <a:gd name="adj1" fmla="val -14982"/>
              <a:gd name="adj2" fmla="val 60029"/>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gn="ctr"/>
            <a:r>
              <a:rPr kumimoji="1" lang="hi-IN" altLang="ja-JP" sz="1600" dirty="0">
                <a:latin typeface="Arial Narrow" panose="020B0606020202030204" pitchFamily="34" charset="0"/>
              </a:rPr>
              <a:t>यदि पुरानो मिटरले ५% कम मापन गर्छ भने,200</a:t>
            </a:r>
            <a:r>
              <a:rPr kumimoji="1" lang="en-US" altLang="ja-JP" sz="1600" dirty="0">
                <a:latin typeface="Arial Narrow" panose="020B0606020202030204" pitchFamily="34" charset="0"/>
              </a:rPr>
              <a:t>m</a:t>
            </a:r>
            <a:r>
              <a:rPr kumimoji="1" lang="en-US" altLang="ja-JP" sz="1600" baseline="30000" dirty="0"/>
              <a:t>3</a:t>
            </a:r>
            <a:r>
              <a:rPr kumimoji="1" lang="en-US" altLang="ja-JP" sz="1600" dirty="0">
                <a:latin typeface="Arial Narrow" panose="020B0606020202030204" pitchFamily="34" charset="0"/>
              </a:rPr>
              <a:t>/</a:t>
            </a:r>
            <a:r>
              <a:rPr kumimoji="1" lang="hi-IN" altLang="ja-JP" sz="1600" dirty="0">
                <a:latin typeface="Arial Narrow" panose="020B0606020202030204" pitchFamily="34" charset="0"/>
              </a:rPr>
              <a:t>वर्ष संग।200 </a:t>
            </a:r>
            <a:r>
              <a:rPr kumimoji="1" lang="en-US" altLang="ja-JP" sz="1600" dirty="0">
                <a:latin typeface="Arial Narrow" panose="020B0606020202030204" pitchFamily="34" charset="0"/>
              </a:rPr>
              <a:t>X 5% = 10m</a:t>
            </a:r>
            <a:r>
              <a:rPr kumimoji="1" lang="en-US" altLang="ja-JP" sz="1600" baseline="30000" dirty="0"/>
              <a:t>3</a:t>
            </a:r>
            <a:r>
              <a:rPr kumimoji="1" lang="en-US" altLang="ja-JP" sz="1600" dirty="0">
                <a:latin typeface="Arial Narrow" panose="020B0606020202030204" pitchFamily="34" charset="0"/>
              </a:rPr>
              <a:t>/y </a:t>
            </a:r>
            <a:r>
              <a:rPr kumimoji="1" lang="hi-IN" altLang="ja-JP" sz="1600" dirty="0">
                <a:latin typeface="Arial Narrow" panose="020B0606020202030204" pitchFamily="34" charset="0"/>
              </a:rPr>
              <a:t>घाटा।</a:t>
            </a:r>
            <a:endParaRPr kumimoji="1" lang="ja-JP" altLang="en-US" sz="1600" dirty="0">
              <a:latin typeface="Arial Narrow" panose="020B0606020202030204" pitchFamily="34" charset="0"/>
            </a:endParaRPr>
          </a:p>
        </p:txBody>
      </p:sp>
      <p:sp>
        <p:nvSpPr>
          <p:cNvPr id="10" name="吹き出し: 角を丸めた四角形 9">
            <a:extLst>
              <a:ext uri="{FF2B5EF4-FFF2-40B4-BE49-F238E27FC236}">
                <a16:creationId xmlns:a16="http://schemas.microsoft.com/office/drawing/2014/main" id="{9202BDB7-921F-AC22-C3DE-026975E2D288}"/>
              </a:ext>
            </a:extLst>
          </p:cNvPr>
          <p:cNvSpPr/>
          <p:nvPr/>
        </p:nvSpPr>
        <p:spPr>
          <a:xfrm>
            <a:off x="5916273" y="5018491"/>
            <a:ext cx="2071589" cy="1579485"/>
          </a:xfrm>
          <a:prstGeom prst="wedgeRoundRectCallout">
            <a:avLst>
              <a:gd name="adj1" fmla="val -40113"/>
              <a:gd name="adj2" fmla="val 62061"/>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gn="ctr"/>
            <a:r>
              <a:rPr lang="hi-IN" altLang="ja-JP" sz="1500" dirty="0">
                <a:latin typeface="Arial Narrow" panose="020B0606020202030204" pitchFamily="34" charset="0"/>
              </a:rPr>
              <a:t>थपिएको राजस्व (320) ले 3 वर्षको लागि लागत (960) कभर गर्दछ। अहिले परिवर्तन गर्नुहोस् र कम्तिमा 3 वर्ष प्रयोग गर्नुहोस् !!</a:t>
            </a:r>
            <a:endParaRPr kumimoji="1" lang="ja-JP" altLang="en-US" sz="1500" dirty="0">
              <a:latin typeface="Arial Narrow" panose="020B0606020202030204" pitchFamily="34" charset="0"/>
            </a:endParaRPr>
          </a:p>
        </p:txBody>
      </p:sp>
      <p:sp>
        <p:nvSpPr>
          <p:cNvPr id="11" name="吹き出し: 角を丸めた四角形 10">
            <a:extLst>
              <a:ext uri="{FF2B5EF4-FFF2-40B4-BE49-F238E27FC236}">
                <a16:creationId xmlns:a16="http://schemas.microsoft.com/office/drawing/2014/main" id="{9479E008-08D9-8C36-7DE7-6E5F58DBC986}"/>
              </a:ext>
            </a:extLst>
          </p:cNvPr>
          <p:cNvSpPr/>
          <p:nvPr/>
        </p:nvSpPr>
        <p:spPr>
          <a:xfrm>
            <a:off x="3949820" y="4928721"/>
            <a:ext cx="1966454" cy="1324934"/>
          </a:xfrm>
          <a:prstGeom prst="wedgeRoundRectCallout">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gn="ctr"/>
            <a:r>
              <a:rPr kumimoji="1" lang="hi-IN" altLang="ja-JP" sz="1600" dirty="0">
                <a:latin typeface="Arial Narrow" panose="020B0606020202030204" pitchFamily="34" charset="0"/>
              </a:rPr>
              <a:t>प्रतिस्थापन गरेर, 10</a:t>
            </a:r>
            <a:r>
              <a:rPr kumimoji="1" lang="en-US" altLang="ja-JP" sz="1600" dirty="0">
                <a:latin typeface="Arial Narrow" panose="020B0606020202030204" pitchFamily="34" charset="0"/>
              </a:rPr>
              <a:t>m</a:t>
            </a:r>
            <a:r>
              <a:rPr kumimoji="1" lang="en-US" altLang="ja-JP" sz="1600" baseline="30000" dirty="0"/>
              <a:t>3</a:t>
            </a:r>
            <a:r>
              <a:rPr kumimoji="1" lang="en-US" altLang="ja-JP" sz="1600" dirty="0">
                <a:latin typeface="Arial Narrow" panose="020B0606020202030204" pitchFamily="34" charset="0"/>
              </a:rPr>
              <a:t> x </a:t>
            </a:r>
            <a:r>
              <a:rPr kumimoji="1" lang="hi-IN" altLang="ja-JP" sz="1600" dirty="0">
                <a:latin typeface="Arial Narrow" panose="020B0606020202030204" pitchFamily="34" charset="0"/>
              </a:rPr>
              <a:t>रु 32 = रु 320 राजस्व हरेक वर्ष वृद्धि हुन्छ।</a:t>
            </a:r>
            <a:endParaRPr kumimoji="1" lang="ja-JP" altLang="en-US" sz="1600" dirty="0">
              <a:latin typeface="Arial Narrow" panose="020B0606020202030204" pitchFamily="34" charset="0"/>
            </a:endParaRPr>
          </a:p>
        </p:txBody>
      </p:sp>
      <p:pic>
        <p:nvPicPr>
          <p:cNvPr id="4" name="図 3">
            <a:extLst>
              <a:ext uri="{FF2B5EF4-FFF2-40B4-BE49-F238E27FC236}">
                <a16:creationId xmlns:a16="http://schemas.microsoft.com/office/drawing/2014/main" id="{52B1533D-B55C-CEBB-2A6D-8E09D1774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3701" y="4845269"/>
            <a:ext cx="1802524" cy="1802524"/>
          </a:xfrm>
          <a:prstGeom prst="rect">
            <a:avLst/>
          </a:prstGeom>
        </p:spPr>
      </p:pic>
    </p:spTree>
    <p:extLst>
      <p:ext uri="{BB962C8B-B14F-4D97-AF65-F5344CB8AC3E}">
        <p14:creationId xmlns:p14="http://schemas.microsoft.com/office/powerpoint/2010/main" val="1449178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31F3C7-F2DE-37CA-E42E-BA3CADDCDE50}"/>
              </a:ext>
            </a:extLst>
          </p:cNvPr>
          <p:cNvSpPr>
            <a:spLocks noGrp="1"/>
          </p:cNvSpPr>
          <p:nvPr>
            <p:ph type="title"/>
          </p:nvPr>
        </p:nvSpPr>
        <p:spPr>
          <a:xfrm>
            <a:off x="838200" y="365126"/>
            <a:ext cx="10515600" cy="1017107"/>
          </a:xfrm>
        </p:spPr>
        <p:txBody>
          <a:bodyPr>
            <a:normAutofit/>
          </a:bodyPr>
          <a:lstStyle/>
          <a:p>
            <a:r>
              <a:rPr kumimoji="1" lang="hi-IN" altLang="ja-JP" sz="4000" dirty="0"/>
              <a:t>मिटरको नियमित प्रतिस्थापन</a:t>
            </a:r>
            <a:endParaRPr kumimoji="1" lang="ja-JP" altLang="en-US" sz="4000" dirty="0"/>
          </a:p>
        </p:txBody>
      </p:sp>
      <p:sp>
        <p:nvSpPr>
          <p:cNvPr id="3" name="コンテンツ プレースホルダー 2">
            <a:extLst>
              <a:ext uri="{FF2B5EF4-FFF2-40B4-BE49-F238E27FC236}">
                <a16:creationId xmlns:a16="http://schemas.microsoft.com/office/drawing/2014/main" id="{061F9CE8-1ABC-81AC-1A49-F806472FB719}"/>
              </a:ext>
            </a:extLst>
          </p:cNvPr>
          <p:cNvSpPr>
            <a:spLocks noGrp="1"/>
          </p:cNvSpPr>
          <p:nvPr>
            <p:ph idx="1"/>
          </p:nvPr>
        </p:nvSpPr>
        <p:spPr>
          <a:xfrm>
            <a:off x="838200" y="1189608"/>
            <a:ext cx="10515600" cy="3675926"/>
          </a:xfrm>
        </p:spPr>
        <p:txBody>
          <a:bodyPr>
            <a:normAutofit lnSpcReduction="10000"/>
          </a:bodyPr>
          <a:lstStyle/>
          <a:p>
            <a:r>
              <a:rPr lang="hi-IN" altLang="ja-JP" sz="2400" dirty="0"/>
              <a:t>ठूला धारा जडान गरेका व्यापारिक ग्राहकहरू वा धेरै पानी उपभोग गर्ने ग्राहकहरूका लागि नियमित रूपमा मिटर बदल्नु एक आर्थिक मापन हो, किनकि उनीहरुको पानीको महशूल को एकाइ सानो धारा भएका ग्राहकहरूको भन्दा बढी हुन्छ।</a:t>
            </a:r>
            <a:r>
              <a:rPr lang="en-US" altLang="ja-JP" sz="2400" dirty="0"/>
              <a:t>  </a:t>
            </a:r>
          </a:p>
          <a:p>
            <a:r>
              <a:rPr lang="hi-IN" altLang="ja-JP" sz="2400" dirty="0"/>
              <a:t>पुराना, बढी संचित मात्रा भएका र/वा ठूलो मासिक खपत मात्राको मिटरहरू प्रयोग गर्ने ग्राहकहरूलाई लाई प्राथमिकता दिँदै नियमित रूपमा मिटरहरू प्रतिस्थापन गर्न सिफारिस गरिन्छ।</a:t>
            </a:r>
            <a:endParaRPr lang="en-US" altLang="ja-JP" sz="2400" dirty="0"/>
          </a:p>
          <a:p>
            <a:r>
              <a:rPr lang="hi-IN" altLang="ja-JP" sz="2400" dirty="0"/>
              <a:t>उच्च </a:t>
            </a:r>
            <a:r>
              <a:rPr lang="en-US" altLang="ja-JP" sz="2400" dirty="0"/>
              <a:t>accuracy, </a:t>
            </a:r>
            <a:r>
              <a:rPr lang="hi-IN" altLang="ja-JP" sz="2400" dirty="0"/>
              <a:t>लामो आयू, राम्रो गुणस्तरको मिटर प्रयोग गर्न उचित हुन्छ।</a:t>
            </a:r>
            <a:r>
              <a:rPr lang="ja-JP" altLang="en-US" sz="2400" dirty="0"/>
              <a:t> </a:t>
            </a:r>
            <a:endParaRPr kumimoji="1" lang="en-US" altLang="ja-JP" sz="2400" dirty="0"/>
          </a:p>
          <a:p>
            <a:r>
              <a:rPr kumimoji="1" lang="hi-IN" altLang="ja-JP" sz="2400" dirty="0"/>
              <a:t>सस्तो वा मर्मत गरिएकाहरूलाई किफायती मानिन्छ, तर तिनीहरूको जीवनकाल छोटो हुन्छ साथै सो ले राजस्व पनि घट्न जान्छ, तसर्थ यी किफायती हुन्नन्।</a:t>
            </a:r>
            <a:r>
              <a:rPr kumimoji="1" lang="en-US" altLang="ja-JP" sz="2400" dirty="0"/>
              <a:t> </a:t>
            </a:r>
            <a:endParaRPr kumimoji="1" lang="ja-JP" altLang="en-US" sz="2400" dirty="0"/>
          </a:p>
        </p:txBody>
      </p:sp>
      <p:sp>
        <p:nvSpPr>
          <p:cNvPr id="4" name="スライド番号プレースホルダー 3">
            <a:extLst>
              <a:ext uri="{FF2B5EF4-FFF2-40B4-BE49-F238E27FC236}">
                <a16:creationId xmlns:a16="http://schemas.microsoft.com/office/drawing/2014/main" id="{0896E447-0C34-E9DF-5E2F-4D0CB67591B6}"/>
              </a:ext>
            </a:extLst>
          </p:cNvPr>
          <p:cNvSpPr>
            <a:spLocks noGrp="1"/>
          </p:cNvSpPr>
          <p:nvPr>
            <p:ph type="sldNum" sz="quarter" idx="12"/>
          </p:nvPr>
        </p:nvSpPr>
        <p:spPr>
          <a:xfrm>
            <a:off x="9073052" y="6356350"/>
            <a:ext cx="2743200" cy="365125"/>
          </a:xfrm>
        </p:spPr>
        <p:txBody>
          <a:bodyPr/>
          <a:lstStyle/>
          <a:p>
            <a:fld id="{CDA1AEA6-66EA-4D44-912F-2483D41830B3}" type="slidenum">
              <a:rPr kumimoji="1" lang="ja-JP" altLang="en-US" sz="1400" b="1" smtClean="0"/>
              <a:t>22</a:t>
            </a:fld>
            <a:endParaRPr kumimoji="1" lang="ja-JP" altLang="en-US" sz="1400" b="1" dirty="0"/>
          </a:p>
        </p:txBody>
      </p:sp>
      <p:pic>
        <p:nvPicPr>
          <p:cNvPr id="11" name="図 10" descr="車, 座る, テーブル, 古い が含まれている画像&#10;&#10;自動的に生成された説明">
            <a:extLst>
              <a:ext uri="{FF2B5EF4-FFF2-40B4-BE49-F238E27FC236}">
                <a16:creationId xmlns:a16="http://schemas.microsoft.com/office/drawing/2014/main" id="{73C63B25-DBC1-DCCF-5A74-E8F654BB6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6571" y="4788956"/>
            <a:ext cx="2511973" cy="1883980"/>
          </a:xfrm>
          <a:prstGeom prst="rect">
            <a:avLst/>
          </a:prstGeom>
        </p:spPr>
      </p:pic>
      <p:graphicFrame>
        <p:nvGraphicFramePr>
          <p:cNvPr id="12" name="表 12">
            <a:extLst>
              <a:ext uri="{FF2B5EF4-FFF2-40B4-BE49-F238E27FC236}">
                <a16:creationId xmlns:a16="http://schemas.microsoft.com/office/drawing/2014/main" id="{52D7E42F-C75F-F66F-2717-000F58F5DB9A}"/>
              </a:ext>
            </a:extLst>
          </p:cNvPr>
          <p:cNvGraphicFramePr>
            <a:graphicFrameLocks noGrp="1"/>
          </p:cNvGraphicFramePr>
          <p:nvPr>
            <p:extLst>
              <p:ext uri="{D42A27DB-BD31-4B8C-83A1-F6EECF244321}">
                <p14:modId xmlns:p14="http://schemas.microsoft.com/office/powerpoint/2010/main" val="2804716551"/>
              </p:ext>
            </p:extLst>
          </p:nvPr>
        </p:nvGraphicFramePr>
        <p:xfrm>
          <a:off x="456526" y="4788956"/>
          <a:ext cx="8128002" cy="1703919"/>
        </p:xfrm>
        <a:graphic>
          <a:graphicData uri="http://schemas.openxmlformats.org/drawingml/2006/table">
            <a:tbl>
              <a:tblPr firstRow="1" bandRow="1">
                <a:tableStyleId>{5C22544A-7EE6-4342-B048-85BDC9FD1C3A}</a:tableStyleId>
              </a:tblPr>
              <a:tblGrid>
                <a:gridCol w="1054101">
                  <a:extLst>
                    <a:ext uri="{9D8B030D-6E8A-4147-A177-3AD203B41FA5}">
                      <a16:colId xmlns:a16="http://schemas.microsoft.com/office/drawing/2014/main" val="3002710279"/>
                    </a:ext>
                  </a:extLst>
                </a:gridCol>
                <a:gridCol w="1190735">
                  <a:extLst>
                    <a:ext uri="{9D8B030D-6E8A-4147-A177-3AD203B41FA5}">
                      <a16:colId xmlns:a16="http://schemas.microsoft.com/office/drawing/2014/main" val="1056661168"/>
                    </a:ext>
                  </a:extLst>
                </a:gridCol>
                <a:gridCol w="1061545">
                  <a:extLst>
                    <a:ext uri="{9D8B030D-6E8A-4147-A177-3AD203B41FA5}">
                      <a16:colId xmlns:a16="http://schemas.microsoft.com/office/drawing/2014/main" val="2464595778"/>
                    </a:ext>
                  </a:extLst>
                </a:gridCol>
                <a:gridCol w="1145628">
                  <a:extLst>
                    <a:ext uri="{9D8B030D-6E8A-4147-A177-3AD203B41FA5}">
                      <a16:colId xmlns:a16="http://schemas.microsoft.com/office/drawing/2014/main" val="2902317542"/>
                    </a:ext>
                  </a:extLst>
                </a:gridCol>
                <a:gridCol w="1261241">
                  <a:extLst>
                    <a:ext uri="{9D8B030D-6E8A-4147-A177-3AD203B41FA5}">
                      <a16:colId xmlns:a16="http://schemas.microsoft.com/office/drawing/2014/main" val="3489032593"/>
                    </a:ext>
                  </a:extLst>
                </a:gridCol>
                <a:gridCol w="1187669">
                  <a:extLst>
                    <a:ext uri="{9D8B030D-6E8A-4147-A177-3AD203B41FA5}">
                      <a16:colId xmlns:a16="http://schemas.microsoft.com/office/drawing/2014/main" val="1663344714"/>
                    </a:ext>
                  </a:extLst>
                </a:gridCol>
                <a:gridCol w="1227083">
                  <a:extLst>
                    <a:ext uri="{9D8B030D-6E8A-4147-A177-3AD203B41FA5}">
                      <a16:colId xmlns:a16="http://schemas.microsoft.com/office/drawing/2014/main" val="600359855"/>
                    </a:ext>
                  </a:extLst>
                </a:gridCol>
              </a:tblGrid>
              <a:tr h="627759">
                <a:tc>
                  <a:txBody>
                    <a:bodyPr/>
                    <a:lstStyle/>
                    <a:p>
                      <a:pPr algn="ctr"/>
                      <a:r>
                        <a:rPr kumimoji="1" lang="en-US" altLang="ja-JP" sz="1600" dirty="0"/>
                        <a:t>A </a:t>
                      </a:r>
                      <a:r>
                        <a:rPr kumimoji="1" lang="hi-IN" altLang="ja-JP" sz="1600" dirty="0"/>
                        <a:t>मीटर </a:t>
                      </a:r>
                      <a:endParaRPr kumimoji="1" lang="ja-JP" altLang="en-US" sz="1600" dirty="0"/>
                    </a:p>
                  </a:txBody>
                  <a:tcPr/>
                </a:tc>
                <a:tc>
                  <a:txBody>
                    <a:bodyPr/>
                    <a:lstStyle/>
                    <a:p>
                      <a:pPr algn="ctr"/>
                      <a:r>
                        <a:rPr kumimoji="1" lang="en-US" altLang="ja-JP" sz="1600" dirty="0"/>
                        <a:t>A </a:t>
                      </a:r>
                      <a:r>
                        <a:rPr kumimoji="1" lang="hi-IN" altLang="ja-JP" sz="1600" dirty="0"/>
                        <a:t>मीटरको मूल्य</a:t>
                      </a:r>
                      <a:endParaRPr kumimoji="1" lang="ja-JP" altLang="en-US" sz="1600" dirty="0"/>
                    </a:p>
                  </a:txBody>
                  <a:tcPr/>
                </a:tc>
                <a:tc>
                  <a:txBody>
                    <a:bodyPr/>
                    <a:lstStyle/>
                    <a:p>
                      <a:pPr algn="ctr"/>
                      <a:r>
                        <a:rPr kumimoji="1" lang="hi-IN" altLang="ja-JP" sz="1600" dirty="0"/>
                        <a:t>पानीको खपत/बर्ष </a:t>
                      </a:r>
                      <a:endParaRPr kumimoji="1" lang="ja-JP" altLang="en-US" sz="1600" dirty="0"/>
                    </a:p>
                  </a:txBody>
                  <a:tcPr/>
                </a:tc>
                <a:tc>
                  <a:txBody>
                    <a:bodyPr/>
                    <a:lstStyle/>
                    <a:p>
                      <a:pPr algn="ctr"/>
                      <a:r>
                        <a:rPr kumimoji="1" lang="hi-IN" altLang="ja-JP" sz="1600" dirty="0"/>
                        <a:t>5 बर्षको </a:t>
                      </a:r>
                      <a:r>
                        <a:rPr kumimoji="1" lang="en-US" altLang="ja-JP" sz="1600" dirty="0"/>
                        <a:t>error </a:t>
                      </a:r>
                      <a:endParaRPr kumimoji="1" lang="ja-JP" altLang="en-US" sz="1600" dirty="0"/>
                    </a:p>
                  </a:txBody>
                  <a:tcPr/>
                </a:tc>
                <a:tc>
                  <a:txBody>
                    <a:bodyPr/>
                    <a:lstStyle/>
                    <a:p>
                      <a:pPr algn="ctr"/>
                      <a:r>
                        <a:rPr kumimoji="1" lang="nl-NL" altLang="ja-JP" sz="1600" dirty="0"/>
                        <a:t>5 बर्ष पछि billing vol. </a:t>
                      </a:r>
                      <a:endParaRPr kumimoji="1" lang="ja-JP" altLang="en-US" sz="1600" dirty="0"/>
                    </a:p>
                  </a:txBody>
                  <a:tcPr/>
                </a:tc>
                <a:tc>
                  <a:txBody>
                    <a:bodyPr/>
                    <a:lstStyle/>
                    <a:p>
                      <a:pPr algn="ctr"/>
                      <a:r>
                        <a:rPr kumimoji="1" lang="hi-IN" altLang="ja-JP" sz="1600" dirty="0"/>
                        <a:t>पानीको एकाइ मूल्य</a:t>
                      </a:r>
                      <a:endParaRPr kumimoji="1" lang="ja-JP" altLang="en-US" sz="1600" dirty="0"/>
                    </a:p>
                  </a:txBody>
                  <a:tcPr/>
                </a:tc>
                <a:tc>
                  <a:txBody>
                    <a:bodyPr/>
                    <a:lstStyle/>
                    <a:p>
                      <a:pPr algn="ctr"/>
                      <a:r>
                        <a:rPr kumimoji="1" lang="hi-IN" altLang="ja-JP" sz="1600" dirty="0"/>
                        <a:t>प्रति बर्ष </a:t>
                      </a:r>
                      <a:r>
                        <a:rPr kumimoji="1" lang="en-US" altLang="ja-JP" sz="1600" dirty="0"/>
                        <a:t>billing </a:t>
                      </a:r>
                      <a:endParaRPr kumimoji="1" lang="ja-JP" altLang="en-US" sz="1600" dirty="0"/>
                    </a:p>
                  </a:txBody>
                  <a:tcPr/>
                </a:tc>
                <a:extLst>
                  <a:ext uri="{0D108BD9-81ED-4DB2-BD59-A6C34878D82A}">
                    <a16:rowId xmlns:a16="http://schemas.microsoft.com/office/drawing/2014/main" val="2160205085"/>
                  </a:ext>
                </a:extLst>
              </a:tr>
              <a:tr h="358720">
                <a:tc>
                  <a:txBody>
                    <a:bodyPr/>
                    <a:lstStyle/>
                    <a:p>
                      <a:pPr algn="ctr"/>
                      <a:r>
                        <a:rPr kumimoji="1" lang="en-US" altLang="ja-JP" sz="1600" dirty="0"/>
                        <a:t>A</a:t>
                      </a:r>
                      <a:endParaRPr kumimoji="1" lang="ja-JP" altLang="en-US" sz="1600" dirty="0"/>
                    </a:p>
                  </a:txBody>
                  <a:tcPr/>
                </a:tc>
                <a:tc>
                  <a:txBody>
                    <a:bodyPr/>
                    <a:lstStyle/>
                    <a:p>
                      <a:pPr algn="r"/>
                      <a:r>
                        <a:rPr kumimoji="1" lang="hi-IN" altLang="ja-JP" sz="1600" dirty="0"/>
                        <a:t>रु</a:t>
                      </a:r>
                      <a:r>
                        <a:rPr kumimoji="1" lang="en-US" altLang="ja-JP" sz="1600" dirty="0"/>
                        <a:t> 700</a:t>
                      </a:r>
                      <a:endParaRPr kumimoji="1" lang="ja-JP" altLang="en-US" sz="1600" dirty="0"/>
                    </a:p>
                  </a:txBody>
                  <a:tcPr/>
                </a:tc>
                <a:tc>
                  <a:txBody>
                    <a:bodyPr/>
                    <a:lstStyle/>
                    <a:p>
                      <a:pPr algn="r"/>
                      <a:r>
                        <a:rPr kumimoji="1" lang="en-US" altLang="ja-JP" sz="1600" dirty="0"/>
                        <a:t>200 m</a:t>
                      </a:r>
                      <a:r>
                        <a:rPr kumimoji="1" lang="en-US" altLang="ja-JP" sz="1600" baseline="30000" dirty="0"/>
                        <a:t>3</a:t>
                      </a:r>
                      <a:endParaRPr kumimoji="1" lang="ja-JP" altLang="en-US" sz="1600" baseline="30000" dirty="0"/>
                    </a:p>
                  </a:txBody>
                  <a:tcPr/>
                </a:tc>
                <a:tc>
                  <a:txBody>
                    <a:bodyPr/>
                    <a:lstStyle/>
                    <a:p>
                      <a:pPr algn="r"/>
                      <a:r>
                        <a:rPr kumimoji="1" lang="en-US" altLang="ja-JP" sz="1600" dirty="0"/>
                        <a:t>-10%</a:t>
                      </a:r>
                      <a:endParaRPr kumimoji="1" lang="ja-JP" altLang="en-US" sz="1600" dirty="0"/>
                    </a:p>
                  </a:txBody>
                  <a:tcPr/>
                </a:tc>
                <a:tc>
                  <a:txBody>
                    <a:bodyPr/>
                    <a:lstStyle/>
                    <a:p>
                      <a:pPr algn="r"/>
                      <a:r>
                        <a:rPr kumimoji="1" lang="en-US" altLang="ja-JP" sz="1600" dirty="0"/>
                        <a:t>180 m</a:t>
                      </a:r>
                      <a:r>
                        <a:rPr kumimoji="1" lang="en-US" altLang="ja-JP" sz="1600" baseline="30000" dirty="0"/>
                        <a:t>3</a:t>
                      </a:r>
                      <a:endParaRPr kumimoji="1" lang="ja-JP" altLang="en-US" sz="1600" dirty="0"/>
                    </a:p>
                  </a:txBody>
                  <a:tcPr/>
                </a:tc>
                <a:tc>
                  <a:txBody>
                    <a:bodyPr/>
                    <a:lstStyle/>
                    <a:p>
                      <a:pPr algn="r"/>
                      <a:r>
                        <a:rPr kumimoji="1" lang="en-US" altLang="ja-JP" sz="1600" dirty="0"/>
                        <a:t>32 /m</a:t>
                      </a:r>
                      <a:r>
                        <a:rPr kumimoji="1" lang="en-US" altLang="ja-JP" sz="1600" baseline="30000" dirty="0"/>
                        <a:t>3</a:t>
                      </a:r>
                      <a:endParaRPr kumimoji="1" lang="ja-JP" altLang="en-US" sz="1600" dirty="0"/>
                    </a:p>
                  </a:txBody>
                  <a:tcPr/>
                </a:tc>
                <a:tc>
                  <a:txBody>
                    <a:bodyPr/>
                    <a:lstStyle/>
                    <a:p>
                      <a:pPr algn="r"/>
                      <a:r>
                        <a:rPr kumimoji="1" lang="hi-IN" altLang="ja-JP" sz="1600" dirty="0"/>
                        <a:t>रु</a:t>
                      </a:r>
                      <a:r>
                        <a:rPr kumimoji="1" lang="en-US" altLang="ja-JP" sz="1600" dirty="0"/>
                        <a:t> 5,760</a:t>
                      </a:r>
                      <a:endParaRPr kumimoji="1" lang="ja-JP" altLang="en-US" sz="1600" dirty="0"/>
                    </a:p>
                  </a:txBody>
                  <a:tcPr/>
                </a:tc>
                <a:extLst>
                  <a:ext uri="{0D108BD9-81ED-4DB2-BD59-A6C34878D82A}">
                    <a16:rowId xmlns:a16="http://schemas.microsoft.com/office/drawing/2014/main" val="1941344315"/>
                  </a:ext>
                </a:extLst>
              </a:tr>
              <a:tr h="358720">
                <a:tc>
                  <a:txBody>
                    <a:bodyPr/>
                    <a:lstStyle/>
                    <a:p>
                      <a:pPr algn="ctr"/>
                      <a:r>
                        <a:rPr kumimoji="1" lang="en-US" altLang="ja-JP" sz="1600" dirty="0"/>
                        <a:t>B</a:t>
                      </a:r>
                      <a:endParaRPr kumimoji="1" lang="ja-JP" altLang="en-US" sz="1600" dirty="0"/>
                    </a:p>
                  </a:txBody>
                  <a:tcPr/>
                </a:tc>
                <a:tc>
                  <a:txBody>
                    <a:bodyPr/>
                    <a:lstStyle/>
                    <a:p>
                      <a:pPr algn="r"/>
                      <a:r>
                        <a:rPr kumimoji="1" lang="hi-IN" altLang="ja-JP" sz="1600" dirty="0"/>
                        <a:t>रु</a:t>
                      </a:r>
                      <a:r>
                        <a:rPr kumimoji="1" lang="en-US" altLang="ja-JP" sz="1600" dirty="0"/>
                        <a:t> 1,000</a:t>
                      </a:r>
                      <a:endParaRPr kumimoji="1" lang="ja-JP" altLang="en-US" sz="1600" dirty="0"/>
                    </a:p>
                  </a:txBody>
                  <a:tcPr/>
                </a:tc>
                <a:tc>
                  <a:txBody>
                    <a:bodyPr/>
                    <a:lstStyle/>
                    <a:p>
                      <a:pPr algn="r"/>
                      <a:r>
                        <a:rPr kumimoji="1" lang="en-US" altLang="ja-JP" sz="1600" dirty="0"/>
                        <a:t>200 m</a:t>
                      </a:r>
                      <a:r>
                        <a:rPr kumimoji="1" lang="en-US" altLang="ja-JP" sz="1600" baseline="30000" dirty="0"/>
                        <a:t>3</a:t>
                      </a:r>
                      <a:endParaRPr kumimoji="1" lang="ja-JP" altLang="en-US" sz="1600" dirty="0"/>
                    </a:p>
                  </a:txBody>
                  <a:tcPr/>
                </a:tc>
                <a:tc>
                  <a:txBody>
                    <a:bodyPr/>
                    <a:lstStyle/>
                    <a:p>
                      <a:pPr algn="r"/>
                      <a:r>
                        <a:rPr kumimoji="1" lang="en-US" altLang="ja-JP" sz="1600" dirty="0"/>
                        <a:t>-5%</a:t>
                      </a:r>
                      <a:endParaRPr kumimoji="1" lang="ja-JP" altLang="en-US" sz="1600" dirty="0"/>
                    </a:p>
                  </a:txBody>
                  <a:tcPr/>
                </a:tc>
                <a:tc>
                  <a:txBody>
                    <a:bodyPr/>
                    <a:lstStyle/>
                    <a:p>
                      <a:pPr algn="r"/>
                      <a:r>
                        <a:rPr kumimoji="1" lang="en-US" altLang="ja-JP" sz="1600" dirty="0"/>
                        <a:t>190 m</a:t>
                      </a:r>
                      <a:r>
                        <a:rPr kumimoji="1" lang="en-US" altLang="ja-JP" sz="1600" baseline="30000" dirty="0"/>
                        <a:t>3</a:t>
                      </a:r>
                      <a:endParaRPr kumimoji="1" lang="ja-JP" altLang="en-US" sz="1600" dirty="0"/>
                    </a:p>
                  </a:txBody>
                  <a:tcPr/>
                </a:tc>
                <a:tc>
                  <a:txBody>
                    <a:bodyPr/>
                    <a:lstStyle/>
                    <a:p>
                      <a:pPr algn="r"/>
                      <a:r>
                        <a:rPr kumimoji="1" lang="en-US" altLang="ja-JP" sz="1600" dirty="0"/>
                        <a:t>32 /m</a:t>
                      </a:r>
                      <a:r>
                        <a:rPr kumimoji="1" lang="en-US" altLang="ja-JP" sz="1600" baseline="30000" dirty="0"/>
                        <a:t>3</a:t>
                      </a:r>
                      <a:endParaRPr kumimoji="1" lang="ja-JP" altLang="en-US" sz="1600" dirty="0"/>
                    </a:p>
                  </a:txBody>
                  <a:tcPr/>
                </a:tc>
                <a:tc>
                  <a:txBody>
                    <a:bodyPr/>
                    <a:lstStyle/>
                    <a:p>
                      <a:pPr algn="r"/>
                      <a:r>
                        <a:rPr kumimoji="1" lang="hi-IN" altLang="ja-JP" sz="1600" dirty="0"/>
                        <a:t>रु</a:t>
                      </a:r>
                      <a:r>
                        <a:rPr kumimoji="1" lang="en-US" altLang="ja-JP" sz="1600" dirty="0"/>
                        <a:t> 6,080</a:t>
                      </a:r>
                      <a:endParaRPr kumimoji="1" lang="ja-JP" altLang="en-US" sz="1600" dirty="0"/>
                    </a:p>
                  </a:txBody>
                  <a:tcPr/>
                </a:tc>
                <a:extLst>
                  <a:ext uri="{0D108BD9-81ED-4DB2-BD59-A6C34878D82A}">
                    <a16:rowId xmlns:a16="http://schemas.microsoft.com/office/drawing/2014/main" val="945829624"/>
                  </a:ext>
                </a:extLst>
              </a:tr>
              <a:tr h="358720">
                <a:tc>
                  <a:txBody>
                    <a:bodyPr/>
                    <a:lstStyle/>
                    <a:p>
                      <a:pPr algn="ctr"/>
                      <a:r>
                        <a:rPr kumimoji="1" lang="hi-IN" altLang="ja-JP" sz="1600" dirty="0"/>
                        <a:t>अन्तर</a:t>
                      </a:r>
                      <a:endParaRPr kumimoji="1" lang="en-US" altLang="ja-JP" sz="1600" dirty="0"/>
                    </a:p>
                  </a:txBody>
                  <a:tcPr/>
                </a:tc>
                <a:tc>
                  <a:txBody>
                    <a:bodyPr/>
                    <a:lstStyle/>
                    <a:p>
                      <a:pPr algn="r"/>
                      <a:r>
                        <a:rPr kumimoji="1" lang="en-US" altLang="ja-JP" sz="1600" dirty="0"/>
                        <a:t> </a:t>
                      </a:r>
                      <a:r>
                        <a:rPr kumimoji="1" lang="hi-IN" altLang="ja-JP" sz="1600" dirty="0"/>
                        <a:t>रु</a:t>
                      </a:r>
                      <a:r>
                        <a:rPr kumimoji="1" lang="en-US" altLang="ja-JP" sz="1600" dirty="0"/>
                        <a:t> -300</a:t>
                      </a:r>
                      <a:endParaRPr kumimoji="1" lang="ja-JP" altLang="en-US" sz="1600" dirty="0"/>
                    </a:p>
                  </a:txBody>
                  <a:tcPr/>
                </a:tc>
                <a:tc>
                  <a:txBody>
                    <a:bodyPr/>
                    <a:lstStyle/>
                    <a:p>
                      <a:pPr algn="r"/>
                      <a:endParaRPr kumimoji="1" lang="ja-JP" altLang="en-US" sz="1600" dirty="0"/>
                    </a:p>
                  </a:txBody>
                  <a:tcPr/>
                </a:tc>
                <a:tc>
                  <a:txBody>
                    <a:bodyPr/>
                    <a:lstStyle/>
                    <a:p>
                      <a:pPr algn="r"/>
                      <a:r>
                        <a:rPr kumimoji="1" lang="en-US" altLang="ja-JP" sz="1600" dirty="0"/>
                        <a:t>-5%</a:t>
                      </a:r>
                      <a:endParaRPr kumimoji="1" lang="ja-JP" altLang="en-US" sz="1600" dirty="0"/>
                    </a:p>
                  </a:txBody>
                  <a:tcPr/>
                </a:tc>
                <a:tc>
                  <a:txBody>
                    <a:bodyPr/>
                    <a:lstStyle/>
                    <a:p>
                      <a:pPr algn="r"/>
                      <a:r>
                        <a:rPr kumimoji="1" lang="en-US" altLang="ja-JP" sz="1600" dirty="0"/>
                        <a:t>-10 m</a:t>
                      </a:r>
                      <a:r>
                        <a:rPr kumimoji="1" lang="en-US" altLang="ja-JP" sz="1600" baseline="30000" dirty="0"/>
                        <a:t>3</a:t>
                      </a:r>
                      <a:endParaRPr kumimoji="1" lang="ja-JP" altLang="en-US" sz="1600" dirty="0"/>
                    </a:p>
                  </a:txBody>
                  <a:tcPr/>
                </a:tc>
                <a:tc>
                  <a:txBody>
                    <a:bodyPr/>
                    <a:lstStyle/>
                    <a:p>
                      <a:pPr algn="r"/>
                      <a:endParaRPr kumimoji="1" lang="ja-JP" altLang="en-US" sz="1600" dirty="0"/>
                    </a:p>
                  </a:txBody>
                  <a:tcPr/>
                </a:tc>
                <a:tc>
                  <a:txBody>
                    <a:bodyPr/>
                    <a:lstStyle/>
                    <a:p>
                      <a:pPr algn="r"/>
                      <a:r>
                        <a:rPr kumimoji="1" lang="hi-IN" altLang="ja-JP" sz="1600" dirty="0"/>
                        <a:t>रु</a:t>
                      </a:r>
                      <a:r>
                        <a:rPr kumimoji="1" lang="en-US" altLang="ja-JP" sz="1600" dirty="0"/>
                        <a:t> +320</a:t>
                      </a:r>
                      <a:endParaRPr kumimoji="1" lang="ja-JP" altLang="en-US" sz="1600" dirty="0"/>
                    </a:p>
                  </a:txBody>
                  <a:tcPr/>
                </a:tc>
                <a:extLst>
                  <a:ext uri="{0D108BD9-81ED-4DB2-BD59-A6C34878D82A}">
                    <a16:rowId xmlns:a16="http://schemas.microsoft.com/office/drawing/2014/main" val="2268789801"/>
                  </a:ext>
                </a:extLst>
              </a:tr>
            </a:tbl>
          </a:graphicData>
        </a:graphic>
      </p:graphicFrame>
      <p:sp>
        <p:nvSpPr>
          <p:cNvPr id="16" name="フリーフォーム: 図形 15">
            <a:extLst>
              <a:ext uri="{FF2B5EF4-FFF2-40B4-BE49-F238E27FC236}">
                <a16:creationId xmlns:a16="http://schemas.microsoft.com/office/drawing/2014/main" id="{C34AB5EE-5EE0-2196-4A42-A40EE1B060A6}"/>
              </a:ext>
            </a:extLst>
          </p:cNvPr>
          <p:cNvSpPr/>
          <p:nvPr/>
        </p:nvSpPr>
        <p:spPr>
          <a:xfrm>
            <a:off x="2774728" y="6419302"/>
            <a:ext cx="4792717" cy="265340"/>
          </a:xfrm>
          <a:custGeom>
            <a:avLst/>
            <a:gdLst>
              <a:gd name="connsiteX0" fmla="*/ 0 w 6642538"/>
              <a:gd name="connsiteY0" fmla="*/ 21020 h 304862"/>
              <a:gd name="connsiteX1" fmla="*/ 3457904 w 6642538"/>
              <a:gd name="connsiteY1" fmla="*/ 304800 h 304862"/>
              <a:gd name="connsiteX2" fmla="*/ 6642538 w 6642538"/>
              <a:gd name="connsiteY2" fmla="*/ 0 h 304862"/>
            </a:gdLst>
            <a:ahLst/>
            <a:cxnLst>
              <a:cxn ang="0">
                <a:pos x="connsiteX0" y="connsiteY0"/>
              </a:cxn>
              <a:cxn ang="0">
                <a:pos x="connsiteX1" y="connsiteY1"/>
              </a:cxn>
              <a:cxn ang="0">
                <a:pos x="connsiteX2" y="connsiteY2"/>
              </a:cxn>
            </a:cxnLst>
            <a:rect l="l" t="t" r="r" b="b"/>
            <a:pathLst>
              <a:path w="6642538" h="304862">
                <a:moveTo>
                  <a:pt x="0" y="21020"/>
                </a:moveTo>
                <a:cubicBezTo>
                  <a:pt x="1175407" y="164661"/>
                  <a:pt x="2350814" y="308303"/>
                  <a:pt x="3457904" y="304800"/>
                </a:cubicBezTo>
                <a:cubicBezTo>
                  <a:pt x="4564994" y="301297"/>
                  <a:pt x="5603766" y="150648"/>
                  <a:pt x="6642538" y="0"/>
                </a:cubicBezTo>
              </a:path>
            </a:pathLst>
          </a:custGeom>
          <a:ln w="19050">
            <a:solidFill>
              <a:srgbClr val="FF0000"/>
            </a:solidFill>
            <a:headEnd type="triangle" w="lg" len="lg"/>
            <a:tailEnd type="triangle" w="lg" len="lg"/>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230622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BA641E-3839-224E-FA83-2D2E2E139206}"/>
              </a:ext>
            </a:extLst>
          </p:cNvPr>
          <p:cNvSpPr>
            <a:spLocks noGrp="1"/>
          </p:cNvSpPr>
          <p:nvPr>
            <p:ph type="title"/>
          </p:nvPr>
        </p:nvSpPr>
        <p:spPr>
          <a:xfrm>
            <a:off x="838200" y="291553"/>
            <a:ext cx="10515600" cy="854076"/>
          </a:xfrm>
        </p:spPr>
        <p:txBody>
          <a:bodyPr>
            <a:normAutofit/>
          </a:bodyPr>
          <a:lstStyle/>
          <a:p>
            <a:r>
              <a:rPr kumimoji="1" lang="hi-IN" altLang="ja-JP" sz="4000" dirty="0"/>
              <a:t>मिटरको नियमित प्रतिस्थापन</a:t>
            </a:r>
            <a:endParaRPr kumimoji="1" lang="ja-JP" altLang="en-US" sz="4000" dirty="0"/>
          </a:p>
        </p:txBody>
      </p:sp>
      <p:sp>
        <p:nvSpPr>
          <p:cNvPr id="3" name="コンテンツ プレースホルダー 2">
            <a:extLst>
              <a:ext uri="{FF2B5EF4-FFF2-40B4-BE49-F238E27FC236}">
                <a16:creationId xmlns:a16="http://schemas.microsoft.com/office/drawing/2014/main" id="{3774A3FF-8871-D991-AFE8-C4F45723B1B5}"/>
              </a:ext>
            </a:extLst>
          </p:cNvPr>
          <p:cNvSpPr>
            <a:spLocks noGrp="1"/>
          </p:cNvSpPr>
          <p:nvPr>
            <p:ph idx="1"/>
          </p:nvPr>
        </p:nvSpPr>
        <p:spPr>
          <a:xfrm>
            <a:off x="838200" y="1145630"/>
            <a:ext cx="10670628" cy="3582197"/>
          </a:xfrm>
        </p:spPr>
        <p:txBody>
          <a:bodyPr>
            <a:normAutofit lnSpcReduction="10000"/>
          </a:bodyPr>
          <a:lstStyle/>
          <a:p>
            <a:pPr marL="0" indent="0">
              <a:buNone/>
            </a:pPr>
            <a:r>
              <a:rPr kumimoji="1" lang="en-US" altLang="ja-JP" sz="2400" dirty="0"/>
              <a:t>(1) </a:t>
            </a:r>
            <a:r>
              <a:rPr kumimoji="1" lang="hi-IN" altLang="ja-JP" sz="2400" dirty="0"/>
              <a:t>प्रतिस्थापन गर्न मिटरहरू, कुल/वार्षिक लागत सूचीबद्ध गर्ने।</a:t>
            </a:r>
            <a:endParaRPr kumimoji="1" lang="en-US" altLang="ja-JP" sz="2400" dirty="0"/>
          </a:p>
          <a:p>
            <a:pPr marL="0" indent="0">
              <a:buNone/>
            </a:pPr>
            <a:r>
              <a:rPr kumimoji="1" lang="en-US" altLang="ja-JP" sz="2400" dirty="0"/>
              <a:t>(2) </a:t>
            </a:r>
            <a:r>
              <a:rPr kumimoji="1" lang="hi-IN" altLang="ja-JP" sz="2400" dirty="0"/>
              <a:t>तिनीहरूको खरिद र स्थापनाको लागि बजेट स्वीकृति।</a:t>
            </a:r>
            <a:endParaRPr kumimoji="1" lang="en-US" altLang="ja-JP" sz="2400" dirty="0"/>
          </a:p>
          <a:p>
            <a:pPr marL="0" indent="0">
              <a:buNone/>
            </a:pPr>
            <a:r>
              <a:rPr kumimoji="1" lang="en-US" altLang="ja-JP" sz="2400" dirty="0"/>
              <a:t>(3) </a:t>
            </a:r>
            <a:r>
              <a:rPr kumimoji="1" lang="hi-IN" altLang="ja-JP" sz="2400" dirty="0"/>
              <a:t>उपयुक्त मिटरको खरिद (खरीद मापदण्ड, गुणस्तर जाँच)।</a:t>
            </a:r>
            <a:endParaRPr kumimoji="1" lang="en-US" altLang="ja-JP" sz="2400" dirty="0"/>
          </a:p>
          <a:p>
            <a:pPr marL="0" indent="0">
              <a:buNone/>
            </a:pPr>
            <a:r>
              <a:rPr kumimoji="1" lang="en-US" altLang="ja-JP" sz="2400" dirty="0"/>
              <a:t>(4) </a:t>
            </a:r>
            <a:r>
              <a:rPr kumimoji="1" lang="hi-IN" altLang="ja-JP" sz="2400" dirty="0"/>
              <a:t>स्थापना (कर्मचारी वा </a:t>
            </a:r>
            <a:r>
              <a:rPr kumimoji="1" lang="en-US" altLang="ja-JP" sz="2400" dirty="0"/>
              <a:t>outsourcing</a:t>
            </a:r>
            <a:r>
              <a:rPr kumimoji="1" lang="hi-IN" altLang="ja-JP" sz="2400" dirty="0"/>
              <a:t> द्वारा, प्रति महिना कति)</a:t>
            </a:r>
            <a:endParaRPr kumimoji="1" lang="en-US" altLang="ja-JP" sz="2400" dirty="0"/>
          </a:p>
          <a:p>
            <a:pPr marL="0" indent="0">
              <a:buNone/>
            </a:pPr>
            <a:r>
              <a:rPr kumimoji="1" lang="en-US" altLang="ja-JP" sz="2400" dirty="0"/>
              <a:t>(5) </a:t>
            </a:r>
            <a:r>
              <a:rPr kumimoji="1" lang="hi-IN" altLang="ja-JP" sz="2400" dirty="0"/>
              <a:t>यदि आवश्यक भएमा</a:t>
            </a:r>
            <a:r>
              <a:rPr kumimoji="1" lang="en-US" altLang="ja-JP" sz="2400" dirty="0"/>
              <a:t> </a:t>
            </a:r>
            <a:r>
              <a:rPr kumimoji="1" lang="hi-IN" altLang="ja-JP" sz="2400" dirty="0"/>
              <a:t>कर्मचारी भर्ती (स्थायी वा </a:t>
            </a:r>
            <a:r>
              <a:rPr kumimoji="1" lang="en-US" altLang="ja-JP" sz="2400" dirty="0"/>
              <a:t>contract</a:t>
            </a:r>
            <a:r>
              <a:rPr kumimoji="1" lang="hi-IN" altLang="ja-JP" sz="2400" dirty="0"/>
              <a:t> कर्मचारी)</a:t>
            </a:r>
            <a:endParaRPr kumimoji="1" lang="en-US" altLang="ja-JP" sz="2400" dirty="0"/>
          </a:p>
          <a:p>
            <a:pPr marL="0" indent="0">
              <a:buNone/>
            </a:pPr>
            <a:r>
              <a:rPr kumimoji="1" lang="en-US" altLang="ja-JP" sz="2400" dirty="0"/>
              <a:t>(6) </a:t>
            </a:r>
            <a:r>
              <a:rPr kumimoji="1" lang="hi-IN" altLang="ja-JP" sz="2400" dirty="0"/>
              <a:t>ग्राहक </a:t>
            </a:r>
            <a:r>
              <a:rPr kumimoji="1" lang="en-US" altLang="ja-JP" sz="2400" dirty="0"/>
              <a:t>data</a:t>
            </a:r>
            <a:r>
              <a:rPr kumimoji="1" lang="hi-IN" altLang="ja-JP" sz="2400" dirty="0"/>
              <a:t> (मीटर ब्रान्ड, </a:t>
            </a:r>
            <a:r>
              <a:rPr kumimoji="1" lang="en-US" altLang="ja-JP" sz="2400" dirty="0"/>
              <a:t>ID</a:t>
            </a:r>
            <a:r>
              <a:rPr kumimoji="1" lang="hi-IN" altLang="ja-JP" sz="2400" dirty="0"/>
              <a:t> नम्बर, स्थापना मिति, आदि) </a:t>
            </a:r>
            <a:r>
              <a:rPr kumimoji="1" lang="en-US" altLang="ja-JP" sz="2400" dirty="0"/>
              <a:t>update</a:t>
            </a:r>
            <a:r>
              <a:rPr kumimoji="1" lang="hi-IN" altLang="ja-JP" sz="2400" dirty="0"/>
              <a:t> गर्नुहोस्।</a:t>
            </a:r>
            <a:endParaRPr kumimoji="1" lang="en-US" altLang="ja-JP" sz="2400" dirty="0"/>
          </a:p>
          <a:p>
            <a:pPr marL="0" indent="0">
              <a:buNone/>
            </a:pPr>
            <a:r>
              <a:rPr kumimoji="1" lang="hi-IN" altLang="ja-JP" sz="2400" dirty="0"/>
              <a:t>नियमित मिटर बदल्न पैसा चाहिन्छ।</a:t>
            </a:r>
            <a:r>
              <a:rPr kumimoji="1" lang="en-US" altLang="ja-JP" sz="2400" dirty="0"/>
              <a:t> </a:t>
            </a:r>
            <a:r>
              <a:rPr kumimoji="1" lang="hi-IN" altLang="ja-JP" sz="2400" dirty="0"/>
              <a:t>साथै, पहिलो पटक व्यापक प्रतिस्थापन गर्न बजेटको स्वीकृति प्रक्रिया धेरै महिना लाग्छ।</a:t>
            </a:r>
            <a:r>
              <a:rPr kumimoji="1" lang="en-US" altLang="ja-JP" sz="2400" dirty="0"/>
              <a:t> </a:t>
            </a:r>
            <a:r>
              <a:rPr kumimoji="1" lang="hi-IN" altLang="ja-JP" sz="2400" dirty="0"/>
              <a:t>त्यसैले सकेसम्म चाँडो तिनीहरूको तैयारी गर्न राम्रो हुन्छ।</a:t>
            </a:r>
            <a:endParaRPr kumimoji="1" lang="en-US" altLang="ja-JP" sz="2400" dirty="0"/>
          </a:p>
        </p:txBody>
      </p:sp>
      <p:pic>
        <p:nvPicPr>
          <p:cNvPr id="9" name="図 8" descr="屋外, 人, 男, 座る が含まれている画像&#10;&#10;自動的に生成された説明">
            <a:extLst>
              <a:ext uri="{FF2B5EF4-FFF2-40B4-BE49-F238E27FC236}">
                <a16:creationId xmlns:a16="http://schemas.microsoft.com/office/drawing/2014/main" id="{502F13A8-DEC8-E5FC-62A3-EA7CF319B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840" y="4727827"/>
            <a:ext cx="2690471" cy="2017853"/>
          </a:xfrm>
          <a:prstGeom prst="rect">
            <a:avLst/>
          </a:prstGeom>
        </p:spPr>
      </p:pic>
      <p:pic>
        <p:nvPicPr>
          <p:cNvPr id="11" name="図 10" descr="岩の上に置かれた靴&#10;&#10;低い精度で自動的に生成された説明">
            <a:extLst>
              <a:ext uri="{FF2B5EF4-FFF2-40B4-BE49-F238E27FC236}">
                <a16:creationId xmlns:a16="http://schemas.microsoft.com/office/drawing/2014/main" id="{5E75C931-4577-EECC-1993-F839C07C8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4298" y="4739278"/>
            <a:ext cx="2690472" cy="2017854"/>
          </a:xfrm>
          <a:prstGeom prst="rect">
            <a:avLst/>
          </a:prstGeom>
        </p:spPr>
      </p:pic>
      <p:pic>
        <p:nvPicPr>
          <p:cNvPr id="13" name="図 12" descr="人, 屋外, 座る, 女性 が含まれている画像&#10;&#10;自動的に生成された説明">
            <a:extLst>
              <a:ext uri="{FF2B5EF4-FFF2-40B4-BE49-F238E27FC236}">
                <a16:creationId xmlns:a16="http://schemas.microsoft.com/office/drawing/2014/main" id="{204284E7-136F-AD66-7466-CF2AC6EA9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6400" y="4750675"/>
            <a:ext cx="2543632" cy="1953755"/>
          </a:xfrm>
          <a:prstGeom prst="rect">
            <a:avLst/>
          </a:prstGeom>
        </p:spPr>
      </p:pic>
      <p:sp>
        <p:nvSpPr>
          <p:cNvPr id="4" name="スライド番号プレースホルダー 3">
            <a:extLst>
              <a:ext uri="{FF2B5EF4-FFF2-40B4-BE49-F238E27FC236}">
                <a16:creationId xmlns:a16="http://schemas.microsoft.com/office/drawing/2014/main" id="{4101E18C-FF78-14A6-9D36-9DF70E670D39}"/>
              </a:ext>
            </a:extLst>
          </p:cNvPr>
          <p:cNvSpPr>
            <a:spLocks noGrp="1"/>
          </p:cNvSpPr>
          <p:nvPr>
            <p:ph type="sldNum" sz="quarter" idx="12"/>
          </p:nvPr>
        </p:nvSpPr>
        <p:spPr/>
        <p:txBody>
          <a:bodyPr/>
          <a:lstStyle/>
          <a:p>
            <a:fld id="{CDA1AEA6-66EA-4D44-912F-2483D41830B3}" type="slidenum">
              <a:rPr kumimoji="1" lang="ja-JP" altLang="en-US" sz="1400" b="1" smtClean="0"/>
              <a:t>23</a:t>
            </a:fld>
            <a:endParaRPr kumimoji="1" lang="ja-JP" altLang="en-US" sz="1400" b="1" dirty="0"/>
          </a:p>
        </p:txBody>
      </p:sp>
    </p:spTree>
    <p:extLst>
      <p:ext uri="{BB962C8B-B14F-4D97-AF65-F5344CB8AC3E}">
        <p14:creationId xmlns:p14="http://schemas.microsoft.com/office/powerpoint/2010/main" val="3419665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36833A-09C3-2B77-7778-B74455644B44}"/>
              </a:ext>
            </a:extLst>
          </p:cNvPr>
          <p:cNvSpPr>
            <a:spLocks noGrp="1"/>
          </p:cNvSpPr>
          <p:nvPr>
            <p:ph type="title"/>
          </p:nvPr>
        </p:nvSpPr>
        <p:spPr>
          <a:xfrm>
            <a:off x="838200" y="365126"/>
            <a:ext cx="10515600" cy="883812"/>
          </a:xfrm>
        </p:spPr>
        <p:txBody>
          <a:bodyPr>
            <a:normAutofit fontScale="90000"/>
          </a:bodyPr>
          <a:lstStyle/>
          <a:p>
            <a:r>
              <a:rPr kumimoji="1" lang="hi-IN" altLang="ja-JP" sz="3600" dirty="0">
                <a:latin typeface="Calibri" panose="020F0502020204030204" pitchFamily="34" charset="0"/>
                <a:cs typeface="Calibri" panose="020F0502020204030204" pitchFamily="34" charset="0"/>
              </a:rPr>
              <a:t>सन्दर्भ: मिटरको सही स्थापना (कृपया प्रत्येक उत्पादक </a:t>
            </a:r>
            <a:r>
              <a:rPr kumimoji="1" lang="en-US" altLang="ja-JP" sz="3600" dirty="0">
                <a:latin typeface="Calibri" panose="020F0502020204030204" pitchFamily="34" charset="0"/>
                <a:cs typeface="Calibri" panose="020F0502020204030204" pitchFamily="34" charset="0"/>
              </a:rPr>
              <a:t>company </a:t>
            </a:r>
            <a:r>
              <a:rPr kumimoji="1" lang="hi-IN" altLang="ja-JP" sz="3600" dirty="0">
                <a:latin typeface="Calibri" panose="020F0502020204030204" pitchFamily="34" charset="0"/>
                <a:cs typeface="Calibri" panose="020F0502020204030204" pitchFamily="34" charset="0"/>
              </a:rPr>
              <a:t>को निर्देशन पालना गर्नुहोस्)</a:t>
            </a:r>
            <a:endParaRPr kumimoji="1" lang="ja-JP" altLang="en-US" sz="3600" dirty="0">
              <a:latin typeface="Calibri" panose="020F0502020204030204" pitchFamily="34" charset="0"/>
              <a:cs typeface="Calibri" panose="020F0502020204030204" pitchFamily="34" charset="0"/>
            </a:endParaRPr>
          </a:p>
        </p:txBody>
      </p:sp>
      <p:sp>
        <p:nvSpPr>
          <p:cNvPr id="3" name="コンテンツ プレースホルダー 2">
            <a:extLst>
              <a:ext uri="{FF2B5EF4-FFF2-40B4-BE49-F238E27FC236}">
                <a16:creationId xmlns:a16="http://schemas.microsoft.com/office/drawing/2014/main" id="{732C4F92-47BF-1696-1F9A-4B1934197B0D}"/>
              </a:ext>
            </a:extLst>
          </p:cNvPr>
          <p:cNvSpPr>
            <a:spLocks noGrp="1"/>
          </p:cNvSpPr>
          <p:nvPr>
            <p:ph idx="1"/>
          </p:nvPr>
        </p:nvSpPr>
        <p:spPr>
          <a:xfrm>
            <a:off x="838200" y="1297656"/>
            <a:ext cx="10515600" cy="3157258"/>
          </a:xfrm>
        </p:spPr>
        <p:txBody>
          <a:bodyPr>
            <a:normAutofit lnSpcReduction="10000"/>
          </a:bodyPr>
          <a:lstStyle/>
          <a:p>
            <a:pPr marL="0" indent="0">
              <a:buNone/>
            </a:pPr>
            <a:r>
              <a:rPr kumimoji="1" lang="hi-IN" altLang="ja-JP" sz="2400" dirty="0"/>
              <a:t>मिटर स्थापना/प्रतिस्थापन गर्नका लागि महत्त्वपूर्ण बुँदाहरू निम्न अनुसार छन्:</a:t>
            </a:r>
            <a:endParaRPr kumimoji="1" lang="en-US" altLang="ja-JP" sz="2400" dirty="0"/>
          </a:p>
          <a:p>
            <a:r>
              <a:rPr kumimoji="1" lang="en-US" altLang="ja-JP" sz="2400" dirty="0"/>
              <a:t>Velocity Type Propeller Water Meter </a:t>
            </a:r>
            <a:r>
              <a:rPr kumimoji="1" lang="hi-IN" altLang="ja-JP" sz="2400" dirty="0"/>
              <a:t>तेर्सो स्थापना हुनुपर्छ।</a:t>
            </a:r>
            <a:endParaRPr kumimoji="1" lang="en-US" altLang="ja-JP" sz="2400" dirty="0"/>
          </a:p>
          <a:p>
            <a:r>
              <a:rPr kumimoji="1" lang="en-US" altLang="ja-JP" sz="2400" dirty="0"/>
              <a:t>Volumetric Water Meter </a:t>
            </a:r>
            <a:r>
              <a:rPr kumimoji="1" lang="hi-IN" altLang="ja-JP" sz="2400" dirty="0"/>
              <a:t>तेर्सो, ठाडो वा झुकाव हुने गरि, जसरी स्थापना गर्दा पनि </a:t>
            </a:r>
            <a:r>
              <a:rPr kumimoji="1" lang="en-US" altLang="ja-JP" sz="2400" dirty="0"/>
              <a:t>accurate reading </a:t>
            </a:r>
            <a:r>
              <a:rPr kumimoji="1" lang="hi-IN" altLang="ja-JP" sz="2400" dirty="0"/>
              <a:t>दिन्छ। </a:t>
            </a:r>
            <a:r>
              <a:rPr kumimoji="1" lang="en-US" altLang="ja-JP" sz="2400" dirty="0"/>
              <a:t>Reading </a:t>
            </a:r>
            <a:r>
              <a:rPr kumimoji="1" lang="hi-IN" altLang="ja-JP" sz="2400" dirty="0"/>
              <a:t>गर्न सजिलो हुने गरि राख्ने।</a:t>
            </a:r>
            <a:endParaRPr kumimoji="1" lang="en-US" altLang="ja-JP" sz="2400" dirty="0"/>
          </a:p>
          <a:p>
            <a:r>
              <a:rPr kumimoji="1" lang="hi-IN" altLang="ja-JP" sz="2400" dirty="0"/>
              <a:t>पानी प्रवाहको दिशा निर्धारण गरिएको हुन्छ र मिटरमा देखाइएको हुन्छ, मिटर सही दिशामा स्थापित गरिनुपर्छ।</a:t>
            </a:r>
            <a:endParaRPr kumimoji="1" lang="en-US" altLang="ja-JP" sz="2400" dirty="0"/>
          </a:p>
          <a:p>
            <a:r>
              <a:rPr kumimoji="1" lang="en-US" altLang="ja-JP" sz="2400" dirty="0"/>
              <a:t>Velocity Type Propeller Water Meter </a:t>
            </a:r>
            <a:r>
              <a:rPr kumimoji="1" lang="hi-IN" altLang="ja-JP" sz="2400" dirty="0"/>
              <a:t>को लागि</a:t>
            </a:r>
            <a:r>
              <a:rPr kumimoji="1" lang="en-US" altLang="ja-JP" sz="2400" dirty="0"/>
              <a:t>, reading </a:t>
            </a:r>
            <a:r>
              <a:rPr kumimoji="1" lang="hi-IN" altLang="ja-JP" sz="2400" dirty="0"/>
              <a:t>गरिने शीशा माथि पर्ने गरि स्थापित हुनुपर्छ।</a:t>
            </a:r>
            <a:endParaRPr kumimoji="1" lang="ja-JP" altLang="en-US" sz="2400" dirty="0"/>
          </a:p>
        </p:txBody>
      </p:sp>
      <p:sp>
        <p:nvSpPr>
          <p:cNvPr id="4" name="スライド番号プレースホルダー 3">
            <a:extLst>
              <a:ext uri="{FF2B5EF4-FFF2-40B4-BE49-F238E27FC236}">
                <a16:creationId xmlns:a16="http://schemas.microsoft.com/office/drawing/2014/main" id="{92F4A7BC-BE20-DB78-BEA2-F8CCAF12681D}"/>
              </a:ext>
            </a:extLst>
          </p:cNvPr>
          <p:cNvSpPr>
            <a:spLocks noGrp="1"/>
          </p:cNvSpPr>
          <p:nvPr>
            <p:ph type="sldNum" sz="quarter" idx="12"/>
          </p:nvPr>
        </p:nvSpPr>
        <p:spPr>
          <a:xfrm>
            <a:off x="8878224"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A1AEA6-66EA-4D44-912F-2483D41830B3}" type="slidenum">
              <a:rPr kumimoji="1" lang="ja-JP" altLang="en-US" sz="1400" b="1"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400" b="1"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5" name="表 4">
            <a:extLst>
              <a:ext uri="{FF2B5EF4-FFF2-40B4-BE49-F238E27FC236}">
                <a16:creationId xmlns:a16="http://schemas.microsoft.com/office/drawing/2014/main" id="{93C3DA8D-16E7-A434-B39C-EBA5F10A75F7}"/>
              </a:ext>
            </a:extLst>
          </p:cNvPr>
          <p:cNvGraphicFramePr>
            <a:graphicFrameLocks noGrp="1"/>
          </p:cNvGraphicFramePr>
          <p:nvPr/>
        </p:nvGraphicFramePr>
        <p:xfrm>
          <a:off x="6343987" y="4529679"/>
          <a:ext cx="4784923" cy="2266560"/>
        </p:xfrm>
        <a:graphic>
          <a:graphicData uri="http://schemas.openxmlformats.org/drawingml/2006/table">
            <a:tbl>
              <a:tblPr firstRow="1" bandRow="1">
                <a:tableStyleId>{5C22544A-7EE6-4342-B048-85BDC9FD1C3A}</a:tableStyleId>
              </a:tblPr>
              <a:tblGrid>
                <a:gridCol w="2398562">
                  <a:extLst>
                    <a:ext uri="{9D8B030D-6E8A-4147-A177-3AD203B41FA5}">
                      <a16:colId xmlns:a16="http://schemas.microsoft.com/office/drawing/2014/main" val="865835772"/>
                    </a:ext>
                  </a:extLst>
                </a:gridCol>
                <a:gridCol w="2386361">
                  <a:extLst>
                    <a:ext uri="{9D8B030D-6E8A-4147-A177-3AD203B41FA5}">
                      <a16:colId xmlns:a16="http://schemas.microsoft.com/office/drawing/2014/main" val="3542053151"/>
                    </a:ext>
                  </a:extLst>
                </a:gridCol>
              </a:tblGrid>
              <a:tr h="523690">
                <a:tc>
                  <a:txBody>
                    <a:bodyPr/>
                    <a:lstStyle/>
                    <a:p>
                      <a:pPr algn="ctr">
                        <a:lnSpc>
                          <a:spcPts val="1800"/>
                        </a:lnSpc>
                      </a:pPr>
                      <a:r>
                        <a:rPr kumimoji="1" lang="en-US" altLang="ja-JP" sz="1600" dirty="0"/>
                        <a:t>Velocity Type Propeller Water Meter</a:t>
                      </a:r>
                      <a:endParaRPr kumimoji="1" lang="ja-JP" altLang="en-US" sz="1600" dirty="0"/>
                    </a:p>
                  </a:txBody>
                  <a:tcPr/>
                </a:tc>
                <a:tc>
                  <a:txBody>
                    <a:bodyPr/>
                    <a:lstStyle/>
                    <a:p>
                      <a:pPr algn="ctr">
                        <a:lnSpc>
                          <a:spcPts val="1800"/>
                        </a:lnSpc>
                      </a:pPr>
                      <a:r>
                        <a:rPr kumimoji="1" lang="en-US" altLang="ja-JP" sz="1600" dirty="0"/>
                        <a:t>Volumetric Water Meter</a:t>
                      </a:r>
                      <a:endParaRPr kumimoji="1" lang="ja-JP" altLang="en-US" sz="1600" dirty="0"/>
                    </a:p>
                  </a:txBody>
                  <a:tcPr/>
                </a:tc>
                <a:extLst>
                  <a:ext uri="{0D108BD9-81ED-4DB2-BD59-A6C34878D82A}">
                    <a16:rowId xmlns:a16="http://schemas.microsoft.com/office/drawing/2014/main" val="1930683152"/>
                  </a:ext>
                </a:extLst>
              </a:tr>
              <a:tr h="1639797">
                <a:tc>
                  <a:txBody>
                    <a:bodyPr/>
                    <a:lstStyle/>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txBody>
                  <a:tcPr marL="72000" marR="72000" marT="36000" marB="36000"/>
                </a:tc>
                <a:tc>
                  <a:txBody>
                    <a:bodyPr/>
                    <a:lstStyle/>
                    <a:p>
                      <a:endParaRPr kumimoji="1" lang="ja-JP" altLang="en-US" dirty="0"/>
                    </a:p>
                  </a:txBody>
                  <a:tcPr marL="72000" marR="72000" marT="36000" marB="36000"/>
                </a:tc>
                <a:extLst>
                  <a:ext uri="{0D108BD9-81ED-4DB2-BD59-A6C34878D82A}">
                    <a16:rowId xmlns:a16="http://schemas.microsoft.com/office/drawing/2014/main" val="2519320099"/>
                  </a:ext>
                </a:extLst>
              </a:tr>
            </a:tbl>
          </a:graphicData>
        </a:graphic>
      </p:graphicFrame>
      <p:pic>
        <p:nvPicPr>
          <p:cNvPr id="6" name="図 5">
            <a:extLst>
              <a:ext uri="{FF2B5EF4-FFF2-40B4-BE49-F238E27FC236}">
                <a16:creationId xmlns:a16="http://schemas.microsoft.com/office/drawing/2014/main" id="{5876CDA3-3B14-A183-3DFD-0289C9FAE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7914" y="5140534"/>
            <a:ext cx="1508454" cy="1508454"/>
          </a:xfrm>
          <a:prstGeom prst="rect">
            <a:avLst/>
          </a:prstGeom>
        </p:spPr>
      </p:pic>
      <p:pic>
        <p:nvPicPr>
          <p:cNvPr id="7" name="図 6" descr="デバイス, 座る, メーター, 時計 が含まれている画像&#10;&#10;自動的に生成された説明">
            <a:extLst>
              <a:ext uri="{FF2B5EF4-FFF2-40B4-BE49-F238E27FC236}">
                <a16:creationId xmlns:a16="http://schemas.microsoft.com/office/drawing/2014/main" id="{E5FC1453-E454-E1A1-F626-1C1622E5D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592" y="5140534"/>
            <a:ext cx="1508454" cy="1508454"/>
          </a:xfrm>
          <a:prstGeom prst="rect">
            <a:avLst/>
          </a:prstGeom>
        </p:spPr>
      </p:pic>
      <p:grpSp>
        <p:nvGrpSpPr>
          <p:cNvPr id="12" name="グループ化 11">
            <a:extLst>
              <a:ext uri="{FF2B5EF4-FFF2-40B4-BE49-F238E27FC236}">
                <a16:creationId xmlns:a16="http://schemas.microsoft.com/office/drawing/2014/main" id="{548C14FD-1C27-85CF-A06A-9AD59968A608}"/>
              </a:ext>
            </a:extLst>
          </p:cNvPr>
          <p:cNvGrpSpPr/>
          <p:nvPr/>
        </p:nvGrpSpPr>
        <p:grpSpPr>
          <a:xfrm>
            <a:off x="2832401" y="5218591"/>
            <a:ext cx="3323062" cy="1363491"/>
            <a:chOff x="1639229" y="4810743"/>
            <a:chExt cx="4003288" cy="1682131"/>
          </a:xfrm>
        </p:grpSpPr>
        <p:pic>
          <p:nvPicPr>
            <p:cNvPr id="9" name="図 8">
              <a:extLst>
                <a:ext uri="{FF2B5EF4-FFF2-40B4-BE49-F238E27FC236}">
                  <a16:creationId xmlns:a16="http://schemas.microsoft.com/office/drawing/2014/main" id="{689A60C4-5928-937D-CC81-2A6460CBD4F1}"/>
                </a:ext>
              </a:extLst>
            </p:cNvPr>
            <p:cNvPicPr>
              <a:picLocks noChangeAspect="1"/>
            </p:cNvPicPr>
            <p:nvPr/>
          </p:nvPicPr>
          <p:blipFill>
            <a:blip r:embed="rId4"/>
            <a:stretch>
              <a:fillRect/>
            </a:stretch>
          </p:blipFill>
          <p:spPr>
            <a:xfrm>
              <a:off x="2407515" y="4810743"/>
              <a:ext cx="2566826" cy="1682131"/>
            </a:xfrm>
            <a:prstGeom prst="rect">
              <a:avLst/>
            </a:prstGeom>
          </p:spPr>
        </p:pic>
        <p:cxnSp>
          <p:nvCxnSpPr>
            <p:cNvPr id="11" name="直線コネクタ 10">
              <a:extLst>
                <a:ext uri="{FF2B5EF4-FFF2-40B4-BE49-F238E27FC236}">
                  <a16:creationId xmlns:a16="http://schemas.microsoft.com/office/drawing/2014/main" id="{42E609E4-90C1-5E98-7568-35154A1EFD77}"/>
                </a:ext>
              </a:extLst>
            </p:cNvPr>
            <p:cNvCxnSpPr/>
            <p:nvPr/>
          </p:nvCxnSpPr>
          <p:spPr>
            <a:xfrm>
              <a:off x="1639229" y="6412105"/>
              <a:ext cx="4003288" cy="0"/>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16" name="グループ化 15">
            <a:extLst>
              <a:ext uri="{FF2B5EF4-FFF2-40B4-BE49-F238E27FC236}">
                <a16:creationId xmlns:a16="http://schemas.microsoft.com/office/drawing/2014/main" id="{EF4D643C-A433-4683-5BF5-B814D36E91B8}"/>
              </a:ext>
            </a:extLst>
          </p:cNvPr>
          <p:cNvGrpSpPr>
            <a:grpSpLocks noChangeAspect="1"/>
          </p:cNvGrpSpPr>
          <p:nvPr/>
        </p:nvGrpSpPr>
        <p:grpSpPr>
          <a:xfrm>
            <a:off x="490651" y="4905530"/>
            <a:ext cx="2234171" cy="1876385"/>
            <a:chOff x="588132" y="5039343"/>
            <a:chExt cx="2002878" cy="1682132"/>
          </a:xfrm>
        </p:grpSpPr>
        <p:pic>
          <p:nvPicPr>
            <p:cNvPr id="14" name="図 13" descr="屋内, 座る, 歯ブラシ, テーブル が含まれている画像&#10;&#10;自動的に生成された説明">
              <a:extLst>
                <a:ext uri="{FF2B5EF4-FFF2-40B4-BE49-F238E27FC236}">
                  <a16:creationId xmlns:a16="http://schemas.microsoft.com/office/drawing/2014/main" id="{3DC42BC0-5085-0AA3-0B1C-7D343510CD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132" y="5039343"/>
              <a:ext cx="2002878" cy="1682132"/>
            </a:xfrm>
            <a:prstGeom prst="rect">
              <a:avLst/>
            </a:prstGeom>
          </p:spPr>
        </p:pic>
        <p:sp>
          <p:nvSpPr>
            <p:cNvPr id="15" name="楕円 14">
              <a:extLst>
                <a:ext uri="{FF2B5EF4-FFF2-40B4-BE49-F238E27FC236}">
                  <a16:creationId xmlns:a16="http://schemas.microsoft.com/office/drawing/2014/main" id="{A71BABE5-442A-4CC8-C830-F1B7795B0C88}"/>
                </a:ext>
              </a:extLst>
            </p:cNvPr>
            <p:cNvSpPr/>
            <p:nvPr/>
          </p:nvSpPr>
          <p:spPr>
            <a:xfrm>
              <a:off x="1226633" y="5820938"/>
              <a:ext cx="814040" cy="616181"/>
            </a:xfrm>
            <a:prstGeom prst="ellipse">
              <a:avLst/>
            </a:prstGeom>
            <a:noFill/>
            <a:ln w="317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53938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7F2932-2698-866C-B791-A4DCE8BD8437}"/>
              </a:ext>
            </a:extLst>
          </p:cNvPr>
          <p:cNvSpPr>
            <a:spLocks noGrp="1"/>
          </p:cNvSpPr>
          <p:nvPr>
            <p:ph type="title"/>
          </p:nvPr>
        </p:nvSpPr>
        <p:spPr>
          <a:xfrm>
            <a:off x="838200" y="323086"/>
            <a:ext cx="10515600" cy="1116834"/>
          </a:xfrm>
        </p:spPr>
        <p:txBody>
          <a:bodyPr/>
          <a:lstStyle/>
          <a:p>
            <a:r>
              <a:rPr kumimoji="1" lang="hi-IN" altLang="ja-JP" sz="3200" dirty="0">
                <a:latin typeface="Calibri" panose="020F0502020204030204" pitchFamily="34" charset="0"/>
                <a:cs typeface="Calibri" panose="020F0502020204030204" pitchFamily="34" charset="0"/>
              </a:rPr>
              <a:t>सन्दर्भ: मिटरको सही स्थापना (कृपया प्रत्येक उत्पादक </a:t>
            </a:r>
            <a:r>
              <a:rPr kumimoji="1" lang="en-US" altLang="ja-JP" sz="3200" dirty="0">
                <a:latin typeface="Calibri" panose="020F0502020204030204" pitchFamily="34" charset="0"/>
                <a:cs typeface="Calibri" panose="020F0502020204030204" pitchFamily="34" charset="0"/>
              </a:rPr>
              <a:t>company </a:t>
            </a:r>
            <a:r>
              <a:rPr kumimoji="1" lang="hi-IN" altLang="ja-JP" sz="3200" dirty="0">
                <a:latin typeface="Calibri" panose="020F0502020204030204" pitchFamily="34" charset="0"/>
                <a:cs typeface="Calibri" panose="020F0502020204030204" pitchFamily="34" charset="0"/>
              </a:rPr>
              <a:t>को निर्देशन पालना गर्नुहोस्)</a:t>
            </a:r>
            <a:endParaRPr kumimoji="1" lang="ja-JP" altLang="en-US" dirty="0"/>
          </a:p>
        </p:txBody>
      </p:sp>
      <p:sp>
        <p:nvSpPr>
          <p:cNvPr id="3" name="コンテンツ プレースホルダー 2">
            <a:extLst>
              <a:ext uri="{FF2B5EF4-FFF2-40B4-BE49-F238E27FC236}">
                <a16:creationId xmlns:a16="http://schemas.microsoft.com/office/drawing/2014/main" id="{5C9EF603-0A97-908F-E3B7-1DFA5D92E8FD}"/>
              </a:ext>
            </a:extLst>
          </p:cNvPr>
          <p:cNvSpPr>
            <a:spLocks noGrp="1"/>
          </p:cNvSpPr>
          <p:nvPr>
            <p:ph idx="1"/>
          </p:nvPr>
        </p:nvSpPr>
        <p:spPr>
          <a:xfrm>
            <a:off x="838200" y="1615425"/>
            <a:ext cx="10515600" cy="2714842"/>
          </a:xfrm>
        </p:spPr>
        <p:txBody>
          <a:bodyPr>
            <a:normAutofit/>
          </a:bodyPr>
          <a:lstStyle/>
          <a:p>
            <a:pPr marL="0" indent="0">
              <a:buNone/>
            </a:pPr>
            <a:r>
              <a:rPr kumimoji="1" lang="hi-IN" altLang="ja-JP" sz="2400" dirty="0"/>
              <a:t>मिटरको अघि र पछि </a:t>
            </a:r>
            <a:r>
              <a:rPr kumimoji="1" lang="en-US" altLang="ja-JP" sz="2400" dirty="0"/>
              <a:t>pipe </a:t>
            </a:r>
            <a:r>
              <a:rPr kumimoji="1" lang="hi-IN" altLang="ja-JP" sz="2400" dirty="0"/>
              <a:t>र </a:t>
            </a:r>
            <a:r>
              <a:rPr kumimoji="1" lang="en-US" altLang="ja-JP" sz="2400" dirty="0"/>
              <a:t>valve </a:t>
            </a:r>
            <a:r>
              <a:rPr kumimoji="1" lang="hi-IN" altLang="ja-JP" sz="2400" dirty="0"/>
              <a:t>सिधा राख्नु पर्छ</a:t>
            </a:r>
            <a:r>
              <a:rPr kumimoji="1" lang="en-US" altLang="ja-JP" sz="2400" dirty="0"/>
              <a:t>...</a:t>
            </a:r>
          </a:p>
          <a:p>
            <a:r>
              <a:rPr kumimoji="1" lang="hi-IN" altLang="ja-JP" sz="2400" dirty="0"/>
              <a:t>गलत मापन निम्त्याउने </a:t>
            </a:r>
            <a:r>
              <a:rPr kumimoji="1" lang="en-US" altLang="ja-JP" sz="2400" dirty="0"/>
              <a:t>turbulent flow</a:t>
            </a:r>
            <a:r>
              <a:rPr kumimoji="1" lang="hi-IN" altLang="ja-JP" sz="2400" dirty="0"/>
              <a:t>को प्रभावलाई रोक्नको लागि</a:t>
            </a:r>
            <a:endParaRPr kumimoji="1" lang="en-US" altLang="ja-JP" sz="2400" dirty="0"/>
          </a:p>
          <a:p>
            <a:r>
              <a:rPr kumimoji="1" lang="hi-IN" altLang="ja-JP" sz="2400" dirty="0"/>
              <a:t>मिटरको माथिल्लो भागको लम्बाई मीटर </a:t>
            </a:r>
            <a:r>
              <a:rPr kumimoji="1" lang="en-US" altLang="ja-JP" sz="2400" dirty="0"/>
              <a:t>diameter </a:t>
            </a:r>
            <a:r>
              <a:rPr kumimoji="1" lang="hi-IN" altLang="ja-JP" sz="2400" dirty="0"/>
              <a:t>को 10 गुणा भन्दा बढि हुनुपर्छ</a:t>
            </a:r>
            <a:r>
              <a:rPr kumimoji="1" lang="en-US" altLang="ja-JP" sz="2400" dirty="0"/>
              <a:t>(Japanese standard, JIS)</a:t>
            </a:r>
          </a:p>
          <a:p>
            <a:r>
              <a:rPr kumimoji="1" lang="hi-IN" altLang="ja-JP" sz="2400" dirty="0"/>
              <a:t>तल पट्टी को </a:t>
            </a:r>
            <a:r>
              <a:rPr kumimoji="1" lang="en-US" altLang="ja-JP" sz="2400" dirty="0"/>
              <a:t>pipe </a:t>
            </a:r>
            <a:r>
              <a:rPr kumimoji="1" lang="hi-IN" altLang="ja-JP" sz="2400" dirty="0"/>
              <a:t>को लम्बाई चाहिँ मीटर </a:t>
            </a:r>
            <a:r>
              <a:rPr kumimoji="1" lang="en-US" altLang="ja-JP" sz="2400" dirty="0"/>
              <a:t>diameter </a:t>
            </a:r>
            <a:r>
              <a:rPr kumimoji="1" lang="hi-IN" altLang="ja-JP" sz="2400" dirty="0"/>
              <a:t>को </a:t>
            </a:r>
            <a:r>
              <a:rPr lang="en-US" altLang="ja-JP" sz="2400" dirty="0"/>
              <a:t>5</a:t>
            </a:r>
            <a:r>
              <a:rPr kumimoji="1" lang="hi-IN" altLang="ja-JP" sz="2400" dirty="0"/>
              <a:t> गुणा भन्दा बढि हुनुपर्छ।</a:t>
            </a:r>
            <a:endParaRPr kumimoji="1" lang="ja-JP" altLang="en-US" sz="2400" dirty="0"/>
          </a:p>
        </p:txBody>
      </p:sp>
      <p:sp>
        <p:nvSpPr>
          <p:cNvPr id="4" name="スライド番号プレースホルダー 3">
            <a:extLst>
              <a:ext uri="{FF2B5EF4-FFF2-40B4-BE49-F238E27FC236}">
                <a16:creationId xmlns:a16="http://schemas.microsoft.com/office/drawing/2014/main" id="{74EA247F-9A18-1531-0703-C7B673F7FDC9}"/>
              </a:ext>
            </a:extLst>
          </p:cNvPr>
          <p:cNvSpPr>
            <a:spLocks noGrp="1"/>
          </p:cNvSpPr>
          <p:nvPr>
            <p:ph type="sldNum" sz="quarter" idx="12"/>
          </p:nvPr>
        </p:nvSpPr>
        <p:spPr>
          <a:xfrm>
            <a:off x="9299872" y="6316702"/>
            <a:ext cx="2743200" cy="365125"/>
          </a:xfrm>
        </p:spPr>
        <p:txBody>
          <a:bodyPr/>
          <a:lstStyle/>
          <a:p>
            <a:fld id="{CDA1AEA6-66EA-4D44-912F-2483D41830B3}" type="slidenum">
              <a:rPr kumimoji="1" lang="ja-JP" altLang="en-US" sz="1400" b="1" smtClean="0"/>
              <a:t>25</a:t>
            </a:fld>
            <a:endParaRPr kumimoji="1" lang="ja-JP" altLang="en-US" sz="1400" b="1"/>
          </a:p>
        </p:txBody>
      </p:sp>
      <p:grpSp>
        <p:nvGrpSpPr>
          <p:cNvPr id="13" name="グループ化 12">
            <a:extLst>
              <a:ext uri="{FF2B5EF4-FFF2-40B4-BE49-F238E27FC236}">
                <a16:creationId xmlns:a16="http://schemas.microsoft.com/office/drawing/2014/main" id="{50EBA6D7-03E0-44B9-0CD8-A9C2537A38E4}"/>
              </a:ext>
            </a:extLst>
          </p:cNvPr>
          <p:cNvGrpSpPr/>
          <p:nvPr/>
        </p:nvGrpSpPr>
        <p:grpSpPr>
          <a:xfrm>
            <a:off x="5320288" y="4130576"/>
            <a:ext cx="6243141" cy="2498937"/>
            <a:chOff x="3787845" y="4214648"/>
            <a:chExt cx="6324801" cy="2292204"/>
          </a:xfrm>
        </p:grpSpPr>
        <p:pic>
          <p:nvPicPr>
            <p:cNvPr id="6" name="図 5">
              <a:extLst>
                <a:ext uri="{FF2B5EF4-FFF2-40B4-BE49-F238E27FC236}">
                  <a16:creationId xmlns:a16="http://schemas.microsoft.com/office/drawing/2014/main" id="{6FEEB083-B772-EE13-39E8-FF199DD9CA3F}"/>
                </a:ext>
              </a:extLst>
            </p:cNvPr>
            <p:cNvPicPr>
              <a:picLocks noChangeAspect="1"/>
            </p:cNvPicPr>
            <p:nvPr/>
          </p:nvPicPr>
          <p:blipFill>
            <a:blip r:embed="rId2"/>
            <a:stretch>
              <a:fillRect/>
            </a:stretch>
          </p:blipFill>
          <p:spPr>
            <a:xfrm>
              <a:off x="3787845" y="4214648"/>
              <a:ext cx="6324801" cy="2250193"/>
            </a:xfrm>
            <a:prstGeom prst="rect">
              <a:avLst/>
            </a:prstGeom>
          </p:spPr>
        </p:pic>
        <p:sp>
          <p:nvSpPr>
            <p:cNvPr id="7" name="テキスト ボックス 6">
              <a:extLst>
                <a:ext uri="{FF2B5EF4-FFF2-40B4-BE49-F238E27FC236}">
                  <a16:creationId xmlns:a16="http://schemas.microsoft.com/office/drawing/2014/main" id="{16B57FFE-37B0-FDD8-F799-331F4584AE4F}"/>
                </a:ext>
              </a:extLst>
            </p:cNvPr>
            <p:cNvSpPr txBox="1"/>
            <p:nvPr/>
          </p:nvSpPr>
          <p:spPr>
            <a:xfrm>
              <a:off x="6248402" y="5813723"/>
              <a:ext cx="2079172" cy="265297"/>
            </a:xfrm>
            <a:prstGeom prst="rect">
              <a:avLst/>
            </a:prstGeom>
            <a:solidFill>
              <a:schemeClr val="bg1"/>
            </a:solidFill>
          </p:spPr>
          <p:txBody>
            <a:bodyPr wrap="square" lIns="0" tIns="0" rIns="0" bIns="0" rtlCol="0">
              <a:spAutoFit/>
            </a:bodyPr>
            <a:lstStyle/>
            <a:p>
              <a:pPr algn="ctr"/>
              <a:r>
                <a:rPr kumimoji="1" lang="en-US" altLang="ja-JP" b="1" dirty="0">
                  <a:latin typeface="Arial Narrow" panose="020B0606020202030204" pitchFamily="34" charset="0"/>
                </a:rPr>
                <a:t>Water flow direction</a:t>
              </a:r>
              <a:endParaRPr kumimoji="1" lang="ja-JP" altLang="en-US" b="1" dirty="0">
                <a:latin typeface="Arial Narrow" panose="020B0606020202030204" pitchFamily="34" charset="0"/>
              </a:endParaRPr>
            </a:p>
          </p:txBody>
        </p:sp>
        <p:sp>
          <p:nvSpPr>
            <p:cNvPr id="9" name="テキスト ボックス 8">
              <a:extLst>
                <a:ext uri="{FF2B5EF4-FFF2-40B4-BE49-F238E27FC236}">
                  <a16:creationId xmlns:a16="http://schemas.microsoft.com/office/drawing/2014/main" id="{E16123D3-7637-FB85-4402-D482037AEC65}"/>
                </a:ext>
              </a:extLst>
            </p:cNvPr>
            <p:cNvSpPr txBox="1"/>
            <p:nvPr/>
          </p:nvSpPr>
          <p:spPr>
            <a:xfrm>
              <a:off x="8523606" y="5383659"/>
              <a:ext cx="1208132" cy="387460"/>
            </a:xfrm>
            <a:prstGeom prst="rect">
              <a:avLst/>
            </a:prstGeom>
            <a:solidFill>
              <a:schemeClr val="bg1"/>
            </a:solidFill>
          </p:spPr>
          <p:txBody>
            <a:bodyPr wrap="square" lIns="0" tIns="72000" rIns="0" bIns="72000" rtlCol="0">
              <a:spAutoFit/>
            </a:bodyPr>
            <a:lstStyle/>
            <a:p>
              <a:pPr algn="ctr"/>
              <a:r>
                <a:rPr kumimoji="1" lang="hi-IN" altLang="ja-JP" sz="1800" dirty="0"/>
                <a:t>तल पट्टी</a:t>
              </a:r>
              <a:endParaRPr kumimoji="1" lang="ja-JP" altLang="en-US" b="1" dirty="0">
                <a:latin typeface="Arial Narrow" panose="020B0606020202030204" pitchFamily="34" charset="0"/>
              </a:endParaRPr>
            </a:p>
          </p:txBody>
        </p:sp>
        <p:sp>
          <p:nvSpPr>
            <p:cNvPr id="10" name="テキスト ボックス 9">
              <a:extLst>
                <a:ext uri="{FF2B5EF4-FFF2-40B4-BE49-F238E27FC236}">
                  <a16:creationId xmlns:a16="http://schemas.microsoft.com/office/drawing/2014/main" id="{7D100FAD-1F35-2CEA-9EDE-890D73E126F1}"/>
                </a:ext>
              </a:extLst>
            </p:cNvPr>
            <p:cNvSpPr txBox="1"/>
            <p:nvPr/>
          </p:nvSpPr>
          <p:spPr>
            <a:xfrm>
              <a:off x="4000216" y="5976258"/>
              <a:ext cx="1982252" cy="530594"/>
            </a:xfrm>
            <a:prstGeom prst="rect">
              <a:avLst/>
            </a:prstGeom>
            <a:solidFill>
              <a:schemeClr val="bg1"/>
            </a:solidFill>
          </p:spPr>
          <p:txBody>
            <a:bodyPr wrap="square" lIns="0" tIns="0" rIns="0" bIns="0" rtlCol="0">
              <a:spAutoFit/>
            </a:bodyPr>
            <a:lstStyle/>
            <a:p>
              <a:pPr algn="ctr"/>
              <a:r>
                <a:rPr lang="en-US" altLang="ja-JP" b="1" dirty="0">
                  <a:latin typeface="Arial Narrow" panose="020B0606020202030204" pitchFamily="34" charset="0"/>
                </a:rPr>
                <a:t>≥ Meter Dia. X 10 times</a:t>
              </a:r>
              <a:endParaRPr kumimoji="1" lang="ja-JP" altLang="en-US" b="1" dirty="0">
                <a:latin typeface="Arial Narrow" panose="020B0606020202030204" pitchFamily="34" charset="0"/>
              </a:endParaRPr>
            </a:p>
          </p:txBody>
        </p:sp>
        <p:sp>
          <p:nvSpPr>
            <p:cNvPr id="11" name="テキスト ボックス 10">
              <a:extLst>
                <a:ext uri="{FF2B5EF4-FFF2-40B4-BE49-F238E27FC236}">
                  <a16:creationId xmlns:a16="http://schemas.microsoft.com/office/drawing/2014/main" id="{E42FFFC6-3890-ACBF-8C5C-4E6BEB4E4B47}"/>
                </a:ext>
              </a:extLst>
            </p:cNvPr>
            <p:cNvSpPr txBox="1"/>
            <p:nvPr/>
          </p:nvSpPr>
          <p:spPr>
            <a:xfrm>
              <a:off x="4112966" y="5442296"/>
              <a:ext cx="1719941" cy="387460"/>
            </a:xfrm>
            <a:prstGeom prst="rect">
              <a:avLst/>
            </a:prstGeom>
            <a:solidFill>
              <a:schemeClr val="bg1"/>
            </a:solidFill>
          </p:spPr>
          <p:txBody>
            <a:bodyPr wrap="square" lIns="0" tIns="72000" rIns="0" bIns="72000" rtlCol="0">
              <a:spAutoFit/>
            </a:bodyPr>
            <a:lstStyle/>
            <a:p>
              <a:pPr algn="ctr">
                <a:spcBef>
                  <a:spcPts val="600"/>
                </a:spcBef>
                <a:spcAft>
                  <a:spcPts val="600"/>
                </a:spcAft>
              </a:pPr>
              <a:r>
                <a:rPr kumimoji="1" lang="hi-IN" altLang="ja-JP" sz="1800" dirty="0"/>
                <a:t>माथिल्लो भाग</a:t>
              </a:r>
              <a:endParaRPr kumimoji="1" lang="ja-JP" altLang="en-US" b="1" dirty="0">
                <a:latin typeface="Arial Narrow" panose="020B0606020202030204" pitchFamily="34" charset="0"/>
              </a:endParaRPr>
            </a:p>
          </p:txBody>
        </p:sp>
        <p:sp>
          <p:nvSpPr>
            <p:cNvPr id="12" name="テキスト ボックス 11">
              <a:extLst>
                <a:ext uri="{FF2B5EF4-FFF2-40B4-BE49-F238E27FC236}">
                  <a16:creationId xmlns:a16="http://schemas.microsoft.com/office/drawing/2014/main" id="{F8AD288C-8C78-E4E2-79AB-F421F2591059}"/>
                </a:ext>
              </a:extLst>
            </p:cNvPr>
            <p:cNvSpPr txBox="1"/>
            <p:nvPr/>
          </p:nvSpPr>
          <p:spPr>
            <a:xfrm>
              <a:off x="8327574" y="5942813"/>
              <a:ext cx="1785072" cy="553998"/>
            </a:xfrm>
            <a:prstGeom prst="rect">
              <a:avLst/>
            </a:prstGeom>
            <a:solidFill>
              <a:schemeClr val="bg1"/>
            </a:solidFill>
          </p:spPr>
          <p:txBody>
            <a:bodyPr wrap="square" lIns="0" tIns="0" rIns="0" bIns="0" rtlCol="0">
              <a:spAutoFit/>
            </a:bodyPr>
            <a:lstStyle/>
            <a:p>
              <a:pPr algn="ctr"/>
              <a:r>
                <a:rPr lang="en-US" altLang="ja-JP" b="1" dirty="0">
                  <a:latin typeface="Arial Narrow" panose="020B0606020202030204" pitchFamily="34" charset="0"/>
                </a:rPr>
                <a:t>≥ Meter Dia. X 5 times</a:t>
              </a:r>
              <a:endParaRPr kumimoji="1" lang="ja-JP" altLang="en-US" b="1" dirty="0">
                <a:latin typeface="Arial Narrow" panose="020B0606020202030204" pitchFamily="34" charset="0"/>
              </a:endParaRPr>
            </a:p>
          </p:txBody>
        </p:sp>
      </p:grpSp>
      <p:sp>
        <p:nvSpPr>
          <p:cNvPr id="5" name="テキスト ボックス 4">
            <a:extLst>
              <a:ext uri="{FF2B5EF4-FFF2-40B4-BE49-F238E27FC236}">
                <a16:creationId xmlns:a16="http://schemas.microsoft.com/office/drawing/2014/main" id="{A7D6FF81-E07E-E3C0-1740-930F977DBAAD}"/>
              </a:ext>
            </a:extLst>
          </p:cNvPr>
          <p:cNvSpPr txBox="1"/>
          <p:nvPr/>
        </p:nvSpPr>
        <p:spPr>
          <a:xfrm>
            <a:off x="838200" y="4130576"/>
            <a:ext cx="4482088" cy="2658164"/>
          </a:xfrm>
          <a:prstGeom prst="rect">
            <a:avLst/>
          </a:prstGeom>
          <a:noFill/>
        </p:spPr>
        <p:txBody>
          <a:bodyPr wrap="square" rtlCol="0">
            <a:spAutoFit/>
          </a:bodyPr>
          <a:lstStyle/>
          <a:p>
            <a:pPr marL="228600" indent="-228600">
              <a:lnSpc>
                <a:spcPct val="90000"/>
              </a:lnSpc>
              <a:spcBef>
                <a:spcPts val="500"/>
              </a:spcBef>
              <a:buFont typeface="Arial" panose="020B0604020202020204" pitchFamily="34" charset="0"/>
              <a:buChar char="•"/>
            </a:pPr>
            <a:r>
              <a:rPr lang="hi-IN" altLang="ja-JP" sz="2200" dirty="0">
                <a:latin typeface="Arial Narrow" panose="020B0606020202030204" pitchFamily="34" charset="0"/>
              </a:rPr>
              <a:t>प्रत्यक्ष घाम, उच्च तापक्रम, आर्द्रता, कम्पन, धेरै कम तापक्रमबाट बच्नुपर्छ।</a:t>
            </a:r>
            <a:r>
              <a:rPr lang="en-US" altLang="ja-JP" sz="2200" dirty="0">
                <a:latin typeface="Arial Narrow" panose="020B0606020202030204" pitchFamily="34" charset="0"/>
              </a:rPr>
              <a:t> </a:t>
            </a:r>
          </a:p>
          <a:p>
            <a:pPr marL="228600" indent="-228600">
              <a:lnSpc>
                <a:spcPct val="90000"/>
              </a:lnSpc>
              <a:spcBef>
                <a:spcPts val="500"/>
              </a:spcBef>
              <a:buFont typeface="Arial" panose="020B0604020202020204" pitchFamily="34" charset="0"/>
              <a:buChar char="•"/>
            </a:pPr>
            <a:r>
              <a:rPr lang="hi-IN" altLang="ja-JP" sz="2200" dirty="0">
                <a:latin typeface="Arial Narrow" panose="020B0606020202030204" pitchFamily="34" charset="0"/>
              </a:rPr>
              <a:t>भविष्यमा प्रतिस्थापनको लागि  वरिपरि एक मिटर जति केही खाली ठाउँहरू छोड्नुहोस्।</a:t>
            </a:r>
            <a:endParaRPr lang="en-US" altLang="ja-JP" sz="2200" dirty="0">
              <a:latin typeface="Arial Narrow" panose="020B0606020202030204" pitchFamily="34" charset="0"/>
            </a:endParaRPr>
          </a:p>
          <a:p>
            <a:pPr marL="228600" indent="-228600">
              <a:lnSpc>
                <a:spcPct val="90000"/>
              </a:lnSpc>
              <a:spcBef>
                <a:spcPts val="500"/>
              </a:spcBef>
              <a:buFont typeface="Arial" panose="020B0604020202020204" pitchFamily="34" charset="0"/>
              <a:buChar char="•"/>
            </a:pPr>
            <a:r>
              <a:rPr lang="hi-IN" altLang="ja-JP" sz="2200" dirty="0">
                <a:latin typeface="Arial Narrow" panose="020B0606020202030204" pitchFamily="34" charset="0"/>
              </a:rPr>
              <a:t>घर भित्र स्थापना (छेड़छाड) बाट जोगिन राम्रो हुन्छ।</a:t>
            </a:r>
            <a:endParaRPr lang="ja-JP" altLang="en-US" sz="2200" dirty="0">
              <a:latin typeface="Arial Narrow" panose="020B0606020202030204" pitchFamily="34" charset="0"/>
            </a:endParaRPr>
          </a:p>
        </p:txBody>
      </p:sp>
    </p:spTree>
    <p:extLst>
      <p:ext uri="{BB962C8B-B14F-4D97-AF65-F5344CB8AC3E}">
        <p14:creationId xmlns:p14="http://schemas.microsoft.com/office/powerpoint/2010/main" val="253879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DE80D2-A59A-B5E2-19C3-E7580BB8A535}"/>
              </a:ext>
            </a:extLst>
          </p:cNvPr>
          <p:cNvSpPr>
            <a:spLocks noGrp="1"/>
          </p:cNvSpPr>
          <p:nvPr>
            <p:ph type="title"/>
          </p:nvPr>
        </p:nvSpPr>
        <p:spPr>
          <a:xfrm>
            <a:off x="838200" y="365126"/>
            <a:ext cx="10515600" cy="849568"/>
          </a:xfrm>
        </p:spPr>
        <p:txBody>
          <a:bodyPr>
            <a:normAutofit/>
          </a:bodyPr>
          <a:lstStyle/>
          <a:p>
            <a:r>
              <a:rPr kumimoji="1" lang="hi-IN" altLang="ja-JP" sz="3600" dirty="0">
                <a:latin typeface="Calibri" panose="020F0502020204030204" pitchFamily="34" charset="0"/>
                <a:cs typeface="Calibri" panose="020F0502020204030204" pitchFamily="34" charset="0"/>
              </a:rPr>
              <a:t>मिटरको उचित आकार प्रयोग</a:t>
            </a:r>
            <a:endParaRPr kumimoji="1" lang="ja-JP" altLang="en-US" sz="3600" dirty="0">
              <a:latin typeface="Calibri" panose="020F0502020204030204" pitchFamily="34" charset="0"/>
              <a:cs typeface="Calibri" panose="020F0502020204030204" pitchFamily="34" charset="0"/>
            </a:endParaRPr>
          </a:p>
        </p:txBody>
      </p:sp>
      <p:sp>
        <p:nvSpPr>
          <p:cNvPr id="3" name="コンテンツ プレースホルダー 2">
            <a:extLst>
              <a:ext uri="{FF2B5EF4-FFF2-40B4-BE49-F238E27FC236}">
                <a16:creationId xmlns:a16="http://schemas.microsoft.com/office/drawing/2014/main" id="{8761A52A-0312-5C80-05B8-169FCB2CBDDE}"/>
              </a:ext>
            </a:extLst>
          </p:cNvPr>
          <p:cNvSpPr>
            <a:spLocks noGrp="1"/>
          </p:cNvSpPr>
          <p:nvPr>
            <p:ph idx="1"/>
          </p:nvPr>
        </p:nvSpPr>
        <p:spPr>
          <a:xfrm>
            <a:off x="838200" y="1366348"/>
            <a:ext cx="10515600" cy="2123090"/>
          </a:xfrm>
        </p:spPr>
        <p:txBody>
          <a:bodyPr>
            <a:normAutofit fontScale="92500" lnSpcReduction="10000"/>
          </a:bodyPr>
          <a:lstStyle/>
          <a:p>
            <a:r>
              <a:rPr kumimoji="1" lang="hi-IN" altLang="ja-JP" sz="2400" dirty="0"/>
              <a:t>मिटरहरूमा मापन दायरा न्यूनतम (</a:t>
            </a:r>
            <a:r>
              <a:rPr kumimoji="1" lang="en-US" altLang="ja-JP" sz="2400" dirty="0" err="1"/>
              <a:t>Qmin</a:t>
            </a:r>
            <a:r>
              <a:rPr kumimoji="1" lang="en-US" altLang="ja-JP" sz="2400" dirty="0"/>
              <a:t>) </a:t>
            </a:r>
            <a:r>
              <a:rPr kumimoji="1" lang="hi-IN" altLang="ja-JP" sz="2400" dirty="0"/>
              <a:t>र ओभरलोड (</a:t>
            </a:r>
            <a:r>
              <a:rPr kumimoji="1" lang="en-US" altLang="ja-JP" sz="2400" dirty="0" err="1"/>
              <a:t>Qmax</a:t>
            </a:r>
            <a:r>
              <a:rPr kumimoji="1" lang="en-US" altLang="ja-JP" sz="2400" dirty="0"/>
              <a:t>) flow rate </a:t>
            </a:r>
            <a:r>
              <a:rPr kumimoji="1" lang="hi-IN" altLang="ja-JP" sz="2400" dirty="0"/>
              <a:t>हरू बीचको हुन्छ।</a:t>
            </a:r>
            <a:endParaRPr kumimoji="1" lang="en-US" altLang="ja-JP" sz="2400" dirty="0"/>
          </a:p>
          <a:p>
            <a:r>
              <a:rPr kumimoji="1" lang="hi-IN" altLang="ja-JP" sz="2400" dirty="0"/>
              <a:t>सामान्यतया, </a:t>
            </a:r>
            <a:r>
              <a:rPr kumimoji="1" lang="en-US" altLang="ja-JP" sz="2400" dirty="0" err="1"/>
              <a:t>Qmin</a:t>
            </a:r>
            <a:r>
              <a:rPr kumimoji="1" lang="en-US" altLang="ja-JP" sz="2400" dirty="0"/>
              <a:t> </a:t>
            </a:r>
            <a:r>
              <a:rPr kumimoji="1" lang="hi-IN" altLang="ja-JP" sz="2400" dirty="0"/>
              <a:t>भन्दा तल, </a:t>
            </a:r>
            <a:r>
              <a:rPr kumimoji="1" lang="en-US" altLang="ja-JP" sz="2400" dirty="0"/>
              <a:t>flow rate </a:t>
            </a:r>
            <a:r>
              <a:rPr kumimoji="1" lang="hi-IN" altLang="ja-JP" sz="2400" dirty="0"/>
              <a:t>जति सानो भयो मिटरका मेकानिकल त्रुटिहरू उति बढी नकारात्मक हुन्छन्।</a:t>
            </a:r>
            <a:endParaRPr kumimoji="1" lang="en-US" altLang="ja-JP" sz="2400" dirty="0"/>
          </a:p>
          <a:p>
            <a:r>
              <a:rPr kumimoji="1" lang="hi-IN" altLang="ja-JP" sz="2400" dirty="0"/>
              <a:t>एकपटक मिटर सुरु भएपछि, </a:t>
            </a:r>
            <a:r>
              <a:rPr kumimoji="1" lang="en-US" altLang="ja-JP" sz="2400" dirty="0"/>
              <a:t>velocity </a:t>
            </a:r>
            <a:r>
              <a:rPr kumimoji="1" lang="hi-IN" altLang="ja-JP" sz="2400" dirty="0"/>
              <a:t>मिटरहरूको मापन त्रुटिहरू सामान्यतया -50% को नजिक हुन्छन्।</a:t>
            </a:r>
            <a:endParaRPr kumimoji="1" lang="ja-JP" altLang="en-US" sz="2400" dirty="0"/>
          </a:p>
        </p:txBody>
      </p:sp>
      <p:sp>
        <p:nvSpPr>
          <p:cNvPr id="4" name="スライド番号プレースホルダー 3">
            <a:extLst>
              <a:ext uri="{FF2B5EF4-FFF2-40B4-BE49-F238E27FC236}">
                <a16:creationId xmlns:a16="http://schemas.microsoft.com/office/drawing/2014/main" id="{8288343F-A984-2A89-4EAB-3A945F65DAC1}"/>
              </a:ext>
            </a:extLst>
          </p:cNvPr>
          <p:cNvSpPr>
            <a:spLocks noGrp="1"/>
          </p:cNvSpPr>
          <p:nvPr>
            <p:ph type="sldNum" sz="quarter" idx="12"/>
          </p:nvPr>
        </p:nvSpPr>
        <p:spPr>
          <a:xfrm>
            <a:off x="9083565" y="6354497"/>
            <a:ext cx="2743200" cy="365125"/>
          </a:xfrm>
        </p:spPr>
        <p:txBody>
          <a:bodyPr/>
          <a:lstStyle/>
          <a:p>
            <a:fld id="{CDA1AEA6-66EA-4D44-912F-2483D41830B3}" type="slidenum">
              <a:rPr kumimoji="1" lang="ja-JP" altLang="en-US" sz="1400" b="1" smtClean="0"/>
              <a:t>26</a:t>
            </a:fld>
            <a:endParaRPr kumimoji="1" lang="ja-JP" altLang="en-US" sz="1400" b="1" dirty="0"/>
          </a:p>
        </p:txBody>
      </p:sp>
      <p:sp>
        <p:nvSpPr>
          <p:cNvPr id="7" name="テキスト ボックス 6">
            <a:extLst>
              <a:ext uri="{FF2B5EF4-FFF2-40B4-BE49-F238E27FC236}">
                <a16:creationId xmlns:a16="http://schemas.microsoft.com/office/drawing/2014/main" id="{2B96A125-933E-0CF7-87E8-F9912A684A80}"/>
              </a:ext>
            </a:extLst>
          </p:cNvPr>
          <p:cNvSpPr txBox="1"/>
          <p:nvPr/>
        </p:nvSpPr>
        <p:spPr>
          <a:xfrm>
            <a:off x="819804" y="3447410"/>
            <a:ext cx="5118531" cy="3046988"/>
          </a:xfrm>
          <a:prstGeom prst="rect">
            <a:avLst/>
          </a:prstGeom>
          <a:noFill/>
        </p:spPr>
        <p:txBody>
          <a:bodyPr wrap="square" rtlCol="0">
            <a:spAutoFit/>
          </a:bodyPr>
          <a:lstStyle/>
          <a:p>
            <a:pPr marL="285750" indent="-285750">
              <a:buFont typeface="Arial" panose="020B0604020202020204" pitchFamily="34" charset="0"/>
              <a:buChar char="•"/>
            </a:pPr>
            <a:r>
              <a:rPr kumimoji="1" lang="hi-IN" altLang="ja-JP" sz="2400" dirty="0"/>
              <a:t>यदि मिटर धेरै ठूलो छ तर यसले कम </a:t>
            </a:r>
            <a:r>
              <a:rPr kumimoji="1" lang="en-US" altLang="ja-JP" sz="2400" dirty="0"/>
              <a:t>flow rate </a:t>
            </a:r>
            <a:r>
              <a:rPr kumimoji="1" lang="hi-IN" altLang="ja-JP" sz="2400" dirty="0"/>
              <a:t>मा काम गरिरहेको छ भने जम्मा खपत मध्ये केहि मापन गर्दैन।</a:t>
            </a:r>
            <a:r>
              <a:rPr kumimoji="1" lang="en-US" altLang="ja-JP" sz="2400" dirty="0"/>
              <a:t> →NRW </a:t>
            </a:r>
          </a:p>
          <a:p>
            <a:pPr marL="285750" indent="-285750">
              <a:buFont typeface="Arial" panose="020B0604020202020204" pitchFamily="34" charset="0"/>
              <a:buChar char="•"/>
            </a:pPr>
            <a:r>
              <a:rPr kumimoji="1" lang="hi-IN" altLang="ja-JP" sz="2400" dirty="0"/>
              <a:t>यदि ग्राहक मिटर धेरै सानो छ अनि यसले </a:t>
            </a:r>
            <a:r>
              <a:rPr kumimoji="1" lang="en-US" altLang="ja-JP" sz="2400" dirty="0" err="1"/>
              <a:t>Qmax</a:t>
            </a:r>
            <a:r>
              <a:rPr kumimoji="1" lang="en-US" altLang="ja-JP" sz="2400" dirty="0"/>
              <a:t> </a:t>
            </a:r>
            <a:r>
              <a:rPr kumimoji="1" lang="hi-IN" altLang="ja-JP" sz="2400" dirty="0"/>
              <a:t>मा काम गरिरहेको छ भने घुम्ने भाग धेरै छिटो घुम्छन्। यसरी मीटरको गिरावट तिब्र हुन्छ।</a:t>
            </a:r>
            <a:endParaRPr kumimoji="1" lang="ja-JP" altLang="en-US" sz="2400" dirty="0"/>
          </a:p>
        </p:txBody>
      </p:sp>
      <p:pic>
        <p:nvPicPr>
          <p:cNvPr id="9" name="Picture 8">
            <a:extLst>
              <a:ext uri="{FF2B5EF4-FFF2-40B4-BE49-F238E27FC236}">
                <a16:creationId xmlns:a16="http://schemas.microsoft.com/office/drawing/2014/main" id="{D679325A-8321-70F3-2DDA-A4B10D0E4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667" y="3425374"/>
            <a:ext cx="4892066" cy="3008014"/>
          </a:xfrm>
          <a:prstGeom prst="rect">
            <a:avLst/>
          </a:prstGeom>
        </p:spPr>
      </p:pic>
    </p:spTree>
    <p:extLst>
      <p:ext uri="{BB962C8B-B14F-4D97-AF65-F5344CB8AC3E}">
        <p14:creationId xmlns:p14="http://schemas.microsoft.com/office/powerpoint/2010/main" val="206711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2">
            <a:extLst>
              <a:ext uri="{FF2B5EF4-FFF2-40B4-BE49-F238E27FC236}">
                <a16:creationId xmlns:a16="http://schemas.microsoft.com/office/drawing/2014/main" id="{39D4B397-50E3-4C1E-4382-F0779F4DE94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スライド番号プレースホルダー 1">
            <a:extLst>
              <a:ext uri="{FF2B5EF4-FFF2-40B4-BE49-F238E27FC236}">
                <a16:creationId xmlns:a16="http://schemas.microsoft.com/office/drawing/2014/main" id="{F93730A7-575B-6D85-BE01-ACA63531B0EE}"/>
              </a:ext>
            </a:extLst>
          </p:cNvPr>
          <p:cNvSpPr>
            <a:spLocks noGrp="1"/>
          </p:cNvSpPr>
          <p:nvPr>
            <p:ph type="sldNum" sz="quarter" idx="12"/>
          </p:nvPr>
        </p:nvSpPr>
        <p:spPr/>
        <p:txBody>
          <a:bodyPr/>
          <a:lstStyle/>
          <a:p>
            <a:fld id="{CDA1AEA6-66EA-4D44-912F-2483D41830B3}" type="slidenum">
              <a:rPr kumimoji="1" lang="ja-JP" altLang="en-US" sz="1400" b="1" smtClean="0"/>
              <a:t>27</a:t>
            </a:fld>
            <a:endParaRPr kumimoji="1" lang="ja-JP" altLang="en-US" sz="1400" b="1"/>
          </a:p>
        </p:txBody>
      </p:sp>
    </p:spTree>
    <p:extLst>
      <p:ext uri="{BB962C8B-B14F-4D97-AF65-F5344CB8AC3E}">
        <p14:creationId xmlns:p14="http://schemas.microsoft.com/office/powerpoint/2010/main" val="695846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63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6DC5927C-D836-0E86-B442-CCD8D780198A}"/>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kumimoji="1" lang="hi-IN" altLang="ja-JP" sz="3600" dirty="0">
                <a:solidFill>
                  <a:srgbClr val="FFFFFF"/>
                </a:solidFill>
              </a:rPr>
              <a:t>मीटरको शुद्धताको महत्व</a:t>
            </a:r>
          </a:p>
        </p:txBody>
      </p:sp>
      <p:sp>
        <p:nvSpPr>
          <p:cNvPr id="16"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スライド番号プレースホルダー 2">
            <a:extLst>
              <a:ext uri="{FF2B5EF4-FFF2-40B4-BE49-F238E27FC236}">
                <a16:creationId xmlns:a16="http://schemas.microsoft.com/office/drawing/2014/main" id="{612D7E93-7C76-FE66-318E-2E80885F489D}"/>
              </a:ext>
            </a:extLst>
          </p:cNvPr>
          <p:cNvSpPr>
            <a:spLocks noGrp="1"/>
          </p:cNvSpPr>
          <p:nvPr>
            <p:ph type="sldNum" sz="quarter" idx="12"/>
          </p:nvPr>
        </p:nvSpPr>
        <p:spPr/>
        <p:txBody>
          <a:bodyPr/>
          <a:lstStyle/>
          <a:p>
            <a:fld id="{CDA1AEA6-66EA-4D44-912F-2483D41830B3}" type="slidenum">
              <a:rPr kumimoji="1" lang="ja-JP" altLang="en-US" sz="1400" b="1" smtClean="0">
                <a:solidFill>
                  <a:schemeClr val="bg1"/>
                </a:solidFill>
              </a:rPr>
              <a:t>3</a:t>
            </a:fld>
            <a:endParaRPr kumimoji="1" lang="ja-JP" altLang="en-US" sz="1400" b="1">
              <a:solidFill>
                <a:schemeClr val="bg1"/>
              </a:solidFill>
            </a:endParaRPr>
          </a:p>
        </p:txBody>
      </p:sp>
      <p:pic>
        <p:nvPicPr>
          <p:cNvPr id="8" name="Picture 7">
            <a:extLst>
              <a:ext uri="{FF2B5EF4-FFF2-40B4-BE49-F238E27FC236}">
                <a16:creationId xmlns:a16="http://schemas.microsoft.com/office/drawing/2014/main" id="{D50B1D13-6419-6640-9AC5-9187DD0687ED}"/>
              </a:ext>
            </a:extLst>
          </p:cNvPr>
          <p:cNvPicPr>
            <a:picLocks noChangeAspect="1"/>
          </p:cNvPicPr>
          <p:nvPr/>
        </p:nvPicPr>
        <p:blipFill rotWithShape="1">
          <a:blip r:embed="rId2">
            <a:extLst>
              <a:ext uri="{28A0092B-C50C-407E-A947-70E740481C1C}">
                <a14:useLocalDpi xmlns:a14="http://schemas.microsoft.com/office/drawing/2010/main" val="0"/>
              </a:ext>
            </a:extLst>
          </a:blip>
          <a:srcRect l="2456"/>
          <a:stretch/>
        </p:blipFill>
        <p:spPr>
          <a:xfrm>
            <a:off x="584200" y="874744"/>
            <a:ext cx="8038170" cy="4943919"/>
          </a:xfrm>
          <a:prstGeom prst="rect">
            <a:avLst/>
          </a:prstGeom>
        </p:spPr>
      </p:pic>
    </p:spTree>
    <p:extLst>
      <p:ext uri="{BB962C8B-B14F-4D97-AF65-F5344CB8AC3E}">
        <p14:creationId xmlns:p14="http://schemas.microsoft.com/office/powerpoint/2010/main" val="3975504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DFD3D1-5F70-8382-6514-FBE6A5C7C3BC}"/>
              </a:ext>
            </a:extLst>
          </p:cNvPr>
          <p:cNvSpPr>
            <a:spLocks noGrp="1"/>
          </p:cNvSpPr>
          <p:nvPr>
            <p:ph type="title"/>
          </p:nvPr>
        </p:nvSpPr>
        <p:spPr/>
        <p:txBody>
          <a:bodyPr/>
          <a:lstStyle/>
          <a:p>
            <a:r>
              <a:rPr kumimoji="1" lang="hi-IN" altLang="ja-JP" dirty="0"/>
              <a:t>मीटरको </a:t>
            </a:r>
            <a:r>
              <a:rPr kumimoji="1" lang="en-US" altLang="ja-JP" dirty="0"/>
              <a:t>Accuracy </a:t>
            </a:r>
            <a:r>
              <a:rPr kumimoji="1" lang="hi-IN" altLang="ja-JP" dirty="0"/>
              <a:t>को महत्व</a:t>
            </a:r>
          </a:p>
        </p:txBody>
      </p:sp>
      <p:sp>
        <p:nvSpPr>
          <p:cNvPr id="3" name="コンテンツ プレースホルダー 2">
            <a:extLst>
              <a:ext uri="{FF2B5EF4-FFF2-40B4-BE49-F238E27FC236}">
                <a16:creationId xmlns:a16="http://schemas.microsoft.com/office/drawing/2014/main" id="{842906C2-6F5A-80A6-EE3E-A1B73DE7D21C}"/>
              </a:ext>
            </a:extLst>
          </p:cNvPr>
          <p:cNvSpPr>
            <a:spLocks noGrp="1"/>
          </p:cNvSpPr>
          <p:nvPr>
            <p:ph idx="1"/>
          </p:nvPr>
        </p:nvSpPr>
        <p:spPr/>
        <p:txBody>
          <a:bodyPr/>
          <a:lstStyle/>
          <a:p>
            <a:r>
              <a:rPr kumimoji="1" lang="hi-IN" altLang="ja-JP" dirty="0"/>
              <a:t>कुनै पनि खानेपानी कम्पनीका लागि पानी र ढल महशूल बजेट को एक मुख्य स्रोत हो</a:t>
            </a:r>
            <a:r>
              <a:rPr lang="hi-IN" altLang="ja-JP" dirty="0"/>
              <a:t>।</a:t>
            </a:r>
            <a:endParaRPr kumimoji="1" lang="en-US" altLang="ja-JP" dirty="0"/>
          </a:p>
          <a:p>
            <a:r>
              <a:rPr lang="hi-IN" altLang="ja-JP" dirty="0"/>
              <a:t>सामान्यतया, साथै </a:t>
            </a:r>
            <a:r>
              <a:rPr lang="en-US" altLang="ja-JP" dirty="0"/>
              <a:t>KUKL </a:t>
            </a:r>
            <a:r>
              <a:rPr lang="hi-IN" altLang="ja-JP" dirty="0"/>
              <a:t>मा पनि, प्रत्येक ग्राहकको मासिक पानीको खपत को आधार मा पानी र ढल को महशूल गणना गरेर </a:t>
            </a:r>
            <a:r>
              <a:rPr lang="en-US" altLang="ja-JP" dirty="0"/>
              <a:t>billing </a:t>
            </a:r>
            <a:r>
              <a:rPr lang="hi-IN" altLang="ja-JP" dirty="0"/>
              <a:t>गरिन्छ।</a:t>
            </a:r>
            <a:endParaRPr lang="en-US" altLang="ja-JP" dirty="0"/>
          </a:p>
          <a:p>
            <a:r>
              <a:rPr lang="hi-IN" altLang="ja-JP" dirty="0"/>
              <a:t>मासिक पानीको खपत प्रत्येक ग्राहकको मीटरबाट मापन गरिन्छ।</a:t>
            </a:r>
            <a:endParaRPr lang="en-US" altLang="ja-JP" dirty="0"/>
          </a:p>
          <a:p>
            <a:r>
              <a:rPr kumimoji="1" lang="hi-IN" altLang="ja-JP" dirty="0"/>
              <a:t>तसर्थ, ग्राहकको</a:t>
            </a:r>
            <a:r>
              <a:rPr kumimoji="1" lang="en-US" altLang="ja-JP" dirty="0"/>
              <a:t> </a:t>
            </a:r>
            <a:r>
              <a:rPr kumimoji="1" lang="hi-IN" altLang="ja-JP" dirty="0"/>
              <a:t>एउटा सानो मीटर पनि कम्पनीको एक महत्त्वपूर्ण खेलाडी हो जुन धेरै बर्ष सम्म हरेक दिन लगातार काम गर्दछ।</a:t>
            </a:r>
            <a:endParaRPr kumimoji="1" lang="ja-JP" altLang="en-US" dirty="0"/>
          </a:p>
        </p:txBody>
      </p:sp>
      <p:sp>
        <p:nvSpPr>
          <p:cNvPr id="4" name="スライド番号プレースホルダー 3">
            <a:extLst>
              <a:ext uri="{FF2B5EF4-FFF2-40B4-BE49-F238E27FC236}">
                <a16:creationId xmlns:a16="http://schemas.microsoft.com/office/drawing/2014/main" id="{F2E984EF-2F84-EF8D-AB99-ED93776BB3CF}"/>
              </a:ext>
            </a:extLst>
          </p:cNvPr>
          <p:cNvSpPr>
            <a:spLocks noGrp="1"/>
          </p:cNvSpPr>
          <p:nvPr>
            <p:ph type="sldNum" sz="quarter" idx="12"/>
          </p:nvPr>
        </p:nvSpPr>
        <p:spPr/>
        <p:txBody>
          <a:bodyPr/>
          <a:lstStyle/>
          <a:p>
            <a:fld id="{CDA1AEA6-66EA-4D44-912F-2483D41830B3}" type="slidenum">
              <a:rPr kumimoji="1" lang="ja-JP" altLang="en-US" sz="1400" b="1" smtClean="0"/>
              <a:t>4</a:t>
            </a:fld>
            <a:endParaRPr kumimoji="1" lang="ja-JP" altLang="en-US" sz="1400" b="1" dirty="0"/>
          </a:p>
        </p:txBody>
      </p:sp>
    </p:spTree>
    <p:extLst>
      <p:ext uri="{BB962C8B-B14F-4D97-AF65-F5344CB8AC3E}">
        <p14:creationId xmlns:p14="http://schemas.microsoft.com/office/powerpoint/2010/main" val="2022753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9B0376-7C6D-A2CC-2ABA-0086A27A39EC}"/>
              </a:ext>
            </a:extLst>
          </p:cNvPr>
          <p:cNvSpPr>
            <a:spLocks noGrp="1"/>
          </p:cNvSpPr>
          <p:nvPr>
            <p:ph type="title"/>
          </p:nvPr>
        </p:nvSpPr>
        <p:spPr/>
        <p:txBody>
          <a:bodyPr/>
          <a:lstStyle/>
          <a:p>
            <a:r>
              <a:rPr kumimoji="1" lang="hi-IN" altLang="ja-JP" dirty="0"/>
              <a:t>ग्राहकका मिटरहरू प्रयोग गरिएका अवस्थाहरू </a:t>
            </a:r>
            <a:endParaRPr kumimoji="1" lang="ja-JP" altLang="en-US" dirty="0"/>
          </a:p>
        </p:txBody>
      </p:sp>
      <p:sp>
        <p:nvSpPr>
          <p:cNvPr id="3" name="コンテンツ プレースホルダー 2">
            <a:extLst>
              <a:ext uri="{FF2B5EF4-FFF2-40B4-BE49-F238E27FC236}">
                <a16:creationId xmlns:a16="http://schemas.microsoft.com/office/drawing/2014/main" id="{51CE84C5-15A9-8419-27E4-E87AE608ACAB}"/>
              </a:ext>
            </a:extLst>
          </p:cNvPr>
          <p:cNvSpPr>
            <a:spLocks noGrp="1"/>
          </p:cNvSpPr>
          <p:nvPr>
            <p:ph idx="1"/>
          </p:nvPr>
        </p:nvSpPr>
        <p:spPr/>
        <p:txBody>
          <a:bodyPr/>
          <a:lstStyle/>
          <a:p>
            <a:r>
              <a:rPr lang="hi-IN" altLang="ja-JP" dirty="0"/>
              <a:t>पानी कम्पनीको महत्वपूर्ण खेलाडी, मीटर, प्रतिकूल अवस्थाहरूमा काम गर्दैछ, जस्तै</a:t>
            </a:r>
            <a:r>
              <a:rPr lang="en-US" altLang="ja-JP" dirty="0"/>
              <a:t>;</a:t>
            </a:r>
          </a:p>
          <a:p>
            <a:pPr marL="1081088" indent="-571500">
              <a:buFont typeface="+mj-lt"/>
              <a:buAutoNum type="romanUcPeriod"/>
            </a:pPr>
            <a:r>
              <a:rPr lang="hi-IN" altLang="ja-JP" dirty="0"/>
              <a:t>भारी वर्षा, कहिलेकाँही पानी मुनि डुबेको</a:t>
            </a:r>
            <a:r>
              <a:rPr lang="en-US" altLang="ja-JP" dirty="0"/>
              <a:t>,</a:t>
            </a:r>
          </a:p>
          <a:p>
            <a:pPr marL="1081088" indent="-571500">
              <a:buFont typeface="+mj-lt"/>
              <a:buAutoNum type="romanUcPeriod"/>
            </a:pPr>
            <a:r>
              <a:rPr lang="hi-IN" altLang="ja-JP" dirty="0"/>
              <a:t>कडा घामको मुनि</a:t>
            </a:r>
            <a:r>
              <a:rPr lang="en-US" altLang="ja-JP" dirty="0"/>
              <a:t>, </a:t>
            </a:r>
          </a:p>
          <a:p>
            <a:pPr marL="1081088" indent="-571500">
              <a:buFont typeface="+mj-lt"/>
              <a:buAutoNum type="romanUcPeriod"/>
            </a:pPr>
            <a:r>
              <a:rPr lang="hi-IN" altLang="ja-JP" dirty="0"/>
              <a:t>उच्च तापक्रम</a:t>
            </a:r>
            <a:r>
              <a:rPr lang="en-US" altLang="ja-JP" dirty="0"/>
              <a:t>,</a:t>
            </a:r>
          </a:p>
          <a:p>
            <a:pPr marL="1081088" indent="-571500">
              <a:buFont typeface="+mj-lt"/>
              <a:buAutoNum type="romanUcPeriod"/>
            </a:pPr>
            <a:r>
              <a:rPr lang="hi-IN" dirty="0"/>
              <a:t>मीटरको भित्र पानीको चापमा ठूलो परिवर्तन</a:t>
            </a:r>
            <a:r>
              <a:rPr lang="en-US" altLang="ja-JP" dirty="0"/>
              <a:t>,</a:t>
            </a:r>
          </a:p>
          <a:p>
            <a:pPr marL="1081088" indent="-571500">
              <a:buFont typeface="+mj-lt"/>
              <a:buAutoNum type="romanUcPeriod"/>
            </a:pPr>
            <a:r>
              <a:rPr lang="hi-IN" altLang="ja-JP" dirty="0"/>
              <a:t>केहि अवस्थाहरूमा, पानी नहुनु</a:t>
            </a:r>
            <a:r>
              <a:rPr lang="en-US" altLang="ja-JP" dirty="0"/>
              <a:t>,</a:t>
            </a:r>
          </a:p>
          <a:p>
            <a:pPr marL="1081088" indent="-571500">
              <a:buFont typeface="+mj-lt"/>
              <a:buAutoNum type="romanUcPeriod"/>
            </a:pPr>
            <a:r>
              <a:rPr lang="hi-IN" altLang="ja-JP" dirty="0"/>
              <a:t>आदि।</a:t>
            </a:r>
            <a:endParaRPr kumimoji="1" lang="ja-JP" altLang="en-US" dirty="0"/>
          </a:p>
        </p:txBody>
      </p:sp>
      <p:pic>
        <p:nvPicPr>
          <p:cNvPr id="5" name="図 4" descr="自転車のタイヤ&#10;&#10;低い精度で自動的に生成された説明">
            <a:extLst>
              <a:ext uri="{FF2B5EF4-FFF2-40B4-BE49-F238E27FC236}">
                <a16:creationId xmlns:a16="http://schemas.microsoft.com/office/drawing/2014/main" id="{D34B8286-DC5F-B37F-2638-DB246B8C1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8244" y="3290872"/>
            <a:ext cx="2807905" cy="3383156"/>
          </a:xfrm>
          <a:prstGeom prst="rect">
            <a:avLst/>
          </a:prstGeom>
        </p:spPr>
      </p:pic>
      <p:pic>
        <p:nvPicPr>
          <p:cNvPr id="7" name="図 6" descr="猫が人の手&#10;&#10;低い精度で自動的に生成された説明">
            <a:extLst>
              <a:ext uri="{FF2B5EF4-FFF2-40B4-BE49-F238E27FC236}">
                <a16:creationId xmlns:a16="http://schemas.microsoft.com/office/drawing/2014/main" id="{B9B49055-8EBC-EBE7-8605-462DFD49F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757" y="4792793"/>
            <a:ext cx="1970049" cy="1881235"/>
          </a:xfrm>
          <a:prstGeom prst="rect">
            <a:avLst/>
          </a:prstGeom>
        </p:spPr>
      </p:pic>
      <p:pic>
        <p:nvPicPr>
          <p:cNvPr id="9" name="図 8" descr="座る, 古い, 汚い, 建物 が含まれている画像&#10;&#10;自動的に生成された説明">
            <a:extLst>
              <a:ext uri="{FF2B5EF4-FFF2-40B4-BE49-F238E27FC236}">
                <a16:creationId xmlns:a16="http://schemas.microsoft.com/office/drawing/2014/main" id="{6A56B0B4-61BE-7BE5-D65B-93DEEE089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0687" y="5232324"/>
            <a:ext cx="1938528" cy="1441704"/>
          </a:xfrm>
          <a:prstGeom prst="rect">
            <a:avLst/>
          </a:prstGeom>
        </p:spPr>
      </p:pic>
      <p:sp>
        <p:nvSpPr>
          <p:cNvPr id="4" name="スライド番号プレースホルダー 3">
            <a:extLst>
              <a:ext uri="{FF2B5EF4-FFF2-40B4-BE49-F238E27FC236}">
                <a16:creationId xmlns:a16="http://schemas.microsoft.com/office/drawing/2014/main" id="{2FA7A7D3-5875-2F38-6EE0-3B6D915826B9}"/>
              </a:ext>
            </a:extLst>
          </p:cNvPr>
          <p:cNvSpPr>
            <a:spLocks noGrp="1"/>
          </p:cNvSpPr>
          <p:nvPr>
            <p:ph type="sldNum" sz="quarter" idx="12"/>
          </p:nvPr>
        </p:nvSpPr>
        <p:spPr/>
        <p:txBody>
          <a:bodyPr/>
          <a:lstStyle/>
          <a:p>
            <a:fld id="{CDA1AEA6-66EA-4D44-912F-2483D41830B3}" type="slidenum">
              <a:rPr kumimoji="1" lang="ja-JP" altLang="en-US" sz="1400" b="1" smtClean="0">
                <a:solidFill>
                  <a:schemeClr val="bg1"/>
                </a:solidFill>
              </a:rPr>
              <a:t>5</a:t>
            </a:fld>
            <a:endParaRPr kumimoji="1" lang="ja-JP" altLang="en-US" sz="1400" b="1" dirty="0">
              <a:solidFill>
                <a:schemeClr val="bg1"/>
              </a:solidFill>
            </a:endParaRPr>
          </a:p>
        </p:txBody>
      </p:sp>
    </p:spTree>
    <p:extLst>
      <p:ext uri="{BB962C8B-B14F-4D97-AF65-F5344CB8AC3E}">
        <p14:creationId xmlns:p14="http://schemas.microsoft.com/office/powerpoint/2010/main" val="9327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148CE3-8D3B-A2A9-0E7D-1D9956CD1051}"/>
              </a:ext>
            </a:extLst>
          </p:cNvPr>
          <p:cNvSpPr>
            <a:spLocks noGrp="1"/>
          </p:cNvSpPr>
          <p:nvPr>
            <p:ph type="title"/>
          </p:nvPr>
        </p:nvSpPr>
        <p:spPr/>
        <p:txBody>
          <a:bodyPr/>
          <a:lstStyle/>
          <a:p>
            <a:r>
              <a:rPr kumimoji="1" lang="hi-IN" altLang="ja-JP" dirty="0"/>
              <a:t>मिटर को</a:t>
            </a:r>
            <a:r>
              <a:rPr kumimoji="1" lang="en-US" altLang="ja-JP" dirty="0"/>
              <a:t> </a:t>
            </a:r>
            <a:r>
              <a:rPr kumimoji="1" lang="hi-IN" altLang="ja-JP" dirty="0"/>
              <a:t>खराबी</a:t>
            </a:r>
            <a:endParaRPr kumimoji="1" lang="ja-JP" altLang="en-US" dirty="0"/>
          </a:p>
        </p:txBody>
      </p:sp>
      <p:sp>
        <p:nvSpPr>
          <p:cNvPr id="3" name="コンテンツ プレースホルダー 2">
            <a:extLst>
              <a:ext uri="{FF2B5EF4-FFF2-40B4-BE49-F238E27FC236}">
                <a16:creationId xmlns:a16="http://schemas.microsoft.com/office/drawing/2014/main" id="{84CEADD2-D193-4687-92E2-B26DECCE212F}"/>
              </a:ext>
            </a:extLst>
          </p:cNvPr>
          <p:cNvSpPr>
            <a:spLocks noGrp="1"/>
          </p:cNvSpPr>
          <p:nvPr>
            <p:ph idx="1"/>
          </p:nvPr>
        </p:nvSpPr>
        <p:spPr/>
        <p:txBody>
          <a:bodyPr/>
          <a:lstStyle/>
          <a:p>
            <a:r>
              <a:rPr kumimoji="1" lang="hi-IN" altLang="ja-JP" dirty="0"/>
              <a:t>पानी मिटरहरू कहिलेकाँही खराब</a:t>
            </a:r>
            <a:r>
              <a:rPr kumimoji="1" lang="en-US" altLang="ja-JP" dirty="0"/>
              <a:t> </a:t>
            </a:r>
            <a:r>
              <a:rPr kumimoji="1" lang="ne-NP" altLang="ja-JP" dirty="0"/>
              <a:t>हुनु</a:t>
            </a:r>
            <a:r>
              <a:rPr kumimoji="1" lang="hi-IN" altLang="ja-JP" dirty="0"/>
              <a:t> </a:t>
            </a:r>
            <a:r>
              <a:rPr kumimoji="1" lang="ne-NP" altLang="ja-JP" dirty="0"/>
              <a:t>वा </a:t>
            </a:r>
            <a:r>
              <a:rPr kumimoji="1" lang="hi-IN" altLang="ja-JP" dirty="0"/>
              <a:t>बिग्रि</a:t>
            </a:r>
            <a:r>
              <a:rPr kumimoji="1" lang="ne-NP" altLang="ja-JP" dirty="0"/>
              <a:t>नु </a:t>
            </a:r>
            <a:r>
              <a:rPr kumimoji="1" lang="hi-IN" altLang="ja-JP" dirty="0"/>
              <a:t> वा पढ्न नसकिने हु</a:t>
            </a:r>
            <a:r>
              <a:rPr kumimoji="1" lang="ne-NP" altLang="ja-JP" dirty="0"/>
              <a:t>नु </a:t>
            </a:r>
            <a:r>
              <a:rPr lang="hi-IN" altLang="ja-JP" dirty="0"/>
              <a:t>स्वाभाविक हो ।</a:t>
            </a:r>
            <a:endParaRPr kumimoji="1" lang="ja-JP" altLang="en-US" dirty="0"/>
          </a:p>
        </p:txBody>
      </p:sp>
      <p:pic>
        <p:nvPicPr>
          <p:cNvPr id="4" name="Picture 8">
            <a:extLst>
              <a:ext uri="{FF2B5EF4-FFF2-40B4-BE49-F238E27FC236}">
                <a16:creationId xmlns:a16="http://schemas.microsoft.com/office/drawing/2014/main" id="{58BBFBC6-153F-7411-499A-737C6EB5B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82203" y="3110282"/>
            <a:ext cx="3836470" cy="2555332"/>
          </a:xfrm>
          <a:prstGeom prst="rect">
            <a:avLst/>
          </a:prstGeom>
        </p:spPr>
      </p:pic>
      <p:pic>
        <p:nvPicPr>
          <p:cNvPr id="6" name="図 5" descr="座る, テーブル, 木製, 小さい が含まれている画像&#10;&#10;自動的に生成された説明">
            <a:extLst>
              <a:ext uri="{FF2B5EF4-FFF2-40B4-BE49-F238E27FC236}">
                <a16:creationId xmlns:a16="http://schemas.microsoft.com/office/drawing/2014/main" id="{FBC0A22D-8479-06BE-1121-1F4D9DF28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227" y="3123977"/>
            <a:ext cx="1906228" cy="2541637"/>
          </a:xfrm>
          <a:prstGeom prst="rect">
            <a:avLst/>
          </a:prstGeom>
        </p:spPr>
      </p:pic>
      <p:pic>
        <p:nvPicPr>
          <p:cNvPr id="8" name="図 7">
            <a:extLst>
              <a:ext uri="{FF2B5EF4-FFF2-40B4-BE49-F238E27FC236}">
                <a16:creationId xmlns:a16="http://schemas.microsoft.com/office/drawing/2014/main" id="{8C6D4F1F-B02A-FEC6-499D-2505AE13C139}"/>
              </a:ext>
            </a:extLst>
          </p:cNvPr>
          <p:cNvPicPr>
            <a:picLocks noChangeAspect="1"/>
          </p:cNvPicPr>
          <p:nvPr/>
        </p:nvPicPr>
        <p:blipFill>
          <a:blip r:embed="rId4"/>
          <a:stretch>
            <a:fillRect/>
          </a:stretch>
        </p:blipFill>
        <p:spPr>
          <a:xfrm>
            <a:off x="8176009" y="3123977"/>
            <a:ext cx="1906228" cy="2541637"/>
          </a:xfrm>
          <a:prstGeom prst="rect">
            <a:avLst/>
          </a:prstGeom>
        </p:spPr>
      </p:pic>
      <p:sp>
        <p:nvSpPr>
          <p:cNvPr id="5" name="スライド番号プレースホルダー 4">
            <a:extLst>
              <a:ext uri="{FF2B5EF4-FFF2-40B4-BE49-F238E27FC236}">
                <a16:creationId xmlns:a16="http://schemas.microsoft.com/office/drawing/2014/main" id="{BBFAB8A8-980F-6512-0478-BDE085402072}"/>
              </a:ext>
            </a:extLst>
          </p:cNvPr>
          <p:cNvSpPr>
            <a:spLocks noGrp="1"/>
          </p:cNvSpPr>
          <p:nvPr>
            <p:ph type="sldNum" sz="quarter" idx="12"/>
          </p:nvPr>
        </p:nvSpPr>
        <p:spPr/>
        <p:txBody>
          <a:bodyPr/>
          <a:lstStyle/>
          <a:p>
            <a:fld id="{CDA1AEA6-66EA-4D44-912F-2483D41830B3}" type="slidenum">
              <a:rPr kumimoji="1" lang="ja-JP" altLang="en-US" sz="1400" b="1" smtClean="0"/>
              <a:t>6</a:t>
            </a:fld>
            <a:endParaRPr kumimoji="1" lang="ja-JP" altLang="en-US" sz="1400" b="1"/>
          </a:p>
        </p:txBody>
      </p:sp>
    </p:spTree>
    <p:extLst>
      <p:ext uri="{BB962C8B-B14F-4D97-AF65-F5344CB8AC3E}">
        <p14:creationId xmlns:p14="http://schemas.microsoft.com/office/powerpoint/2010/main" val="3761136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AF829C-5C6A-E57D-5AE7-FEEEF6F5769F}"/>
              </a:ext>
            </a:extLst>
          </p:cNvPr>
          <p:cNvSpPr>
            <a:spLocks noGrp="1"/>
          </p:cNvSpPr>
          <p:nvPr>
            <p:ph type="title"/>
          </p:nvPr>
        </p:nvSpPr>
        <p:spPr/>
        <p:txBody>
          <a:bodyPr/>
          <a:lstStyle/>
          <a:p>
            <a:r>
              <a:rPr kumimoji="1" lang="hi-IN" altLang="ja-JP" dirty="0"/>
              <a:t>त्रुटिपूर्ण मिटर र सो</a:t>
            </a:r>
            <a:r>
              <a:rPr kumimoji="1" lang="en-US" altLang="ja-JP" dirty="0"/>
              <a:t> </a:t>
            </a:r>
            <a:r>
              <a:rPr kumimoji="1" lang="hi-IN" altLang="ja-JP" dirty="0"/>
              <a:t>ले देखाएको </a:t>
            </a:r>
            <a:r>
              <a:rPr kumimoji="1" lang="en-US" altLang="ja-JP" dirty="0"/>
              <a:t>reading / </a:t>
            </a:r>
            <a:r>
              <a:rPr kumimoji="1" lang="hi-IN" altLang="ja-JP" dirty="0"/>
              <a:t>सो</a:t>
            </a:r>
            <a:r>
              <a:rPr kumimoji="1" lang="en-US" altLang="ja-JP" dirty="0"/>
              <a:t> </a:t>
            </a:r>
            <a:r>
              <a:rPr kumimoji="1" lang="hi-IN" altLang="ja-JP" dirty="0"/>
              <a:t>को उमेर बीचको सम्बन्ध। </a:t>
            </a:r>
            <a:endParaRPr kumimoji="1" lang="ja-JP" altLang="en-US" dirty="0"/>
          </a:p>
        </p:txBody>
      </p:sp>
      <p:sp>
        <p:nvSpPr>
          <p:cNvPr id="3" name="コンテンツ プレースホルダー 2">
            <a:extLst>
              <a:ext uri="{FF2B5EF4-FFF2-40B4-BE49-F238E27FC236}">
                <a16:creationId xmlns:a16="http://schemas.microsoft.com/office/drawing/2014/main" id="{1ABB1C3A-7B39-860B-41E8-663749CFC670}"/>
              </a:ext>
            </a:extLst>
          </p:cNvPr>
          <p:cNvSpPr>
            <a:spLocks noGrp="1"/>
          </p:cNvSpPr>
          <p:nvPr>
            <p:ph idx="1"/>
          </p:nvPr>
        </p:nvSpPr>
        <p:spPr>
          <a:xfrm>
            <a:off x="838200" y="2026343"/>
            <a:ext cx="10515600" cy="4351338"/>
          </a:xfrm>
        </p:spPr>
        <p:txBody>
          <a:bodyPr/>
          <a:lstStyle/>
          <a:p>
            <a:r>
              <a:rPr kumimoji="1" lang="hi-IN" altLang="ja-JP" dirty="0"/>
              <a:t>तल देखाइने चित्रहरू </a:t>
            </a:r>
            <a:r>
              <a:rPr kumimoji="1" lang="en-US" altLang="ja-JP" dirty="0"/>
              <a:t>Spain </a:t>
            </a:r>
            <a:r>
              <a:rPr kumimoji="1" lang="hi-IN" altLang="ja-JP" dirty="0"/>
              <a:t>मा गरिएको </a:t>
            </a:r>
            <a:r>
              <a:rPr kumimoji="1" lang="en-US" altLang="ja-JP" dirty="0"/>
              <a:t>“</a:t>
            </a:r>
            <a:r>
              <a:rPr lang="en-US" altLang="ja-JP" sz="2800" b="1" i="1" u="none" strike="noStrike" baseline="0" dirty="0">
                <a:latin typeface="URWPalladioL-Bold"/>
              </a:rPr>
              <a:t>Performance Analysis of Ageing Single-Jet Water Meters for Measuring Residential Water Consumptio</a:t>
            </a:r>
            <a:r>
              <a:rPr lang="en-US" altLang="ja-JP" sz="2800" b="1" i="0" u="none" strike="noStrike" baseline="0" dirty="0">
                <a:latin typeface="URWPalladioL-Bold"/>
              </a:rPr>
              <a:t>n, By Francisco J. </a:t>
            </a:r>
            <a:r>
              <a:rPr lang="en-US" altLang="ja-JP" sz="2800" b="1" i="0" u="none" strike="noStrike" baseline="0" dirty="0" err="1">
                <a:latin typeface="URWPalladioL-Bold"/>
              </a:rPr>
              <a:t>Arregui</a:t>
            </a:r>
            <a:r>
              <a:rPr kumimoji="1" lang="en-US" altLang="ja-JP" dirty="0"/>
              <a:t>”,</a:t>
            </a:r>
            <a:r>
              <a:rPr kumimoji="1" lang="hi-IN" altLang="ja-JP" dirty="0"/>
              <a:t> नामको अध्ययनको नतिजा हो। </a:t>
            </a:r>
            <a:endParaRPr kumimoji="1" lang="en-US" altLang="ja-JP" dirty="0"/>
          </a:p>
          <a:p>
            <a:r>
              <a:rPr lang="hi-IN" altLang="ja-JP" dirty="0"/>
              <a:t>सो अध्ययनकर्ताले २ प्रकारका मिटरको जाँच गरे </a:t>
            </a:r>
            <a:r>
              <a:rPr lang="en-US" altLang="ja-JP" dirty="0"/>
              <a:t>M_1 </a:t>
            </a:r>
            <a:r>
              <a:rPr lang="hi-IN" altLang="ja-JP" dirty="0"/>
              <a:t>तथा</a:t>
            </a:r>
            <a:r>
              <a:rPr lang="en-US" altLang="ja-JP" dirty="0"/>
              <a:t> M_2 (</a:t>
            </a:r>
            <a:r>
              <a:rPr lang="hi-IN" altLang="ja-JP" dirty="0"/>
              <a:t>दुबै </a:t>
            </a:r>
            <a:r>
              <a:rPr lang="en-US" altLang="ja-JP" dirty="0"/>
              <a:t>Single-Jet B ISO4064:1993 </a:t>
            </a:r>
            <a:r>
              <a:rPr lang="hi-IN" altLang="ja-JP" dirty="0"/>
              <a:t>हुन्</a:t>
            </a:r>
            <a:r>
              <a:rPr lang="en-US" altLang="ja-JP" dirty="0"/>
              <a:t>)</a:t>
            </a:r>
          </a:p>
          <a:p>
            <a:r>
              <a:rPr kumimoji="1" lang="en-US" altLang="ja-JP" dirty="0"/>
              <a:t>Sample size </a:t>
            </a:r>
            <a:r>
              <a:rPr kumimoji="1" lang="hi-IN" altLang="ja-JP" dirty="0"/>
              <a:t>हरू</a:t>
            </a:r>
            <a:r>
              <a:rPr lang="en-US" altLang="ja-JP" dirty="0"/>
              <a:t>; </a:t>
            </a:r>
          </a:p>
          <a:p>
            <a:pPr marL="0" indent="0">
              <a:buNone/>
            </a:pPr>
            <a:r>
              <a:rPr lang="en-US" altLang="ja-JP" dirty="0"/>
              <a:t>	M_1 </a:t>
            </a:r>
            <a:r>
              <a:rPr lang="hi-IN" altLang="ja-JP" dirty="0"/>
              <a:t>को लागि </a:t>
            </a:r>
            <a:r>
              <a:rPr lang="en-US" altLang="ja-JP" dirty="0"/>
              <a:t>1,474 </a:t>
            </a:r>
            <a:r>
              <a:rPr lang="hi-IN" altLang="ja-JP" dirty="0"/>
              <a:t>अनि</a:t>
            </a:r>
            <a:r>
              <a:rPr lang="en-US" altLang="ja-JP" dirty="0"/>
              <a:t> </a:t>
            </a:r>
          </a:p>
          <a:p>
            <a:pPr marL="0" indent="0">
              <a:buNone/>
            </a:pPr>
            <a:r>
              <a:rPr lang="en-US" altLang="ja-JP" dirty="0"/>
              <a:t>	M_2 </a:t>
            </a:r>
            <a:r>
              <a:rPr lang="hi-IN" altLang="ja-JP" dirty="0"/>
              <a:t>को लागि </a:t>
            </a:r>
            <a:r>
              <a:rPr lang="en-US" altLang="ja-JP" dirty="0"/>
              <a:t>3,498</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5881E198-627E-62C6-0FF3-DD8641D1521B}"/>
              </a:ext>
            </a:extLst>
          </p:cNvPr>
          <p:cNvSpPr>
            <a:spLocks noGrp="1"/>
          </p:cNvSpPr>
          <p:nvPr>
            <p:ph type="sldNum" sz="quarter" idx="12"/>
          </p:nvPr>
        </p:nvSpPr>
        <p:spPr/>
        <p:txBody>
          <a:bodyPr/>
          <a:lstStyle/>
          <a:p>
            <a:fld id="{CDA1AEA6-66EA-4D44-912F-2483D41830B3}" type="slidenum">
              <a:rPr kumimoji="1" lang="ja-JP" altLang="en-US" sz="1400" b="1" smtClean="0"/>
              <a:t>7</a:t>
            </a:fld>
            <a:endParaRPr kumimoji="1" lang="ja-JP" altLang="en-US" sz="1400" b="1"/>
          </a:p>
        </p:txBody>
      </p:sp>
    </p:spTree>
    <p:extLst>
      <p:ext uri="{BB962C8B-B14F-4D97-AF65-F5344CB8AC3E}">
        <p14:creationId xmlns:p14="http://schemas.microsoft.com/office/powerpoint/2010/main" val="1560690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A3661315-295F-CA1D-0D79-CB7B33A12C19}"/>
              </a:ext>
            </a:extLst>
          </p:cNvPr>
          <p:cNvPicPr>
            <a:picLocks noGrp="1" noChangeAspect="1"/>
          </p:cNvPicPr>
          <p:nvPr>
            <p:ph idx="1"/>
          </p:nvPr>
        </p:nvPicPr>
        <p:blipFill>
          <a:blip r:embed="rId2"/>
          <a:stretch>
            <a:fillRect/>
          </a:stretch>
        </p:blipFill>
        <p:spPr>
          <a:xfrm>
            <a:off x="524107" y="0"/>
            <a:ext cx="9539861" cy="6434123"/>
          </a:xfrm>
        </p:spPr>
      </p:pic>
      <p:sp>
        <p:nvSpPr>
          <p:cNvPr id="6" name="テキスト ボックス 5">
            <a:extLst>
              <a:ext uri="{FF2B5EF4-FFF2-40B4-BE49-F238E27FC236}">
                <a16:creationId xmlns:a16="http://schemas.microsoft.com/office/drawing/2014/main" id="{0A3F54E5-78CA-3C39-F137-2A06A9AFFC83}"/>
              </a:ext>
            </a:extLst>
          </p:cNvPr>
          <p:cNvSpPr txBox="1"/>
          <p:nvPr/>
        </p:nvSpPr>
        <p:spPr>
          <a:xfrm>
            <a:off x="10340900" y="356839"/>
            <a:ext cx="1107996" cy="5441795"/>
          </a:xfrm>
          <a:prstGeom prst="rect">
            <a:avLst/>
          </a:prstGeom>
          <a:noFill/>
        </p:spPr>
        <p:txBody>
          <a:bodyPr vert="vert270" wrap="square" rtlCol="0">
            <a:spAutoFit/>
          </a:bodyPr>
          <a:lstStyle/>
          <a:p>
            <a:pPr algn="l"/>
            <a:r>
              <a:rPr lang="en-US" altLang="ja-JP" sz="2000" b="1" i="0" u="none" strike="noStrike" baseline="0" dirty="0">
                <a:latin typeface="URWPalladioL-Bold"/>
              </a:rPr>
              <a:t>Source</a:t>
            </a:r>
            <a:r>
              <a:rPr lang="en-US" altLang="ja-JP" sz="2000" b="1" i="1" u="none" strike="noStrike" baseline="0" dirty="0">
                <a:latin typeface="URWPalladioL-Bold"/>
              </a:rPr>
              <a:t>: Performance Analysis of Ageing Single-Jet Water Meters for Measuring Residential Water Consumptio</a:t>
            </a:r>
            <a:r>
              <a:rPr lang="en-US" altLang="ja-JP" sz="2000" b="1" i="0" u="none" strike="noStrike" baseline="0" dirty="0">
                <a:latin typeface="URWPalladioL-Bold"/>
              </a:rPr>
              <a:t>n, By Francisco J. </a:t>
            </a:r>
            <a:r>
              <a:rPr lang="en-US" altLang="ja-JP" sz="2000" b="1" i="0" u="none" strike="noStrike" baseline="0" dirty="0" err="1">
                <a:latin typeface="URWPalladioL-Bold"/>
              </a:rPr>
              <a:t>Arregui</a:t>
            </a:r>
            <a:endParaRPr kumimoji="1" lang="ja-JP" altLang="en-US" sz="2000" dirty="0"/>
          </a:p>
        </p:txBody>
      </p:sp>
      <p:sp>
        <p:nvSpPr>
          <p:cNvPr id="2" name="タイトル 1">
            <a:extLst>
              <a:ext uri="{FF2B5EF4-FFF2-40B4-BE49-F238E27FC236}">
                <a16:creationId xmlns:a16="http://schemas.microsoft.com/office/drawing/2014/main" id="{C7513678-829A-14BF-ECE5-9F109EEBEB6C}"/>
              </a:ext>
            </a:extLst>
          </p:cNvPr>
          <p:cNvSpPr>
            <a:spLocks noGrp="1"/>
          </p:cNvSpPr>
          <p:nvPr>
            <p:ph type="title"/>
          </p:nvPr>
        </p:nvSpPr>
        <p:spPr>
          <a:xfrm>
            <a:off x="401444" y="6255832"/>
            <a:ext cx="11463454" cy="479503"/>
          </a:xfrm>
        </p:spPr>
        <p:txBody>
          <a:bodyPr vert="horz">
            <a:normAutofit fontScale="90000"/>
          </a:bodyPr>
          <a:lstStyle/>
          <a:p>
            <a:r>
              <a:rPr lang="hi-IN" altLang="ja-JP" sz="2400" b="1" i="0" u="none" strike="noStrike" baseline="0" dirty="0">
                <a:latin typeface="URWPalladioL-Bold"/>
              </a:rPr>
              <a:t>चित्र: </a:t>
            </a:r>
            <a:r>
              <a:rPr lang="hi-IN" altLang="ja-JP" sz="2400" i="0" u="none" strike="noStrike" baseline="0" dirty="0">
                <a:latin typeface="URWPalladioL-Bold"/>
              </a:rPr>
              <a:t>मीटरको उमेर र सो ले देखाएको कूल मात्रा र सो संगै त्रुटीहरू घट्दै गएका छन्</a:t>
            </a:r>
            <a:r>
              <a:rPr lang="en-US" altLang="ja-JP" sz="2400" i="0" u="none" strike="noStrike" baseline="0" dirty="0">
                <a:latin typeface="URWPalladioL-Bold"/>
              </a:rPr>
              <a:t> </a:t>
            </a:r>
            <a:r>
              <a:rPr lang="en-US" altLang="ja-JP" sz="2400" b="0" i="0" u="none" strike="noStrike" baseline="0" dirty="0">
                <a:latin typeface="URWPalladioL-Roma"/>
              </a:rPr>
              <a:t>(</a:t>
            </a:r>
            <a:r>
              <a:rPr lang="hi-IN" altLang="ja-JP" sz="2400" i="0" u="none" strike="noStrike" baseline="0" dirty="0">
                <a:latin typeface="URWPalladioL-Bold"/>
              </a:rPr>
              <a:t>मीटर</a:t>
            </a:r>
            <a:r>
              <a:rPr lang="en-US" altLang="ja-JP" sz="2400" b="0" i="0" u="none" strike="noStrike" baseline="0" dirty="0">
                <a:latin typeface="URWPalladioL-Roma"/>
              </a:rPr>
              <a:t> M_1)</a:t>
            </a:r>
            <a:endParaRPr kumimoji="1" lang="ja-JP" altLang="en-US" sz="2400" dirty="0"/>
          </a:p>
        </p:txBody>
      </p:sp>
      <p:sp>
        <p:nvSpPr>
          <p:cNvPr id="3" name="スライド番号プレースホルダー 2">
            <a:extLst>
              <a:ext uri="{FF2B5EF4-FFF2-40B4-BE49-F238E27FC236}">
                <a16:creationId xmlns:a16="http://schemas.microsoft.com/office/drawing/2014/main" id="{88661FF8-60C9-61CD-07A1-EE0F8B3C6F71}"/>
              </a:ext>
            </a:extLst>
          </p:cNvPr>
          <p:cNvSpPr>
            <a:spLocks noGrp="1"/>
          </p:cNvSpPr>
          <p:nvPr>
            <p:ph type="sldNum" sz="quarter" idx="12"/>
          </p:nvPr>
        </p:nvSpPr>
        <p:spPr>
          <a:xfrm>
            <a:off x="8831311" y="6356350"/>
            <a:ext cx="2743200" cy="365125"/>
          </a:xfrm>
        </p:spPr>
        <p:txBody>
          <a:bodyPr/>
          <a:lstStyle/>
          <a:p>
            <a:fld id="{CDA1AEA6-66EA-4D44-912F-2483D41830B3}" type="slidenum">
              <a:rPr kumimoji="1" lang="ja-JP" altLang="en-US" sz="1400" b="1" smtClean="0"/>
              <a:t>8</a:t>
            </a:fld>
            <a:endParaRPr kumimoji="1" lang="ja-JP" altLang="en-US" sz="1400" b="1" dirty="0"/>
          </a:p>
        </p:txBody>
      </p:sp>
    </p:spTree>
    <p:extLst>
      <p:ext uri="{BB962C8B-B14F-4D97-AF65-F5344CB8AC3E}">
        <p14:creationId xmlns:p14="http://schemas.microsoft.com/office/powerpoint/2010/main" val="86917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A3F54E5-78CA-3C39-F137-2A06A9AFFC83}"/>
              </a:ext>
            </a:extLst>
          </p:cNvPr>
          <p:cNvSpPr txBox="1"/>
          <p:nvPr/>
        </p:nvSpPr>
        <p:spPr>
          <a:xfrm>
            <a:off x="10375857" y="301084"/>
            <a:ext cx="1107996" cy="5397190"/>
          </a:xfrm>
          <a:prstGeom prst="rect">
            <a:avLst/>
          </a:prstGeom>
          <a:noFill/>
        </p:spPr>
        <p:txBody>
          <a:bodyPr vert="vert270" wrap="square" rtlCol="0">
            <a:spAutoFit/>
          </a:bodyPr>
          <a:lstStyle/>
          <a:p>
            <a:pPr algn="l"/>
            <a:r>
              <a:rPr lang="en-US" altLang="ja-JP" sz="2000" b="1" i="0" u="none" strike="noStrike" baseline="0" dirty="0">
                <a:latin typeface="URWPalladioL-Bold"/>
              </a:rPr>
              <a:t>Source: </a:t>
            </a:r>
            <a:r>
              <a:rPr lang="en-US" altLang="ja-JP" sz="2000" b="1" i="1" u="none" strike="noStrike" baseline="0" dirty="0">
                <a:latin typeface="URWPalladioL-Bold"/>
              </a:rPr>
              <a:t>Performance Analysis of Ageing Single-Jet Water Meters for Measuring Residential Water Consumption</a:t>
            </a:r>
            <a:r>
              <a:rPr lang="en-US" altLang="ja-JP" sz="2000" b="1" i="0" u="none" strike="noStrike" baseline="0" dirty="0">
                <a:latin typeface="URWPalladioL-Bold"/>
              </a:rPr>
              <a:t>, By Francisco J. </a:t>
            </a:r>
            <a:r>
              <a:rPr lang="en-US" altLang="ja-JP" sz="2000" b="1" i="0" u="none" strike="noStrike" baseline="0" dirty="0" err="1">
                <a:latin typeface="URWPalladioL-Bold"/>
              </a:rPr>
              <a:t>Arregui</a:t>
            </a:r>
            <a:endParaRPr kumimoji="1" lang="ja-JP" altLang="en-US" sz="2000" dirty="0"/>
          </a:p>
        </p:txBody>
      </p:sp>
      <p:pic>
        <p:nvPicPr>
          <p:cNvPr id="7" name="コンテンツ プレースホルダー 4">
            <a:extLst>
              <a:ext uri="{FF2B5EF4-FFF2-40B4-BE49-F238E27FC236}">
                <a16:creationId xmlns:a16="http://schemas.microsoft.com/office/drawing/2014/main" id="{3245FCB7-97A4-3397-5012-C9759D861AB6}"/>
              </a:ext>
            </a:extLst>
          </p:cNvPr>
          <p:cNvPicPr>
            <a:picLocks noChangeAspect="1"/>
          </p:cNvPicPr>
          <p:nvPr/>
        </p:nvPicPr>
        <p:blipFill>
          <a:blip r:embed="rId2"/>
          <a:stretch>
            <a:fillRect/>
          </a:stretch>
        </p:blipFill>
        <p:spPr>
          <a:xfrm>
            <a:off x="624109" y="87105"/>
            <a:ext cx="9216841" cy="6216343"/>
          </a:xfrm>
          <a:prstGeom prst="rect">
            <a:avLst/>
          </a:prstGeom>
        </p:spPr>
      </p:pic>
      <p:sp>
        <p:nvSpPr>
          <p:cNvPr id="2" name="タイトル 1">
            <a:extLst>
              <a:ext uri="{FF2B5EF4-FFF2-40B4-BE49-F238E27FC236}">
                <a16:creationId xmlns:a16="http://schemas.microsoft.com/office/drawing/2014/main" id="{C7513678-829A-14BF-ECE5-9F109EEBEB6C}"/>
              </a:ext>
            </a:extLst>
          </p:cNvPr>
          <p:cNvSpPr>
            <a:spLocks noGrp="1"/>
          </p:cNvSpPr>
          <p:nvPr>
            <p:ph type="title"/>
          </p:nvPr>
        </p:nvSpPr>
        <p:spPr>
          <a:xfrm>
            <a:off x="301084" y="6258843"/>
            <a:ext cx="11266808" cy="420737"/>
          </a:xfrm>
        </p:spPr>
        <p:txBody>
          <a:bodyPr vert="horz">
            <a:normAutofit fontScale="90000"/>
          </a:bodyPr>
          <a:lstStyle/>
          <a:p>
            <a:pPr algn="ctr"/>
            <a:r>
              <a:rPr lang="hi-IN" altLang="ja-JP" sz="2000" b="1" i="0" u="none" strike="noStrike" baseline="0" dirty="0">
                <a:latin typeface="URWPalladioL-Bold"/>
              </a:rPr>
              <a:t>चित्र: </a:t>
            </a:r>
            <a:r>
              <a:rPr lang="hi-IN" altLang="ja-JP" sz="2000" i="0" u="none" strike="noStrike" baseline="0" dirty="0">
                <a:latin typeface="URWPalladioL-Bold"/>
              </a:rPr>
              <a:t>मीटरको उमेर र सो ले देखाएको कूल मात्रा र सो संगै त्रुटीहरू घट्दै गएका छन्</a:t>
            </a:r>
            <a:r>
              <a:rPr lang="en-US" altLang="ja-JP" sz="2000" i="0" u="none" strike="noStrike" baseline="0" dirty="0">
                <a:latin typeface="URWPalladioL-Bold"/>
              </a:rPr>
              <a:t> </a:t>
            </a:r>
            <a:r>
              <a:rPr lang="en-US" altLang="ja-JP" sz="2200" i="0" u="none" strike="noStrike" baseline="0" dirty="0">
                <a:latin typeface="URWPalladioL-Bold"/>
              </a:rPr>
              <a:t>(</a:t>
            </a:r>
            <a:r>
              <a:rPr lang="hi-IN" altLang="ja-JP" sz="2400" i="0" u="none" strike="noStrike" baseline="0" dirty="0">
                <a:latin typeface="URWPalladioL-Bold"/>
              </a:rPr>
              <a:t>मीटर</a:t>
            </a:r>
            <a:r>
              <a:rPr lang="en-US" altLang="ja-JP" sz="2200" i="0" u="none" strike="noStrike" baseline="0" dirty="0">
                <a:latin typeface="URWPalladioL-Bold"/>
              </a:rPr>
              <a:t> M_2)</a:t>
            </a:r>
          </a:p>
        </p:txBody>
      </p:sp>
      <p:sp>
        <p:nvSpPr>
          <p:cNvPr id="3" name="スライド番号プレースホルダー 2">
            <a:extLst>
              <a:ext uri="{FF2B5EF4-FFF2-40B4-BE49-F238E27FC236}">
                <a16:creationId xmlns:a16="http://schemas.microsoft.com/office/drawing/2014/main" id="{0E17B361-4BBF-48B1-A68B-84CD6735F155}"/>
              </a:ext>
            </a:extLst>
          </p:cNvPr>
          <p:cNvSpPr>
            <a:spLocks noGrp="1"/>
          </p:cNvSpPr>
          <p:nvPr>
            <p:ph type="sldNum" sz="quarter" idx="12"/>
          </p:nvPr>
        </p:nvSpPr>
        <p:spPr>
          <a:xfrm>
            <a:off x="9157137" y="6356350"/>
            <a:ext cx="2743200" cy="365125"/>
          </a:xfrm>
        </p:spPr>
        <p:txBody>
          <a:bodyPr/>
          <a:lstStyle/>
          <a:p>
            <a:fld id="{CDA1AEA6-66EA-4D44-912F-2483D41830B3}" type="slidenum">
              <a:rPr kumimoji="1" lang="ja-JP" altLang="en-US" sz="1400" b="1" smtClean="0"/>
              <a:t>9</a:t>
            </a:fld>
            <a:endParaRPr kumimoji="1" lang="ja-JP" altLang="en-US" sz="1400" b="1" dirty="0"/>
          </a:p>
        </p:txBody>
      </p:sp>
    </p:spTree>
    <p:extLst>
      <p:ext uri="{BB962C8B-B14F-4D97-AF65-F5344CB8AC3E}">
        <p14:creationId xmlns:p14="http://schemas.microsoft.com/office/powerpoint/2010/main" val="377174669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6249</TotalTime>
  <Words>2201</Words>
  <Application>Microsoft Office PowerPoint</Application>
  <PresentationFormat>Widescreen</PresentationFormat>
  <Paragraphs>279</Paragraphs>
  <Slides>27</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ＭＳ Ｐゴシック</vt:lpstr>
      <vt:lpstr>URWPalladioL-Bold</vt:lpstr>
      <vt:lpstr>URWPalladioL-Roma</vt:lpstr>
      <vt:lpstr>游ゴシック</vt:lpstr>
      <vt:lpstr>游ゴシック Light</vt:lpstr>
      <vt:lpstr>Arial</vt:lpstr>
      <vt:lpstr>Arial Narrow</vt:lpstr>
      <vt:lpstr>Calibri</vt:lpstr>
      <vt:lpstr>Office テーマ</vt:lpstr>
      <vt:lpstr>1_Office テーマ</vt:lpstr>
      <vt:lpstr>Lecture : मीटरको शुद्धता तथा नियमित मिटर प्रतिस्थापन को महत्व, मिटरको शुद्धता नाप्ने तरिका </vt:lpstr>
      <vt:lpstr>आजको प्रस्तुतिका सामग्री:</vt:lpstr>
      <vt:lpstr>मीटरको शुद्धताको महत्व</vt:lpstr>
      <vt:lpstr>मीटरको Accuracy को महत्व</vt:lpstr>
      <vt:lpstr>ग्राहकका मिटरहरू प्रयोग गरिएका अवस्थाहरू </vt:lpstr>
      <vt:lpstr>मिटर को खराबी</vt:lpstr>
      <vt:lpstr>त्रुटिपूर्ण मिटर र सो ले देखाएको reading / सो को उमेर बीचको सम्बन्ध। </vt:lpstr>
      <vt:lpstr>चित्र: मीटरको उमेर र सो ले देखाएको कूल मात्रा र सो संगै त्रुटीहरू घट्दै गएका छन् (मीटर M_1)</vt:lpstr>
      <vt:lpstr>चित्र: मीटरको उमेर र सो ले देखाएको कूल मात्रा र सो संगै त्रुटीहरू घट्दै गएका छन् (मीटर M_2)</vt:lpstr>
      <vt:lpstr>अध्ययनको नतिजा</vt:lpstr>
      <vt:lpstr>मिटर त्रुटिहरूको प्रभाव</vt:lpstr>
      <vt:lpstr>मिटरको स्वीकार्य र अस्वीकार्य त्रुटिहरू</vt:lpstr>
      <vt:lpstr>मिटरको स्वीकार्य र अस्वीकार्य त्रुटिहरू</vt:lpstr>
      <vt:lpstr>मिटरको शुद्धता कसरी मापन गर्ने</vt:lpstr>
      <vt:lpstr>PowerPoint Presentation</vt:lpstr>
      <vt:lpstr>(3) Meter calibration test </vt:lpstr>
      <vt:lpstr>Portable test meter कसरी प्रयोग गर्ने ?</vt:lpstr>
      <vt:lpstr>Meter error कसरी गणना गर्ने</vt:lpstr>
      <vt:lpstr>मीटरको error calculate गर्ने formula </vt:lpstr>
      <vt:lpstr>Instrumental   Error को   उदाहरण   (achievement   table)</vt:lpstr>
      <vt:lpstr>मिटरको नियमित प्रतिस्थापन</vt:lpstr>
      <vt:lpstr>मिटरको नियमित प्रतिस्थापन</vt:lpstr>
      <vt:lpstr>मिटरको नियमित प्रतिस्थापन</vt:lpstr>
      <vt:lpstr>सन्दर्भ: मिटरको सही स्थापना (कृपया प्रत्येक उत्पादक company को निर्देशन पालना गर्नुहोस्)</vt:lpstr>
      <vt:lpstr>सन्दर्भ: मिटरको सही स्थापना (कृपया प्रत्येक उत्पादक company को निर्देशन पालना गर्नुहोस्)</vt:lpstr>
      <vt:lpstr>मिटरको उचित आकार प्रयोग</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NRW commercial losses and the countermeasures, commercial loss prevention plan</dc:title>
  <dc:creator>岩田 大三</dc:creator>
  <cp:lastModifiedBy>Toru MIYAO</cp:lastModifiedBy>
  <cp:revision>235</cp:revision>
  <dcterms:created xsi:type="dcterms:W3CDTF">2022-05-25T04:54:28Z</dcterms:created>
  <dcterms:modified xsi:type="dcterms:W3CDTF">2023-12-14T11:34:30Z</dcterms:modified>
</cp:coreProperties>
</file>