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2" r:id="rId2"/>
    <p:sldMasterId id="2147483663" r:id="rId3"/>
  </p:sldMasterIdLst>
  <p:notesMasterIdLst>
    <p:notesMasterId r:id="rId31"/>
  </p:notesMasterIdLst>
  <p:sldIdLst>
    <p:sldId id="256" r:id="rId4"/>
    <p:sldId id="275" r:id="rId5"/>
    <p:sldId id="257" r:id="rId6"/>
    <p:sldId id="258" r:id="rId7"/>
    <p:sldId id="259" r:id="rId8"/>
    <p:sldId id="260" r:id="rId9"/>
    <p:sldId id="261" r:id="rId10"/>
    <p:sldId id="263" r:id="rId11"/>
    <p:sldId id="291" r:id="rId12"/>
    <p:sldId id="264" r:id="rId13"/>
    <p:sldId id="265" r:id="rId14"/>
    <p:sldId id="266" r:id="rId15"/>
    <p:sldId id="267" r:id="rId16"/>
    <p:sldId id="268" r:id="rId17"/>
    <p:sldId id="269" r:id="rId18"/>
    <p:sldId id="270" r:id="rId19"/>
    <p:sldId id="292" r:id="rId20"/>
    <p:sldId id="293" r:id="rId21"/>
    <p:sldId id="294" r:id="rId22"/>
    <p:sldId id="295" r:id="rId23"/>
    <p:sldId id="296" r:id="rId24"/>
    <p:sldId id="297" r:id="rId25"/>
    <p:sldId id="271" r:id="rId26"/>
    <p:sldId id="272" r:id="rId27"/>
    <p:sldId id="273" r:id="rId28"/>
    <p:sldId id="276" r:id="rId29"/>
    <p:sldId id="274" r:id="rId30"/>
  </p:sldIdLst>
  <p:sldSz cx="12192000" cy="6858000"/>
  <p:notesSz cx="6742113" cy="9875838"/>
  <p:embeddedFontLst>
    <p:embeddedFont>
      <p:font typeface="Arial Narrow" panose="020B0606020202030204" pitchFamily="34" charset="0"/>
      <p:regular r:id="rId32"/>
      <p:bold r:id="rId33"/>
      <p:italic r:id="rId34"/>
      <p:boldItalic r:id="rId35"/>
    </p:embeddedFont>
    <p:embeddedFont>
      <p:font typeface="Century" panose="02040604050505020304" pitchFamily="18" charset="0"/>
      <p:regular r:id="rId36"/>
    </p:embeddedFont>
    <p:embeddedFont>
      <p:font typeface="Franklin Gothic Medium" panose="020B0603020102020204" pitchFamily="34" charset="0"/>
      <p:regular r:id="rId37"/>
      <p:italic r:id="rId38"/>
    </p:embeddedFont>
    <p:embeddedFont>
      <p:font typeface="Kokila" panose="020B0604020202020204" pitchFamily="34" charset="0"/>
      <p:regular r:id="rId39"/>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jSzdTaeSGBikQs4Zil7LB4a36o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E5C9AB-518A-4C3B-AFFA-7D7778CADBDC}">
  <a:tblStyle styleId="{39E5C9AB-518A-4C3B-AFFA-7D7778CADBDC}" styleName="Table_0">
    <a:wholeTbl>
      <a:tcTxStyle b="off" i="off">
        <a:font>
          <a:latin typeface="游ゴシック"/>
          <a:ea typeface="游ゴシック"/>
          <a:cs typeface="游ゴシック"/>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游ゴシック"/>
          <a:ea typeface="游ゴシック"/>
          <a:cs typeface="游ゴシック"/>
        </a:font>
        <a:schemeClr val="lt1"/>
      </a:tcTxStyle>
      <a:tcStyle>
        <a:tcBdr/>
        <a:fill>
          <a:solidFill>
            <a:schemeClr val="accent1"/>
          </a:solidFill>
        </a:fill>
      </a:tcStyle>
    </a:lastCol>
    <a:firstCol>
      <a:tcTxStyle b="on" i="off">
        <a:font>
          <a:latin typeface="游ゴシック"/>
          <a:ea typeface="游ゴシック"/>
          <a:cs typeface="游ゴシック"/>
        </a:font>
        <a:schemeClr val="lt1"/>
      </a:tcTxStyle>
      <a:tcStyle>
        <a:tcBdr/>
        <a:fill>
          <a:solidFill>
            <a:schemeClr val="accent1"/>
          </a:solidFill>
        </a:fill>
      </a:tcStyle>
    </a:firstCol>
    <a:lastRow>
      <a:tcTxStyle b="on" i="off">
        <a:font>
          <a:latin typeface="游ゴシック"/>
          <a:ea typeface="游ゴシック"/>
          <a:cs typeface="游ゴシック"/>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游ゴシック"/>
          <a:ea typeface="游ゴシック"/>
          <a:cs typeface="游ゴシック"/>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1" autoAdjust="0"/>
    <p:restoredTop sz="94660"/>
  </p:normalViewPr>
  <p:slideViewPr>
    <p:cSldViewPr snapToGrid="0">
      <p:cViewPr varScale="1">
        <p:scale>
          <a:sx n="72" d="100"/>
          <a:sy n="72" d="100"/>
        </p:scale>
        <p:origin x="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3T05:15:23.774"/>
    </inkml:context>
    <inkml:brush xml:id="br0">
      <inkml:brushProperty name="width" value="0.05" units="cm"/>
      <inkml:brushProperty name="height" value="0.05" units="cm"/>
    </inkml:brush>
  </inkml:definitions>
  <inkml:trace contextRef="#ctx0" brushRef="#br0">1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3T05:19:38.042"/>
    </inkml:context>
    <inkml:brush xml:id="br0">
      <inkml:brushProperty name="width" value="0.025" units="cm"/>
      <inkml:brushProperty name="height" value="0.025" units="cm"/>
      <inkml:brushProperty name="color" value="#FF0066"/>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3T05:15:24.916"/>
    </inkml:context>
    <inkml:brush xml:id="br0">
      <inkml:brushProperty name="width" value="0.05" units="cm"/>
      <inkml:brushProperty name="height" value="0.05" units="cm"/>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3T05:15:55.416"/>
    </inkml:context>
    <inkml:brush xml:id="br0">
      <inkml:brushProperty name="width" value="0.05" units="cm"/>
      <inkml:brushProperty name="height" value="0.05" units="cm"/>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3T05:19:03.717"/>
    </inkml:context>
    <inkml:brush xml:id="br0">
      <inkml:brushProperty name="width" value="0.35" units="cm"/>
      <inkml:brushProperty name="height" value="2.1" units="cm"/>
      <inkml:brushProperty name="color" value="#849398"/>
      <inkml:brushProperty name="ignorePressure" value="1"/>
      <inkml:brushProperty name="inkEffects" value="pencil"/>
    </inkml:brush>
  </inkml:definitions>
  <inkml:trace contextRef="#ctx0" brushRef="#br0">0 1,'4'0,"6"0,2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3T05:19:13"/>
    </inkml:context>
    <inkml:brush xml:id="br0">
      <inkml:brushProperty name="width" value="0.35" units="cm"/>
      <inkml:brushProperty name="height" value="2.1" units="cm"/>
      <inkml:brushProperty name="color" value="#849398"/>
      <inkml:brushProperty name="ignorePressure" value="1"/>
      <inkml:brushProperty name="inkEffects" value="pencil"/>
    </inkml:brush>
  </inkml:definitions>
  <inkml:trace contextRef="#ctx0" brushRef="#br0">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3T05:19:13.564"/>
    </inkml:context>
    <inkml:brush xml:id="br0">
      <inkml:brushProperty name="width" value="0.35" units="cm"/>
      <inkml:brushProperty name="height" value="2.1" units="cm"/>
      <inkml:brushProperty name="color" value="#849398"/>
      <inkml:brushProperty name="ignorePressure" value="1"/>
      <inkml:brushProperty name="inkEffects" value="pencil"/>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3T05:19:14.958"/>
    </inkml:context>
    <inkml:brush xml:id="br0">
      <inkml:brushProperty name="width" value="0.35" units="cm"/>
      <inkml:brushProperty name="height" value="2.1" units="cm"/>
      <inkml:brushProperty name="color" value="#849398"/>
      <inkml:brushProperty name="ignorePressure" value="1"/>
      <inkml:brushProperty name="inkEffects" value="pencil"/>
    </inkml:brush>
  </inkml:definitions>
  <inkml:trace contextRef="#ctx0" brushRef="#br0">1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3T05:19:15.335"/>
    </inkml:context>
    <inkml:brush xml:id="br0">
      <inkml:brushProperty name="width" value="0.35" units="cm"/>
      <inkml:brushProperty name="height" value="2.1" units="cm"/>
      <inkml:brushProperty name="color" value="#849398"/>
      <inkml:brushProperty name="ignorePressure" value="1"/>
      <inkml:brushProperty name="inkEffects" value="pencil"/>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3T05:19:15.823"/>
    </inkml:context>
    <inkml:brush xml:id="br0">
      <inkml:brushProperty name="width" value="0.35" units="cm"/>
      <inkml:brushProperty name="height" value="2.1" units="cm"/>
      <inkml:brushProperty name="color" value="#849398"/>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 y="2"/>
            <a:ext cx="2921583" cy="495507"/>
          </a:xfrm>
          <a:prstGeom prst="rect">
            <a:avLst/>
          </a:prstGeom>
          <a:noFill/>
          <a:ln>
            <a:noFill/>
          </a:ln>
        </p:spPr>
        <p:txBody>
          <a:bodyPr spcFirstLastPara="1" wrap="square" lIns="91374" tIns="45663" rIns="91374" bIns="45663"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18972" y="2"/>
            <a:ext cx="2921583" cy="495507"/>
          </a:xfrm>
          <a:prstGeom prst="rect">
            <a:avLst/>
          </a:prstGeom>
          <a:noFill/>
          <a:ln>
            <a:noFill/>
          </a:ln>
        </p:spPr>
        <p:txBody>
          <a:bodyPr spcFirstLastPara="1" wrap="square" lIns="91374" tIns="45663" rIns="91374" bIns="45663" anchor="t"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3" y="9380338"/>
            <a:ext cx="2921583" cy="495506"/>
          </a:xfrm>
          <a:prstGeom prst="rect">
            <a:avLst/>
          </a:prstGeom>
          <a:noFill/>
          <a:ln>
            <a:noFill/>
          </a:ln>
        </p:spPr>
        <p:txBody>
          <a:bodyPr spcFirstLastPara="1" wrap="square" lIns="91374" tIns="45663" rIns="91374" bIns="45663" anchor="b"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18972" y="9380338"/>
            <a:ext cx="2921583" cy="495506"/>
          </a:xfrm>
          <a:prstGeom prst="rect">
            <a:avLst/>
          </a:prstGeom>
          <a:noFill/>
          <a:ln>
            <a:noFill/>
          </a:ln>
        </p:spPr>
        <p:txBody>
          <a:bodyPr spcFirstLastPara="1" wrap="square" lIns="91374" tIns="45663" rIns="91374" bIns="45663" anchor="b" anchorCtr="0">
            <a:noAutofit/>
          </a:bodyPr>
          <a:lstStyle/>
          <a:p>
            <a:pPr algn="r"/>
            <a:fld id="{00000000-1234-1234-1234-123412341234}" type="slidenum">
              <a:rPr lang="en-US" sz="1100" smtClean="0">
                <a:solidFill>
                  <a:schemeClr val="dk1"/>
                </a:solidFill>
              </a:rPr>
              <a:pPr algn="r"/>
              <a:t>‹#›</a:t>
            </a:fld>
            <a:endParaRPr lang="en-US" sz="11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0" indent="0"/>
            <a:endParaRPr/>
          </a:p>
        </p:txBody>
      </p:sp>
      <p:sp>
        <p:nvSpPr>
          <p:cNvPr id="178" name="Google Shape;178;p1: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7: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0" indent="0"/>
            <a:endParaRPr/>
          </a:p>
        </p:txBody>
      </p:sp>
      <p:sp>
        <p:nvSpPr>
          <p:cNvPr id="288" name="Google Shape;288;p7: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8: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0" indent="0"/>
            <a:endParaRPr/>
          </a:p>
        </p:txBody>
      </p:sp>
      <p:sp>
        <p:nvSpPr>
          <p:cNvPr id="298" name="Google Shape;298;p8: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9: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0" indent="0"/>
            <a:endParaRPr/>
          </a:p>
        </p:txBody>
      </p:sp>
      <p:sp>
        <p:nvSpPr>
          <p:cNvPr id="319" name="Google Shape;319;p9: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0: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0" indent="0"/>
            <a:endParaRPr/>
          </a:p>
        </p:txBody>
      </p:sp>
      <p:sp>
        <p:nvSpPr>
          <p:cNvPr id="330" name="Google Shape;330;p10: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1: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0" indent="0"/>
            <a:endParaRPr/>
          </a:p>
        </p:txBody>
      </p:sp>
      <p:sp>
        <p:nvSpPr>
          <p:cNvPr id="339" name="Google Shape;339;p11: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2: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0" indent="0"/>
            <a:endParaRPr/>
          </a:p>
        </p:txBody>
      </p:sp>
      <p:sp>
        <p:nvSpPr>
          <p:cNvPr id="351" name="Google Shape;351;p12: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5:notes"/>
          <p:cNvSpPr txBox="1">
            <a:spLocks noGrp="1"/>
          </p:cNvSpPr>
          <p:nvPr>
            <p:ph type="body" idx="1"/>
          </p:nvPr>
        </p:nvSpPr>
        <p:spPr>
          <a:xfrm>
            <a:off x="654038" y="5081961"/>
            <a:ext cx="5232299" cy="4157967"/>
          </a:xfrm>
          <a:prstGeom prst="rect">
            <a:avLst/>
          </a:prstGeom>
        </p:spPr>
        <p:txBody>
          <a:bodyPr spcFirstLastPara="1" wrap="square" lIns="91507" tIns="45741" rIns="91507" bIns="45741" anchor="t" anchorCtr="0">
            <a:noAutofit/>
          </a:bodyPr>
          <a:lstStyle/>
          <a:p>
            <a:pPr marL="0" indent="0"/>
            <a:endParaRPr/>
          </a:p>
        </p:txBody>
      </p:sp>
      <p:sp>
        <p:nvSpPr>
          <p:cNvPr id="344" name="Google Shape;344;p15:notes"/>
          <p:cNvSpPr>
            <a:spLocks noGrp="1" noRot="1" noChangeAspect="1"/>
          </p:cNvSpPr>
          <p:nvPr>
            <p:ph type="sldImg" idx="2"/>
          </p:nvPr>
        </p:nvSpPr>
        <p:spPr>
          <a:xfrm>
            <a:off x="104775" y="1320800"/>
            <a:ext cx="6330950" cy="356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6:notes"/>
          <p:cNvSpPr txBox="1">
            <a:spLocks noGrp="1"/>
          </p:cNvSpPr>
          <p:nvPr>
            <p:ph type="body" idx="1"/>
          </p:nvPr>
        </p:nvSpPr>
        <p:spPr>
          <a:xfrm>
            <a:off x="654038" y="5081961"/>
            <a:ext cx="5232299" cy="4157967"/>
          </a:xfrm>
          <a:prstGeom prst="rect">
            <a:avLst/>
          </a:prstGeom>
        </p:spPr>
        <p:txBody>
          <a:bodyPr spcFirstLastPara="1" wrap="square" lIns="91507" tIns="45741" rIns="91507" bIns="45741" anchor="t" anchorCtr="0">
            <a:noAutofit/>
          </a:bodyPr>
          <a:lstStyle/>
          <a:p>
            <a:pPr marL="0" indent="0"/>
            <a:endParaRPr/>
          </a:p>
        </p:txBody>
      </p:sp>
      <p:sp>
        <p:nvSpPr>
          <p:cNvPr id="353" name="Google Shape;353;p16:notes"/>
          <p:cNvSpPr>
            <a:spLocks noGrp="1" noRot="1" noChangeAspect="1"/>
          </p:cNvSpPr>
          <p:nvPr>
            <p:ph type="sldImg" idx="2"/>
          </p:nvPr>
        </p:nvSpPr>
        <p:spPr>
          <a:xfrm>
            <a:off x="104775" y="1320800"/>
            <a:ext cx="6330950" cy="356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9:notes"/>
          <p:cNvSpPr txBox="1">
            <a:spLocks noGrp="1"/>
          </p:cNvSpPr>
          <p:nvPr>
            <p:ph type="body" idx="1"/>
          </p:nvPr>
        </p:nvSpPr>
        <p:spPr>
          <a:xfrm>
            <a:off x="654038" y="5081961"/>
            <a:ext cx="5232299" cy="4157967"/>
          </a:xfrm>
          <a:prstGeom prst="rect">
            <a:avLst/>
          </a:prstGeom>
        </p:spPr>
        <p:txBody>
          <a:bodyPr spcFirstLastPara="1" wrap="square" lIns="91507" tIns="45741" rIns="91507" bIns="45741" anchor="t" anchorCtr="0">
            <a:noAutofit/>
          </a:bodyPr>
          <a:lstStyle/>
          <a:p>
            <a:pPr marL="0" indent="0"/>
            <a:endParaRPr/>
          </a:p>
        </p:txBody>
      </p:sp>
      <p:sp>
        <p:nvSpPr>
          <p:cNvPr id="425" name="Google Shape;425;p19:notes"/>
          <p:cNvSpPr>
            <a:spLocks noGrp="1" noRot="1" noChangeAspect="1"/>
          </p:cNvSpPr>
          <p:nvPr>
            <p:ph type="sldImg" idx="2"/>
          </p:nvPr>
        </p:nvSpPr>
        <p:spPr>
          <a:xfrm>
            <a:off x="104775" y="1320800"/>
            <a:ext cx="6330950" cy="356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0:notes"/>
          <p:cNvSpPr txBox="1">
            <a:spLocks noGrp="1"/>
          </p:cNvSpPr>
          <p:nvPr>
            <p:ph type="body" idx="1"/>
          </p:nvPr>
        </p:nvSpPr>
        <p:spPr>
          <a:xfrm>
            <a:off x="654038" y="5081961"/>
            <a:ext cx="5232299" cy="4157967"/>
          </a:xfrm>
          <a:prstGeom prst="rect">
            <a:avLst/>
          </a:prstGeom>
        </p:spPr>
        <p:txBody>
          <a:bodyPr spcFirstLastPara="1" wrap="square" lIns="91507" tIns="45741" rIns="91507" bIns="45741" anchor="t" anchorCtr="0">
            <a:noAutofit/>
          </a:bodyPr>
          <a:lstStyle/>
          <a:p>
            <a:pPr marL="0" indent="0"/>
            <a:endParaRPr/>
          </a:p>
        </p:txBody>
      </p:sp>
      <p:sp>
        <p:nvSpPr>
          <p:cNvPr id="436" name="Google Shape;436;p20:notes"/>
          <p:cNvSpPr>
            <a:spLocks noGrp="1" noRot="1" noChangeAspect="1"/>
          </p:cNvSpPr>
          <p:nvPr>
            <p:ph type="sldImg" idx="2"/>
          </p:nvPr>
        </p:nvSpPr>
        <p:spPr>
          <a:xfrm>
            <a:off x="104775" y="1320800"/>
            <a:ext cx="6330950" cy="356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0" indent="0"/>
            <a:endParaRPr/>
          </a:p>
        </p:txBody>
      </p:sp>
      <p:sp>
        <p:nvSpPr>
          <p:cNvPr id="214" name="Google Shape;214;p4: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1980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1:notes"/>
          <p:cNvSpPr>
            <a:spLocks noGrp="1" noRot="1" noChangeAspect="1"/>
          </p:cNvSpPr>
          <p:nvPr>
            <p:ph type="sldImg" idx="2"/>
          </p:nvPr>
        </p:nvSpPr>
        <p:spPr>
          <a:xfrm>
            <a:off x="104775" y="1320800"/>
            <a:ext cx="6330950" cy="356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21:notes"/>
          <p:cNvSpPr txBox="1">
            <a:spLocks noGrp="1"/>
          </p:cNvSpPr>
          <p:nvPr>
            <p:ph type="body" idx="1"/>
          </p:nvPr>
        </p:nvSpPr>
        <p:spPr>
          <a:xfrm>
            <a:off x="654038" y="5081961"/>
            <a:ext cx="5232299" cy="4157967"/>
          </a:xfrm>
          <a:prstGeom prst="rect">
            <a:avLst/>
          </a:prstGeom>
          <a:noFill/>
          <a:ln>
            <a:noFill/>
          </a:ln>
        </p:spPr>
        <p:txBody>
          <a:bodyPr spcFirstLastPara="1" wrap="square" lIns="91507" tIns="45741" rIns="91507" bIns="45741" anchor="t" anchorCtr="0">
            <a:noAutofit/>
          </a:bodyPr>
          <a:lstStyle/>
          <a:p>
            <a:pPr marL="0" indent="0"/>
            <a:endParaRPr/>
          </a:p>
        </p:txBody>
      </p:sp>
      <p:sp>
        <p:nvSpPr>
          <p:cNvPr id="444" name="Google Shape;444;p21:notes"/>
          <p:cNvSpPr txBox="1">
            <a:spLocks noGrp="1"/>
          </p:cNvSpPr>
          <p:nvPr>
            <p:ph type="sldNum" idx="12"/>
          </p:nvPr>
        </p:nvSpPr>
        <p:spPr>
          <a:xfrm>
            <a:off x="3704698" y="10030088"/>
            <a:ext cx="2834163" cy="529829"/>
          </a:xfrm>
          <a:prstGeom prst="rect">
            <a:avLst/>
          </a:prstGeom>
          <a:noFill/>
          <a:ln>
            <a:noFill/>
          </a:ln>
        </p:spPr>
        <p:txBody>
          <a:bodyPr spcFirstLastPara="1" wrap="square" lIns="91507" tIns="45741" rIns="91507" bIns="45741" anchor="b" anchorCtr="0">
            <a:noAutofit/>
          </a:bodyPr>
          <a:lstStyle/>
          <a:p>
            <a:pPr algn="r"/>
            <a:fld id="{00000000-1234-1234-1234-123412341234}" type="slidenum">
              <a:rPr lang="en-US"/>
              <a:pPr algn="r"/>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3: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0" indent="0"/>
            <a:endParaRPr/>
          </a:p>
        </p:txBody>
      </p:sp>
      <p:sp>
        <p:nvSpPr>
          <p:cNvPr id="358" name="Google Shape;358;p13: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2: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0" indent="0"/>
            <a:endParaRPr/>
          </a:p>
        </p:txBody>
      </p:sp>
      <p:sp>
        <p:nvSpPr>
          <p:cNvPr id="369" name="Google Shape;369;p32: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65: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0" indent="0"/>
            <a:endParaRPr/>
          </a:p>
        </p:txBody>
      </p:sp>
      <p:sp>
        <p:nvSpPr>
          <p:cNvPr id="376" name="Google Shape;376;p65: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65: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0" indent="0"/>
            <a:endParaRPr/>
          </a:p>
        </p:txBody>
      </p:sp>
      <p:sp>
        <p:nvSpPr>
          <p:cNvPr id="376" name="Google Shape;376;p65: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6788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4: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0" indent="0"/>
            <a:endParaRPr/>
          </a:p>
        </p:txBody>
      </p:sp>
      <p:sp>
        <p:nvSpPr>
          <p:cNvPr id="383" name="Google Shape;383;p34: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1:notes"/>
          <p:cNvSpPr txBox="1">
            <a:spLocks noGrp="1"/>
          </p:cNvSpPr>
          <p:nvPr>
            <p:ph type="body" idx="1"/>
          </p:nvPr>
        </p:nvSpPr>
        <p:spPr>
          <a:xfrm>
            <a:off x="674212" y="4752751"/>
            <a:ext cx="5393690" cy="3888612"/>
          </a:xfrm>
          <a:prstGeom prst="rect">
            <a:avLst/>
          </a:prstGeom>
        </p:spPr>
        <p:txBody>
          <a:bodyPr spcFirstLastPara="1" wrap="square" lIns="91374" tIns="45663" rIns="91374" bIns="45663" anchor="t" anchorCtr="0">
            <a:noAutofit/>
          </a:bodyPr>
          <a:lstStyle/>
          <a:p>
            <a:pPr marL="0" indent="0"/>
            <a:endParaRPr/>
          </a:p>
        </p:txBody>
      </p:sp>
      <p:sp>
        <p:nvSpPr>
          <p:cNvPr id="190" name="Google Shape;190;p61: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62:notes"/>
          <p:cNvSpPr txBox="1">
            <a:spLocks noGrp="1"/>
          </p:cNvSpPr>
          <p:nvPr>
            <p:ph type="body" idx="1"/>
          </p:nvPr>
        </p:nvSpPr>
        <p:spPr>
          <a:xfrm>
            <a:off x="674212" y="4752751"/>
            <a:ext cx="5393690" cy="3888612"/>
          </a:xfrm>
          <a:prstGeom prst="rect">
            <a:avLst/>
          </a:prstGeom>
        </p:spPr>
        <p:txBody>
          <a:bodyPr spcFirstLastPara="1" wrap="square" lIns="91374" tIns="45663" rIns="91374" bIns="45663" anchor="t" anchorCtr="0">
            <a:noAutofit/>
          </a:bodyPr>
          <a:lstStyle/>
          <a:p>
            <a:pPr marL="0" indent="0"/>
            <a:endParaRPr/>
          </a:p>
        </p:txBody>
      </p:sp>
      <p:sp>
        <p:nvSpPr>
          <p:cNvPr id="199" name="Google Shape;199;p62: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3: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0" indent="0"/>
            <a:endParaRPr/>
          </a:p>
        </p:txBody>
      </p:sp>
      <p:sp>
        <p:nvSpPr>
          <p:cNvPr id="206" name="Google Shape;206;p3: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0" indent="0"/>
            <a:endParaRPr/>
          </a:p>
        </p:txBody>
      </p:sp>
      <p:sp>
        <p:nvSpPr>
          <p:cNvPr id="214" name="Google Shape;214;p4: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5: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0" indent="0"/>
            <a:endParaRPr/>
          </a:p>
        </p:txBody>
      </p:sp>
      <p:sp>
        <p:nvSpPr>
          <p:cNvPr id="221" name="Google Shape;221;p5: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64: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64: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437449" indent="-218724"/>
            <a:endParaRPr/>
          </a:p>
        </p:txBody>
      </p:sp>
      <p:sp>
        <p:nvSpPr>
          <p:cNvPr id="240" name="Google Shape;240;p64:notes"/>
          <p:cNvSpPr txBox="1">
            <a:spLocks noGrp="1"/>
          </p:cNvSpPr>
          <p:nvPr>
            <p:ph type="sldNum" idx="12"/>
          </p:nvPr>
        </p:nvSpPr>
        <p:spPr>
          <a:xfrm>
            <a:off x="3818972" y="9380338"/>
            <a:ext cx="2921583" cy="495506"/>
          </a:xfrm>
          <a:prstGeom prst="rect">
            <a:avLst/>
          </a:prstGeom>
          <a:noFill/>
          <a:ln>
            <a:noFill/>
          </a:ln>
        </p:spPr>
        <p:txBody>
          <a:bodyPr spcFirstLastPara="1" wrap="square" lIns="91374" tIns="45663" rIns="91374" bIns="45663" anchor="b" anchorCtr="0">
            <a:noAutofit/>
          </a:bodyPr>
          <a:lstStyle/>
          <a:p>
            <a:pPr algn="r"/>
            <a:fld id="{00000000-1234-1234-1234-123412341234}" type="slidenum">
              <a:rPr lang="en-US" sz="1100">
                <a:solidFill>
                  <a:schemeClr val="dk1"/>
                </a:solidFill>
              </a:rPr>
              <a:pPr algn="r"/>
              <a:t>8</a:t>
            </a:fld>
            <a:endParaRPr sz="11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6:notes"/>
          <p:cNvSpPr txBox="1">
            <a:spLocks noGrp="1"/>
          </p:cNvSpPr>
          <p:nvPr>
            <p:ph type="body" idx="1"/>
          </p:nvPr>
        </p:nvSpPr>
        <p:spPr>
          <a:xfrm>
            <a:off x="674212" y="4752751"/>
            <a:ext cx="5393690" cy="3888612"/>
          </a:xfrm>
          <a:prstGeom prst="rect">
            <a:avLst/>
          </a:prstGeom>
          <a:noFill/>
          <a:ln>
            <a:noFill/>
          </a:ln>
        </p:spPr>
        <p:txBody>
          <a:bodyPr spcFirstLastPara="1" wrap="square" lIns="91374" tIns="45663" rIns="91374" bIns="45663" anchor="t" anchorCtr="0">
            <a:noAutofit/>
          </a:bodyPr>
          <a:lstStyle/>
          <a:p>
            <a:pPr marL="0" indent="0"/>
            <a:endParaRPr/>
          </a:p>
        </p:txBody>
      </p:sp>
      <p:sp>
        <p:nvSpPr>
          <p:cNvPr id="252" name="Google Shape;252;p6:notes"/>
          <p:cNvSpPr>
            <a:spLocks noGrp="1" noRot="1" noChangeAspect="1"/>
          </p:cNvSpPr>
          <p:nvPr>
            <p:ph type="sldImg" idx="2"/>
          </p:nvPr>
        </p:nvSpPr>
        <p:spPr>
          <a:xfrm>
            <a:off x="407988" y="1233488"/>
            <a:ext cx="5926137"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8" name="Google Shape;1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75"/>
        <p:cNvGrpSpPr/>
        <p:nvPr/>
      </p:nvGrpSpPr>
      <p:grpSpPr>
        <a:xfrm>
          <a:off x="0" y="0"/>
          <a:ext cx="0" cy="0"/>
          <a:chOff x="0" y="0"/>
          <a:chExt cx="0" cy="0"/>
        </a:xfrm>
      </p:grpSpPr>
      <p:sp>
        <p:nvSpPr>
          <p:cNvPr id="76" name="Google Shape;76;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8" name="Google Shape;78;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82"/>
        <p:cNvGrpSpPr/>
        <p:nvPr/>
      </p:nvGrpSpPr>
      <p:grpSpPr>
        <a:xfrm>
          <a:off x="0" y="0"/>
          <a:ext cx="0" cy="0"/>
          <a:chOff x="0" y="0"/>
          <a:chExt cx="0" cy="0"/>
        </a:xfrm>
      </p:grpSpPr>
      <p:sp>
        <p:nvSpPr>
          <p:cNvPr id="83" name="Google Shape;83;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8"/>
          <p:cNvSpPr>
            <a:spLocks noGrp="1"/>
          </p:cNvSpPr>
          <p:nvPr>
            <p:ph type="pic" idx="2"/>
          </p:nvPr>
        </p:nvSpPr>
        <p:spPr>
          <a:xfrm>
            <a:off x="5183188" y="987425"/>
            <a:ext cx="6172200" cy="4873625"/>
          </a:xfrm>
          <a:prstGeom prst="rect">
            <a:avLst/>
          </a:prstGeom>
          <a:noFill/>
          <a:ln>
            <a:noFill/>
          </a:ln>
        </p:spPr>
      </p:sp>
      <p:sp>
        <p:nvSpPr>
          <p:cNvPr id="85" name="Google Shape;85;p4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89"/>
        <p:cNvGrpSpPr/>
        <p:nvPr/>
      </p:nvGrpSpPr>
      <p:grpSpPr>
        <a:xfrm>
          <a:off x="0" y="0"/>
          <a:ext cx="0" cy="0"/>
          <a:chOff x="0" y="0"/>
          <a:chExt cx="0" cy="0"/>
        </a:xfrm>
      </p:grpSpPr>
      <p:sp>
        <p:nvSpPr>
          <p:cNvPr id="90" name="Google Shape;90;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95"/>
        <p:cNvGrpSpPr/>
        <p:nvPr/>
      </p:nvGrpSpPr>
      <p:grpSpPr>
        <a:xfrm>
          <a:off x="0" y="0"/>
          <a:ext cx="0" cy="0"/>
          <a:chOff x="0" y="0"/>
          <a:chExt cx="0" cy="0"/>
        </a:xfrm>
      </p:grpSpPr>
      <p:sp>
        <p:nvSpPr>
          <p:cNvPr id="96" name="Google Shape;96;p5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5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4730-3E43-4A53-A709-6094EF842D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2DDB36-CE1D-4BDE-B8D9-509D478954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2E1A5C-CC77-42A3-9F7E-D95E15B19CE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72B50C8-3EFA-4E1B-8361-1234A62AD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AB0B4-CFCC-41FF-83FE-C671DD49E0F0}"/>
              </a:ext>
            </a:extLst>
          </p:cNvPr>
          <p:cNvSpPr>
            <a:spLocks noGrp="1"/>
          </p:cNvSpPr>
          <p:nvPr>
            <p:ph type="sldNum" sz="quarter" idx="12"/>
          </p:nvPr>
        </p:nvSpPr>
        <p:spPr/>
        <p:txBody>
          <a:bodyPr/>
          <a:lstStyle/>
          <a:p>
            <a:fld id="{A46490A6-EDE1-431D-86EA-330C0F933B4C}" type="slidenum">
              <a:rPr lang="en-US" smtClean="0"/>
              <a:pPr/>
              <a:t>‹#›</a:t>
            </a:fld>
            <a:endParaRPr lang="en-US"/>
          </a:p>
        </p:txBody>
      </p:sp>
    </p:spTree>
    <p:extLst>
      <p:ext uri="{BB962C8B-B14F-4D97-AF65-F5344CB8AC3E}">
        <p14:creationId xmlns:p14="http://schemas.microsoft.com/office/powerpoint/2010/main" val="2640881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07"/>
        <p:cNvGrpSpPr/>
        <p:nvPr/>
      </p:nvGrpSpPr>
      <p:grpSpPr>
        <a:xfrm>
          <a:off x="0" y="0"/>
          <a:ext cx="0" cy="0"/>
          <a:chOff x="0" y="0"/>
          <a:chExt cx="0" cy="0"/>
        </a:xfrm>
      </p:grpSpPr>
      <p:sp>
        <p:nvSpPr>
          <p:cNvPr id="108" name="Google Shape;10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13"/>
        <p:cNvGrpSpPr/>
        <p:nvPr/>
      </p:nvGrpSpPr>
      <p:grpSpPr>
        <a:xfrm>
          <a:off x="0" y="0"/>
          <a:ext cx="0" cy="0"/>
          <a:chOff x="0" y="0"/>
          <a:chExt cx="0" cy="0"/>
        </a:xfrm>
      </p:grpSpPr>
      <p:sp>
        <p:nvSpPr>
          <p:cNvPr id="114" name="Google Shape;114;p5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5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6" name="Google Shape;116;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119"/>
        <p:cNvGrpSpPr/>
        <p:nvPr/>
      </p:nvGrpSpPr>
      <p:grpSpPr>
        <a:xfrm>
          <a:off x="0" y="0"/>
          <a:ext cx="0" cy="0"/>
          <a:chOff x="0" y="0"/>
          <a:chExt cx="0" cy="0"/>
        </a:xfrm>
      </p:grpSpPr>
      <p:sp>
        <p:nvSpPr>
          <p:cNvPr id="120" name="Google Shape;120;p5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5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2" name="Google Shape;12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125"/>
        <p:cNvGrpSpPr/>
        <p:nvPr/>
      </p:nvGrpSpPr>
      <p:grpSpPr>
        <a:xfrm>
          <a:off x="0" y="0"/>
          <a:ext cx="0" cy="0"/>
          <a:chOff x="0" y="0"/>
          <a:chExt cx="0" cy="0"/>
        </a:xfrm>
      </p:grpSpPr>
      <p:sp>
        <p:nvSpPr>
          <p:cNvPr id="126" name="Google Shape;126;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132"/>
        <p:cNvGrpSpPr/>
        <p:nvPr/>
      </p:nvGrpSpPr>
      <p:grpSpPr>
        <a:xfrm>
          <a:off x="0" y="0"/>
          <a:ext cx="0" cy="0"/>
          <a:chOff x="0" y="0"/>
          <a:chExt cx="0" cy="0"/>
        </a:xfrm>
      </p:grpSpPr>
      <p:sp>
        <p:nvSpPr>
          <p:cNvPr id="133" name="Google Shape;133;p5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5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5" name="Google Shape;135;p5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5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7" name="Google Shape;137;p5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1"/>
        <p:cNvGrpSpPr/>
        <p:nvPr/>
      </p:nvGrpSpPr>
      <p:grpSpPr>
        <a:xfrm>
          <a:off x="0" y="0"/>
          <a:ext cx="0" cy="0"/>
          <a:chOff x="0" y="0"/>
          <a:chExt cx="0" cy="0"/>
        </a:xfrm>
      </p:grpSpPr>
      <p:sp>
        <p:nvSpPr>
          <p:cNvPr id="22" name="Google Shape;22;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141"/>
        <p:cNvGrpSpPr/>
        <p:nvPr/>
      </p:nvGrpSpPr>
      <p:grpSpPr>
        <a:xfrm>
          <a:off x="0" y="0"/>
          <a:ext cx="0" cy="0"/>
          <a:chOff x="0" y="0"/>
          <a:chExt cx="0" cy="0"/>
        </a:xfrm>
      </p:grpSpPr>
      <p:sp>
        <p:nvSpPr>
          <p:cNvPr id="142" name="Google Shape;142;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146"/>
        <p:cNvGrpSpPr/>
        <p:nvPr/>
      </p:nvGrpSpPr>
      <p:grpSpPr>
        <a:xfrm>
          <a:off x="0" y="0"/>
          <a:ext cx="0" cy="0"/>
          <a:chOff x="0" y="0"/>
          <a:chExt cx="0" cy="0"/>
        </a:xfrm>
      </p:grpSpPr>
      <p:sp>
        <p:nvSpPr>
          <p:cNvPr id="147" name="Google Shape;147;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150"/>
        <p:cNvGrpSpPr/>
        <p:nvPr/>
      </p:nvGrpSpPr>
      <p:grpSpPr>
        <a:xfrm>
          <a:off x="0" y="0"/>
          <a:ext cx="0" cy="0"/>
          <a:chOff x="0" y="0"/>
          <a:chExt cx="0" cy="0"/>
        </a:xfrm>
      </p:grpSpPr>
      <p:sp>
        <p:nvSpPr>
          <p:cNvPr id="151" name="Google Shape;151;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5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3" name="Google Shape;153;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4" name="Google Shape;154;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157"/>
        <p:cNvGrpSpPr/>
        <p:nvPr/>
      </p:nvGrpSpPr>
      <p:grpSpPr>
        <a:xfrm>
          <a:off x="0" y="0"/>
          <a:ext cx="0" cy="0"/>
          <a:chOff x="0" y="0"/>
          <a:chExt cx="0" cy="0"/>
        </a:xfrm>
      </p:grpSpPr>
      <p:sp>
        <p:nvSpPr>
          <p:cNvPr id="158" name="Google Shape;158;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58"/>
          <p:cNvSpPr>
            <a:spLocks noGrp="1"/>
          </p:cNvSpPr>
          <p:nvPr>
            <p:ph type="pic" idx="2"/>
          </p:nvPr>
        </p:nvSpPr>
        <p:spPr>
          <a:xfrm>
            <a:off x="5183188" y="987425"/>
            <a:ext cx="6172200" cy="4873625"/>
          </a:xfrm>
          <a:prstGeom prst="rect">
            <a:avLst/>
          </a:prstGeom>
          <a:noFill/>
          <a:ln>
            <a:noFill/>
          </a:ln>
        </p:spPr>
      </p:sp>
      <p:sp>
        <p:nvSpPr>
          <p:cNvPr id="160" name="Google Shape;160;p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1" name="Google Shape;161;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164"/>
        <p:cNvGrpSpPr/>
        <p:nvPr/>
      </p:nvGrpSpPr>
      <p:grpSpPr>
        <a:xfrm>
          <a:off x="0" y="0"/>
          <a:ext cx="0" cy="0"/>
          <a:chOff x="0" y="0"/>
          <a:chExt cx="0" cy="0"/>
        </a:xfrm>
      </p:grpSpPr>
      <p:sp>
        <p:nvSpPr>
          <p:cNvPr id="165" name="Google Shape;165;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170"/>
        <p:cNvGrpSpPr/>
        <p:nvPr/>
      </p:nvGrpSpPr>
      <p:grpSpPr>
        <a:xfrm>
          <a:off x="0" y="0"/>
          <a:ext cx="0" cy="0"/>
          <a:chOff x="0" y="0"/>
          <a:chExt cx="0" cy="0"/>
        </a:xfrm>
      </p:grpSpPr>
      <p:sp>
        <p:nvSpPr>
          <p:cNvPr id="171" name="Google Shape;171;p6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6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27"/>
        <p:cNvGrpSpPr/>
        <p:nvPr/>
      </p:nvGrpSpPr>
      <p:grpSpPr>
        <a:xfrm>
          <a:off x="0" y="0"/>
          <a:ext cx="0" cy="0"/>
          <a:chOff x="0" y="0"/>
          <a:chExt cx="0" cy="0"/>
        </a:xfrm>
      </p:grpSpPr>
      <p:sp>
        <p:nvSpPr>
          <p:cNvPr id="28" name="Google Shape;28;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38"/>
        <p:cNvGrpSpPr/>
        <p:nvPr/>
      </p:nvGrpSpPr>
      <p:grpSpPr>
        <a:xfrm>
          <a:off x="0" y="0"/>
          <a:ext cx="0" cy="0"/>
          <a:chOff x="0" y="0"/>
          <a:chExt cx="0" cy="0"/>
        </a:xfrm>
      </p:grpSpPr>
      <p:sp>
        <p:nvSpPr>
          <p:cNvPr id="39" name="Google Shape;39;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4400">
                <a:latin typeface="Kokila"/>
                <a:ea typeface="Kokila"/>
                <a:cs typeface="Kokila"/>
                <a:sym typeface="Kokil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9"/>
          <p:cNvSpPr txBox="1">
            <a:spLocks noGrp="1"/>
          </p:cNvSpPr>
          <p:nvPr>
            <p:ph type="body" idx="1"/>
          </p:nvPr>
        </p:nvSpPr>
        <p:spPr>
          <a:xfrm>
            <a:off x="838200" y="1901040"/>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3200">
                <a:latin typeface="Kokila"/>
                <a:ea typeface="Kokila"/>
                <a:cs typeface="Kokila"/>
                <a:sym typeface="Kokil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44"/>
        <p:cNvGrpSpPr/>
        <p:nvPr/>
      </p:nvGrpSpPr>
      <p:grpSpPr>
        <a:xfrm>
          <a:off x="0" y="0"/>
          <a:ext cx="0" cy="0"/>
          <a:chOff x="0" y="0"/>
          <a:chExt cx="0" cy="0"/>
        </a:xfrm>
      </p:grpSpPr>
      <p:sp>
        <p:nvSpPr>
          <p:cNvPr id="45" name="Google Shape;45;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49"/>
        <p:cNvGrpSpPr/>
        <p:nvPr/>
      </p:nvGrpSpPr>
      <p:grpSpPr>
        <a:xfrm>
          <a:off x="0" y="0"/>
          <a:ext cx="0" cy="0"/>
          <a:chOff x="0" y="0"/>
          <a:chExt cx="0" cy="0"/>
        </a:xfrm>
      </p:grpSpPr>
      <p:sp>
        <p:nvSpPr>
          <p:cNvPr id="50" name="Google Shape;50;p4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 name="Google Shape;5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55"/>
        <p:cNvGrpSpPr/>
        <p:nvPr/>
      </p:nvGrpSpPr>
      <p:grpSpPr>
        <a:xfrm>
          <a:off x="0" y="0"/>
          <a:ext cx="0" cy="0"/>
          <a:chOff x="0" y="0"/>
          <a:chExt cx="0" cy="0"/>
        </a:xfrm>
      </p:grpSpPr>
      <p:sp>
        <p:nvSpPr>
          <p:cNvPr id="56" name="Google Shape;56;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4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62"/>
        <p:cNvGrpSpPr/>
        <p:nvPr/>
      </p:nvGrpSpPr>
      <p:grpSpPr>
        <a:xfrm>
          <a:off x="0" y="0"/>
          <a:ext cx="0" cy="0"/>
          <a:chOff x="0" y="0"/>
          <a:chExt cx="0" cy="0"/>
        </a:xfrm>
      </p:grpSpPr>
      <p:sp>
        <p:nvSpPr>
          <p:cNvPr id="63" name="Google Shape;63;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4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4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4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71"/>
        <p:cNvGrpSpPr/>
        <p:nvPr/>
      </p:nvGrpSpPr>
      <p:grpSpPr>
        <a:xfrm>
          <a:off x="0" y="0"/>
          <a:ext cx="0" cy="0"/>
          <a:chOff x="0" y="0"/>
          <a:chExt cx="0" cy="0"/>
        </a:xfrm>
      </p:grpSpPr>
      <p:sp>
        <p:nvSpPr>
          <p:cNvPr id="72" name="Google Shape;7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2" name="Google Shape;1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3" name="Google Shape;1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4" name="Google Shape;1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
        <p:cNvGrpSpPr/>
        <p:nvPr/>
      </p:nvGrpSpPr>
      <p:grpSpPr>
        <a:xfrm>
          <a:off x="0" y="0"/>
          <a:ext cx="0" cy="0"/>
          <a:chOff x="0" y="0"/>
          <a:chExt cx="0" cy="0"/>
        </a:xfrm>
      </p:grpSpPr>
      <p:sp>
        <p:nvSpPr>
          <p:cNvPr id="33" name="Google Shape;3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 name="Google Shape;3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6" name="Google Shape;3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 name="Google Shape;3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7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3" name="Google Shape;103;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4" name="Google Shape;10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5" name="Google Shape;10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6" name="Google Shape;10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kukl-jica.sakura.ne.jp/internal_training.html"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png"/><Relationship Id="rId18" Type="http://schemas.openxmlformats.org/officeDocument/2006/relationships/image" Target="../media/image11.png"/><Relationship Id="rId3" Type="http://schemas.openxmlformats.org/officeDocument/2006/relationships/customXml" Target="../ink/ink1.xml"/><Relationship Id="rId7" Type="http://schemas.openxmlformats.org/officeDocument/2006/relationships/customXml" Target="../ink/ink4.xml"/><Relationship Id="rId12" Type="http://schemas.openxmlformats.org/officeDocument/2006/relationships/customXml" Target="../ink/ink7.xml"/><Relationship Id="rId17" Type="http://schemas.openxmlformats.org/officeDocument/2006/relationships/customXml" Target="../ink/ink10.xml"/><Relationship Id="rId2" Type="http://schemas.openxmlformats.org/officeDocument/2006/relationships/notesSlide" Target="../notesSlides/notesSlide5.xml"/><Relationship Id="rId16"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customXml" Target="../ink/ink3.xml"/><Relationship Id="rId11" Type="http://schemas.openxmlformats.org/officeDocument/2006/relationships/customXml" Target="../ink/ink6.xml"/><Relationship Id="rId5" Type="http://schemas.openxmlformats.org/officeDocument/2006/relationships/customXml" Target="../ink/ink2.xml"/><Relationship Id="rId15" Type="http://schemas.openxmlformats.org/officeDocument/2006/relationships/customXml" Target="../ink/ink9.xml"/><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customXml" Target="../ink/ink5.xml"/><Relationship Id="rId14" Type="http://schemas.openxmlformats.org/officeDocument/2006/relationships/customXml" Target="../ink/ink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179"/>
        <p:cNvGrpSpPr/>
        <p:nvPr/>
      </p:nvGrpSpPr>
      <p:grpSpPr>
        <a:xfrm>
          <a:off x="0" y="0"/>
          <a:ext cx="0" cy="0"/>
          <a:chOff x="0" y="0"/>
          <a:chExt cx="0" cy="0"/>
        </a:xfrm>
      </p:grpSpPr>
      <p:sp>
        <p:nvSpPr>
          <p:cNvPr id="180" name="Google Shape;180;p1"/>
          <p:cNvSpPr txBox="1">
            <a:spLocks noGrp="1"/>
          </p:cNvSpPr>
          <p:nvPr>
            <p:ph type="ctrTitle"/>
          </p:nvPr>
        </p:nvSpPr>
        <p:spPr>
          <a:xfrm>
            <a:off x="7522934" y="1839612"/>
            <a:ext cx="4087306" cy="232401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000"/>
              <a:buFont typeface="Arial"/>
              <a:buNone/>
            </a:pPr>
            <a:r>
              <a:rPr lang="en-US" sz="4000" dirty="0">
                <a:latin typeface="Kokila"/>
                <a:ea typeface="Kokila"/>
                <a:cs typeface="Kokila"/>
                <a:sym typeface="Kokila"/>
              </a:rPr>
              <a:t>Lecture 1: NRW: </a:t>
            </a:r>
            <a:r>
              <a:rPr lang="en-US" sz="4000" dirty="0" err="1">
                <a:latin typeface="Kokila"/>
                <a:ea typeface="Kokila"/>
                <a:cs typeface="Kokila"/>
                <a:sym typeface="Kokila"/>
              </a:rPr>
              <a:t>व्यबसायिक</a:t>
            </a:r>
            <a:r>
              <a:rPr lang="en-US" sz="4000" dirty="0">
                <a:latin typeface="Kokila"/>
                <a:ea typeface="Kokila"/>
                <a:cs typeface="Kokila"/>
                <a:sym typeface="Kokila"/>
              </a:rPr>
              <a:t> </a:t>
            </a:r>
            <a:r>
              <a:rPr lang="en-US" sz="4000" dirty="0" err="1">
                <a:latin typeface="Kokila"/>
                <a:ea typeface="Kokila"/>
                <a:cs typeface="Kokila"/>
                <a:sym typeface="Kokila"/>
              </a:rPr>
              <a:t>घाटा</a:t>
            </a:r>
            <a:r>
              <a:rPr lang="en-US" sz="4000" dirty="0">
                <a:latin typeface="Kokila"/>
                <a:ea typeface="Kokila"/>
                <a:cs typeface="Kokila"/>
                <a:sym typeface="Kokila"/>
              </a:rPr>
              <a:t> र </a:t>
            </a:r>
            <a:r>
              <a:rPr lang="en-US" sz="4000" dirty="0" err="1">
                <a:latin typeface="Kokila"/>
                <a:ea typeface="Kokila"/>
                <a:cs typeface="Kokila"/>
                <a:sym typeface="Kokila"/>
              </a:rPr>
              <a:t>प्रतिरोधी</a:t>
            </a:r>
            <a:r>
              <a:rPr lang="en-US" sz="4000" dirty="0">
                <a:latin typeface="Kokila"/>
                <a:ea typeface="Kokila"/>
                <a:cs typeface="Kokila"/>
                <a:sym typeface="Kokila"/>
              </a:rPr>
              <a:t> </a:t>
            </a:r>
            <a:r>
              <a:rPr lang="en-US" sz="4000" dirty="0" err="1">
                <a:latin typeface="Kokila"/>
                <a:ea typeface="Kokila"/>
                <a:cs typeface="Kokila"/>
                <a:sym typeface="Kokila"/>
              </a:rPr>
              <a:t>उपायहरू</a:t>
            </a:r>
            <a:r>
              <a:rPr lang="en-US" sz="4000" dirty="0">
                <a:latin typeface="Kokila"/>
                <a:ea typeface="Kokila"/>
                <a:cs typeface="Kokila"/>
                <a:sym typeface="Kokila"/>
              </a:rPr>
              <a:t>, </a:t>
            </a:r>
            <a:r>
              <a:rPr lang="en-US" sz="4000" dirty="0" err="1">
                <a:latin typeface="Kokila"/>
                <a:ea typeface="Kokila"/>
                <a:cs typeface="Kokila"/>
                <a:sym typeface="Kokila"/>
              </a:rPr>
              <a:t>व्यबसायिक</a:t>
            </a:r>
            <a:r>
              <a:rPr lang="en-US" sz="4000" dirty="0">
                <a:latin typeface="Kokila"/>
                <a:ea typeface="Kokila"/>
                <a:cs typeface="Kokila"/>
                <a:sym typeface="Kokila"/>
              </a:rPr>
              <a:t> </a:t>
            </a:r>
            <a:r>
              <a:rPr lang="en-US" sz="4000" dirty="0" err="1">
                <a:latin typeface="Kokila"/>
                <a:ea typeface="Kokila"/>
                <a:cs typeface="Kokila"/>
                <a:sym typeface="Kokila"/>
              </a:rPr>
              <a:t>घाटा</a:t>
            </a:r>
            <a:r>
              <a:rPr lang="ne-NP" sz="4000" dirty="0">
                <a:latin typeface="Kokila"/>
                <a:ea typeface="Kokila"/>
                <a:cs typeface="Kokila"/>
                <a:sym typeface="Kokila"/>
              </a:rPr>
              <a:t>का</a:t>
            </a:r>
            <a:r>
              <a:rPr lang="en-US" sz="4000" dirty="0">
                <a:latin typeface="Kokila"/>
                <a:ea typeface="Kokila"/>
                <a:cs typeface="Kokila"/>
                <a:sym typeface="Kokila"/>
              </a:rPr>
              <a:t> </a:t>
            </a:r>
            <a:r>
              <a:rPr lang="en-US" sz="4000" dirty="0" err="1">
                <a:latin typeface="Kokila"/>
                <a:ea typeface="Kokila"/>
                <a:cs typeface="Kokila"/>
                <a:sym typeface="Kokila"/>
              </a:rPr>
              <a:t>रोकथाम</a:t>
            </a:r>
            <a:r>
              <a:rPr lang="en-US" sz="4000" dirty="0">
                <a:latin typeface="Kokila"/>
                <a:ea typeface="Kokila"/>
                <a:cs typeface="Kokila"/>
                <a:sym typeface="Kokila"/>
              </a:rPr>
              <a:t> </a:t>
            </a:r>
            <a:r>
              <a:rPr lang="en-US" sz="4000" dirty="0" err="1">
                <a:latin typeface="Kokila"/>
                <a:ea typeface="Kokila"/>
                <a:cs typeface="Kokila"/>
                <a:sym typeface="Kokila"/>
              </a:rPr>
              <a:t>योजना</a:t>
            </a:r>
            <a:endParaRPr sz="4000" dirty="0">
              <a:latin typeface="Kokila"/>
              <a:ea typeface="Kokila"/>
              <a:cs typeface="Kokila"/>
              <a:sym typeface="Kokila"/>
            </a:endParaRPr>
          </a:p>
        </p:txBody>
      </p:sp>
      <p:sp>
        <p:nvSpPr>
          <p:cNvPr id="181" name="Google Shape;181;p1"/>
          <p:cNvSpPr txBox="1">
            <a:spLocks noGrp="1"/>
          </p:cNvSpPr>
          <p:nvPr>
            <p:ph type="subTitle" idx="1"/>
          </p:nvPr>
        </p:nvSpPr>
        <p:spPr>
          <a:xfrm>
            <a:off x="7188052" y="4463301"/>
            <a:ext cx="4649452" cy="13685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000"/>
              <a:buNone/>
            </a:pPr>
            <a:r>
              <a:rPr lang="en-US" sz="2800" dirty="0" err="1">
                <a:latin typeface="Kokila"/>
                <a:ea typeface="Kokila"/>
                <a:cs typeface="Kokila"/>
                <a:sym typeface="Kokila"/>
              </a:rPr>
              <a:t>तालिम</a:t>
            </a:r>
            <a:r>
              <a:rPr lang="en-US" sz="2800" dirty="0">
                <a:latin typeface="Kokila"/>
                <a:ea typeface="Kokila"/>
                <a:cs typeface="Kokila"/>
                <a:sym typeface="Kokila"/>
              </a:rPr>
              <a:t> </a:t>
            </a:r>
            <a:r>
              <a:rPr lang="en-US" sz="2800" dirty="0" err="1">
                <a:latin typeface="Kokila"/>
                <a:ea typeface="Kokila"/>
                <a:cs typeface="Kokila"/>
                <a:sym typeface="Kokila"/>
              </a:rPr>
              <a:t>पाठ्यक्रम</a:t>
            </a:r>
            <a:r>
              <a:rPr lang="en-US" sz="2800" dirty="0">
                <a:latin typeface="Kokila"/>
                <a:ea typeface="Kokila"/>
                <a:cs typeface="Kokila"/>
                <a:sym typeface="Kokila"/>
              </a:rPr>
              <a:t>: </a:t>
            </a:r>
            <a:r>
              <a:rPr lang="en-US" sz="2800" dirty="0" err="1">
                <a:latin typeface="Kokila"/>
                <a:ea typeface="Kokila"/>
                <a:cs typeface="Kokila"/>
                <a:sym typeface="Kokila"/>
              </a:rPr>
              <a:t>ग्राहक</a:t>
            </a:r>
            <a:r>
              <a:rPr lang="en-US" sz="2800" dirty="0">
                <a:latin typeface="Kokila"/>
                <a:ea typeface="Kokila"/>
                <a:cs typeface="Kokila"/>
                <a:sym typeface="Kokila"/>
              </a:rPr>
              <a:t> </a:t>
            </a:r>
            <a:r>
              <a:rPr lang="en-US" sz="2800" dirty="0" err="1">
                <a:latin typeface="Kokila"/>
                <a:ea typeface="Kokila"/>
                <a:cs typeface="Kokila"/>
                <a:sym typeface="Kokila"/>
              </a:rPr>
              <a:t>मीटरको</a:t>
            </a:r>
            <a:r>
              <a:rPr lang="en-US" sz="2800" dirty="0">
                <a:latin typeface="Kokila"/>
                <a:ea typeface="Kokila"/>
                <a:cs typeface="Kokila"/>
                <a:sym typeface="Kokila"/>
              </a:rPr>
              <a:t> </a:t>
            </a:r>
            <a:r>
              <a:rPr lang="en-US" sz="2800" dirty="0" err="1">
                <a:latin typeface="Kokila"/>
                <a:ea typeface="Kokila"/>
                <a:cs typeface="Kokila"/>
                <a:sym typeface="Kokila"/>
              </a:rPr>
              <a:t>शुद्धता</a:t>
            </a:r>
            <a:r>
              <a:rPr lang="en-US" sz="2800" dirty="0">
                <a:latin typeface="Kokila"/>
                <a:ea typeface="Kokila"/>
                <a:cs typeface="Kokila"/>
                <a:sym typeface="Kokila"/>
              </a:rPr>
              <a:t> </a:t>
            </a:r>
            <a:r>
              <a:rPr lang="en-US" sz="2800" dirty="0" err="1">
                <a:latin typeface="Kokila"/>
                <a:ea typeface="Kokila"/>
                <a:cs typeface="Kokila"/>
                <a:sym typeface="Kokila"/>
              </a:rPr>
              <a:t>परीक्षण</a:t>
            </a:r>
            <a:endParaRPr dirty="0"/>
          </a:p>
          <a:p>
            <a:pPr marL="0" lvl="0" indent="0" algn="l" rtl="0">
              <a:lnSpc>
                <a:spcPct val="90000"/>
              </a:lnSpc>
              <a:spcBef>
                <a:spcPts val="1000"/>
              </a:spcBef>
              <a:spcAft>
                <a:spcPts val="0"/>
              </a:spcAft>
              <a:buClr>
                <a:schemeClr val="lt1"/>
              </a:buClr>
              <a:buSzPts val="2000"/>
              <a:buNone/>
            </a:pPr>
            <a:r>
              <a:rPr lang="en-US" sz="2800" dirty="0">
                <a:latin typeface="Kokila"/>
                <a:ea typeface="Kokila"/>
                <a:cs typeface="Kokila"/>
                <a:sym typeface="Kokila"/>
              </a:rPr>
              <a:t>Non-Revenue Water </a:t>
            </a:r>
            <a:r>
              <a:rPr lang="en-US" sz="2800" dirty="0" err="1">
                <a:latin typeface="Kokila"/>
                <a:ea typeface="Kokila"/>
                <a:cs typeface="Kokila"/>
                <a:sym typeface="Kokila"/>
              </a:rPr>
              <a:t>कमी</a:t>
            </a:r>
            <a:r>
              <a:rPr lang="en-US" sz="2800" dirty="0">
                <a:latin typeface="Kokila"/>
                <a:ea typeface="Kokila"/>
                <a:cs typeface="Kokila"/>
                <a:sym typeface="Kokila"/>
              </a:rPr>
              <a:t>: </a:t>
            </a:r>
            <a:r>
              <a:rPr lang="en-US" sz="2800" dirty="0" err="1">
                <a:latin typeface="Kokila"/>
                <a:ea typeface="Kokila"/>
                <a:cs typeface="Kokila"/>
                <a:sym typeface="Kokila"/>
              </a:rPr>
              <a:t>व्यबसायिक</a:t>
            </a:r>
            <a:r>
              <a:rPr lang="en-US" sz="2800" dirty="0">
                <a:latin typeface="Kokila"/>
                <a:ea typeface="Kokila"/>
                <a:cs typeface="Kokila"/>
                <a:sym typeface="Kokila"/>
              </a:rPr>
              <a:t> </a:t>
            </a:r>
            <a:r>
              <a:rPr lang="en-US" sz="2800" dirty="0" err="1">
                <a:latin typeface="Kokila"/>
                <a:ea typeface="Kokila"/>
                <a:cs typeface="Kokila"/>
                <a:sym typeface="Kokila"/>
              </a:rPr>
              <a:t>घाटा</a:t>
            </a:r>
            <a:endParaRPr sz="2800" dirty="0">
              <a:latin typeface="Kokila"/>
              <a:ea typeface="Kokila"/>
              <a:cs typeface="Kokila"/>
              <a:sym typeface="Kokila"/>
            </a:endParaRPr>
          </a:p>
        </p:txBody>
      </p:sp>
      <p:sp>
        <p:nvSpPr>
          <p:cNvPr id="182" name="Google Shape;182;p1"/>
          <p:cNvSpPr/>
          <p:nvPr/>
        </p:nvSpPr>
        <p:spPr>
          <a:xfrm rot="10800000">
            <a:off x="1" y="0"/>
            <a:ext cx="7188051" cy="6858000"/>
          </a:xfrm>
          <a:custGeom>
            <a:avLst/>
            <a:gdLst/>
            <a:ahLst/>
            <a:cxnLst/>
            <a:rect l="l" t="t" r="r" b="b"/>
            <a:pathLst>
              <a:path w="7188051" h="6858000" extrusionOk="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3" name="Google Shape;183;p1" descr="A room of colourful chairs"/>
          <p:cNvPicPr preferRelativeResize="0"/>
          <p:nvPr/>
        </p:nvPicPr>
        <p:blipFill rotWithShape="1">
          <a:blip r:embed="rId3">
            <a:alphaModFix/>
          </a:blip>
          <a:srcRect l="15615" r="15973" b="-1"/>
          <a:stretch/>
        </p:blipFill>
        <p:spPr>
          <a:xfrm>
            <a:off x="1" y="10"/>
            <a:ext cx="7028495" cy="6857990"/>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184" name="Google Shape;184;p1"/>
          <p:cNvSpPr txBox="1"/>
          <p:nvPr/>
        </p:nvSpPr>
        <p:spPr>
          <a:xfrm>
            <a:off x="7561306" y="216483"/>
            <a:ext cx="39030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lt1"/>
                </a:solidFill>
                <a:latin typeface="Arial"/>
                <a:ea typeface="Arial"/>
                <a:cs typeface="Arial"/>
                <a:sym typeface="Arial"/>
              </a:rPr>
              <a:t>The Project on Capacity Development of KUKL to Improve Overall Water Supply Service in Kathmandu Valley</a:t>
            </a:r>
            <a:endParaRPr sz="2000" b="1" i="1" u="none" strike="noStrike" cap="none">
              <a:solidFill>
                <a:schemeClr val="lt1"/>
              </a:solidFill>
              <a:latin typeface="Arial"/>
              <a:ea typeface="Arial"/>
              <a:cs typeface="Arial"/>
              <a:sym typeface="Arial"/>
            </a:endParaRPr>
          </a:p>
        </p:txBody>
      </p:sp>
      <p:pic>
        <p:nvPicPr>
          <p:cNvPr id="185" name="Google Shape;185;p1" descr="グラフィカル ユーザー インターフェイス, テキスト, アプリケーション&#10;&#10;自動的に生成された説明"/>
          <p:cNvPicPr preferRelativeResize="0"/>
          <p:nvPr/>
        </p:nvPicPr>
        <p:blipFill rotWithShape="1">
          <a:blip r:embed="rId4">
            <a:alphaModFix/>
          </a:blip>
          <a:srcRect/>
          <a:stretch/>
        </p:blipFill>
        <p:spPr>
          <a:xfrm>
            <a:off x="6425097" y="5996373"/>
            <a:ext cx="2151914" cy="651433"/>
          </a:xfrm>
          <a:prstGeom prst="rect">
            <a:avLst/>
          </a:prstGeom>
          <a:noFill/>
          <a:ln>
            <a:noFill/>
          </a:ln>
        </p:spPr>
      </p:pic>
      <p:pic>
        <p:nvPicPr>
          <p:cNvPr id="186" name="Google Shape;186;p1" descr="グラフィカル ユーザー インターフェイス, ロゴ&#10;&#10;自動的に生成された説明"/>
          <p:cNvPicPr preferRelativeResize="0"/>
          <p:nvPr/>
        </p:nvPicPr>
        <p:blipFill rotWithShape="1">
          <a:blip r:embed="rId5">
            <a:alphaModFix/>
          </a:blip>
          <a:srcRect/>
          <a:stretch/>
        </p:blipFill>
        <p:spPr>
          <a:xfrm>
            <a:off x="8923602" y="5984386"/>
            <a:ext cx="2117196" cy="640922"/>
          </a:xfrm>
          <a:prstGeom prst="rect">
            <a:avLst/>
          </a:prstGeom>
          <a:solidFill>
            <a:schemeClr val="lt1"/>
          </a:solidFill>
          <a:ln>
            <a:noFill/>
          </a:ln>
        </p:spPr>
      </p:pic>
      <p:sp>
        <p:nvSpPr>
          <p:cNvPr id="187" name="Google Shape;187;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r>
              <a:rPr lang="ne-NP" dirty="0"/>
              <a:t>१</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181">
                                            <p:txEl>
                                              <p:pRg st="0" end="0"/>
                                            </p:txEl>
                                          </p:spTgt>
                                        </p:tgtEl>
                                        <p:attrNameLst>
                                          <p:attrName>style.visibility</p:attrName>
                                        </p:attrNameLst>
                                      </p:cBhvr>
                                      <p:to>
                                        <p:strVal val="visible"/>
                                      </p:to>
                                    </p:set>
                                    <p:animEffect transition="in" filter="fade">
                                      <p:cBhvr>
                                        <p:cTn id="7" dur="400"/>
                                        <p:tgtEl>
                                          <p:spTgt spid="181">
                                            <p:txEl>
                                              <p:pRg st="0" end="0"/>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181">
                                            <p:txEl>
                                              <p:pRg st="1" end="1"/>
                                            </p:txEl>
                                          </p:spTgt>
                                        </p:tgtEl>
                                        <p:attrNameLst>
                                          <p:attrName>style.visibility</p:attrName>
                                        </p:attrNameLst>
                                      </p:cBhvr>
                                      <p:to>
                                        <p:strVal val="visible"/>
                                      </p:to>
                                    </p:set>
                                    <p:animEffect transition="in" filter="fade">
                                      <p:cBhvr>
                                        <p:cTn id="10" dur="400"/>
                                        <p:tgtEl>
                                          <p:spTgt spid="181">
                                            <p:txEl>
                                              <p:pRg st="1" end="1"/>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180"/>
                                        </p:tgtEl>
                                        <p:attrNameLst>
                                          <p:attrName>style.visibility</p:attrName>
                                        </p:attrNameLst>
                                      </p:cBhvr>
                                      <p:to>
                                        <p:strVal val="visible"/>
                                      </p:to>
                                    </p:set>
                                    <p:animEffect transition="in" filter="fade">
                                      <p:cBhvr>
                                        <p:cTn id="13" dur="4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6"/>
          <p:cNvSpPr txBox="1">
            <a:spLocks noGrp="1"/>
          </p:cNvSpPr>
          <p:nvPr>
            <p:ph type="title"/>
          </p:nvPr>
        </p:nvSpPr>
        <p:spPr>
          <a:xfrm>
            <a:off x="838200" y="273848"/>
            <a:ext cx="10515600" cy="10938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Arial"/>
              <a:buNone/>
            </a:pPr>
            <a:r>
              <a:rPr lang="en-US" sz="4800" b="1" dirty="0" err="1"/>
              <a:t>व्यबसायिक</a:t>
            </a:r>
            <a:r>
              <a:rPr lang="en-US" sz="4800" b="1" dirty="0"/>
              <a:t> </a:t>
            </a:r>
            <a:r>
              <a:rPr lang="en-US" sz="4800" b="1" dirty="0" err="1"/>
              <a:t>घाटाका</a:t>
            </a:r>
            <a:r>
              <a:rPr lang="en-US" sz="4800" b="1" dirty="0"/>
              <a:t> </a:t>
            </a:r>
            <a:r>
              <a:rPr lang="en-US" sz="4800" b="1" dirty="0" err="1"/>
              <a:t>उदाहरणहरू</a:t>
            </a:r>
            <a:br>
              <a:rPr lang="en-US" sz="4800" b="1" dirty="0"/>
            </a:br>
            <a:r>
              <a:rPr lang="en-US" sz="4000" b="1" dirty="0" err="1"/>
              <a:t>अप्रत्यक्ष</a:t>
            </a:r>
            <a:r>
              <a:rPr lang="en-US" sz="4000" b="1" dirty="0">
                <a:solidFill>
                  <a:srgbClr val="FF0000"/>
                </a:solidFill>
              </a:rPr>
              <a:t> </a:t>
            </a:r>
            <a:r>
              <a:rPr lang="en-US" sz="4000" b="1" dirty="0" err="1"/>
              <a:t>घाटा</a:t>
            </a:r>
            <a:r>
              <a:rPr lang="en-US" sz="4000" b="1" dirty="0">
                <a:solidFill>
                  <a:srgbClr val="FF0000"/>
                </a:solidFill>
              </a:rPr>
              <a:t> </a:t>
            </a:r>
            <a:r>
              <a:rPr lang="en-US" sz="4000" b="1" dirty="0"/>
              <a:t>/ </a:t>
            </a:r>
            <a:r>
              <a:rPr lang="en-US" sz="4000" b="1" dirty="0" err="1"/>
              <a:t>व्यबसायिक</a:t>
            </a:r>
            <a:r>
              <a:rPr lang="en-US" sz="4000" b="1" dirty="0"/>
              <a:t> </a:t>
            </a:r>
            <a:r>
              <a:rPr lang="en-US" sz="4000" b="1" dirty="0" err="1"/>
              <a:t>घाटा</a:t>
            </a:r>
            <a:endParaRPr sz="4000" b="1" dirty="0"/>
          </a:p>
        </p:txBody>
      </p:sp>
      <p:sp>
        <p:nvSpPr>
          <p:cNvPr id="255" name="Google Shape;255;p6"/>
          <p:cNvSpPr txBox="1">
            <a:spLocks noGrp="1"/>
          </p:cNvSpPr>
          <p:nvPr>
            <p:ph type="body" idx="1"/>
          </p:nvPr>
        </p:nvSpPr>
        <p:spPr>
          <a:xfrm>
            <a:off x="838200" y="1450492"/>
            <a:ext cx="8529637" cy="437919"/>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sz="2800" dirty="0"/>
              <a:t>१. </a:t>
            </a:r>
            <a:r>
              <a:rPr lang="en-US" sz="2800" dirty="0" err="1"/>
              <a:t>अनाधिकृत</a:t>
            </a:r>
            <a:r>
              <a:rPr lang="en-US" sz="2800" dirty="0"/>
              <a:t> </a:t>
            </a:r>
            <a:r>
              <a:rPr lang="en-US" sz="2800" dirty="0" err="1"/>
              <a:t>खपत</a:t>
            </a:r>
            <a:r>
              <a:rPr lang="en-US" sz="2800" dirty="0"/>
              <a:t>:  </a:t>
            </a:r>
            <a:r>
              <a:rPr lang="en-US" sz="2800" dirty="0" err="1"/>
              <a:t>अबैध</a:t>
            </a:r>
            <a:r>
              <a:rPr lang="en-US" sz="2800" dirty="0"/>
              <a:t> </a:t>
            </a:r>
            <a:r>
              <a:rPr lang="en-US" sz="2800" dirty="0" err="1"/>
              <a:t>जडान</a:t>
            </a:r>
            <a:r>
              <a:rPr lang="en-US" sz="2800" dirty="0"/>
              <a:t> (Illegal connections)</a:t>
            </a:r>
            <a:endParaRPr sz="2800" dirty="0"/>
          </a:p>
        </p:txBody>
      </p:sp>
      <p:sp>
        <p:nvSpPr>
          <p:cNvPr id="256" name="Google Shape;25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a:buSzPts val="1400"/>
            </a:pPr>
            <a:r>
              <a:rPr lang="ne-NP" sz="1400" b="1" dirty="0">
                <a:solidFill>
                  <a:schemeClr val="dk1"/>
                </a:solidFill>
                <a:latin typeface="Kokila" panose="020B0604020202020204" pitchFamily="34" charset="0"/>
                <a:cs typeface="Kokila" panose="020B0604020202020204" pitchFamily="34" charset="0"/>
              </a:rPr>
              <a:t>८</a:t>
            </a:r>
            <a:endParaRPr sz="1400" b="1" dirty="0">
              <a:solidFill>
                <a:schemeClr val="dk1"/>
              </a:solidFill>
              <a:latin typeface="Kokila" panose="020B0604020202020204" pitchFamily="34" charset="0"/>
              <a:cs typeface="Kokila" panose="020B0604020202020204" pitchFamily="34" charset="0"/>
            </a:endParaRPr>
          </a:p>
        </p:txBody>
      </p:sp>
      <p:pic>
        <p:nvPicPr>
          <p:cNvPr id="257" name="Google Shape;257;p6"/>
          <p:cNvPicPr preferRelativeResize="0"/>
          <p:nvPr/>
        </p:nvPicPr>
        <p:blipFill rotWithShape="1">
          <a:blip r:embed="rId3">
            <a:alphaModFix/>
          </a:blip>
          <a:srcRect/>
          <a:stretch/>
        </p:blipFill>
        <p:spPr>
          <a:xfrm>
            <a:off x="5454545" y="5194993"/>
            <a:ext cx="2494895" cy="1536519"/>
          </a:xfrm>
          <a:prstGeom prst="rect">
            <a:avLst/>
          </a:prstGeom>
          <a:noFill/>
          <a:ln>
            <a:noFill/>
          </a:ln>
        </p:spPr>
      </p:pic>
      <p:pic>
        <p:nvPicPr>
          <p:cNvPr id="258" name="Google Shape;258;p6"/>
          <p:cNvPicPr preferRelativeResize="0"/>
          <p:nvPr/>
        </p:nvPicPr>
        <p:blipFill rotWithShape="1">
          <a:blip r:embed="rId4">
            <a:alphaModFix/>
          </a:blip>
          <a:srcRect/>
          <a:stretch/>
        </p:blipFill>
        <p:spPr>
          <a:xfrm>
            <a:off x="289184" y="3783724"/>
            <a:ext cx="2208505" cy="2944674"/>
          </a:xfrm>
          <a:prstGeom prst="rect">
            <a:avLst/>
          </a:prstGeom>
          <a:noFill/>
          <a:ln>
            <a:noFill/>
          </a:ln>
        </p:spPr>
      </p:pic>
      <p:pic>
        <p:nvPicPr>
          <p:cNvPr id="259" name="Google Shape;259;p6"/>
          <p:cNvPicPr preferRelativeResize="0"/>
          <p:nvPr/>
        </p:nvPicPr>
        <p:blipFill rotWithShape="1">
          <a:blip r:embed="rId5">
            <a:alphaModFix/>
          </a:blip>
          <a:srcRect/>
          <a:stretch/>
        </p:blipFill>
        <p:spPr>
          <a:xfrm>
            <a:off x="2636833" y="4704349"/>
            <a:ext cx="2698731" cy="2024049"/>
          </a:xfrm>
          <a:prstGeom prst="rect">
            <a:avLst/>
          </a:prstGeom>
          <a:noFill/>
          <a:ln>
            <a:noFill/>
          </a:ln>
        </p:spPr>
      </p:pic>
      <p:grpSp>
        <p:nvGrpSpPr>
          <p:cNvPr id="260" name="Google Shape;260;p6"/>
          <p:cNvGrpSpPr/>
          <p:nvPr/>
        </p:nvGrpSpPr>
        <p:grpSpPr>
          <a:xfrm>
            <a:off x="8292420" y="4966369"/>
            <a:ext cx="2693981" cy="1881220"/>
            <a:chOff x="1104900" y="-205070"/>
            <a:chExt cx="2485123" cy="1593903"/>
          </a:xfrm>
        </p:grpSpPr>
        <p:grpSp>
          <p:nvGrpSpPr>
            <p:cNvPr id="261" name="Google Shape;261;p6"/>
            <p:cNvGrpSpPr/>
            <p:nvPr/>
          </p:nvGrpSpPr>
          <p:grpSpPr>
            <a:xfrm>
              <a:off x="1577690" y="-205070"/>
              <a:ext cx="1866900" cy="754345"/>
              <a:chOff x="-124110" y="-249520"/>
              <a:chExt cx="1866900" cy="754345"/>
            </a:xfrm>
          </p:grpSpPr>
          <p:sp>
            <p:nvSpPr>
              <p:cNvPr id="262" name="Google Shape;262;p6"/>
              <p:cNvSpPr/>
              <p:nvPr/>
            </p:nvSpPr>
            <p:spPr>
              <a:xfrm>
                <a:off x="774700" y="260350"/>
                <a:ext cx="158750" cy="244475"/>
              </a:xfrm>
              <a:prstGeom prst="downArrow">
                <a:avLst>
                  <a:gd name="adj1" fmla="val 50000"/>
                  <a:gd name="adj2" fmla="val 50000"/>
                </a:avLst>
              </a:prstGeom>
              <a:solidFill>
                <a:srgbClr val="FFFF00">
                  <a:alpha val="48235"/>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3" name="Google Shape;263;p6"/>
              <p:cNvSpPr txBox="1"/>
              <p:nvPr/>
            </p:nvSpPr>
            <p:spPr>
              <a:xfrm>
                <a:off x="-124110" y="-249520"/>
                <a:ext cx="1866900" cy="37665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Direct connection …Illegal !</a:t>
                </a:r>
                <a:endParaRPr sz="2000" b="0" i="0" u="none" strike="noStrike" cap="none">
                  <a:solidFill>
                    <a:schemeClr val="dk1"/>
                  </a:solidFill>
                  <a:latin typeface="Arial"/>
                  <a:ea typeface="Arial"/>
                  <a:cs typeface="Arial"/>
                  <a:sym typeface="Arial"/>
                </a:endParaRPr>
              </a:p>
            </p:txBody>
          </p:sp>
        </p:grpSp>
        <p:grpSp>
          <p:nvGrpSpPr>
            <p:cNvPr id="264" name="Google Shape;264;p6"/>
            <p:cNvGrpSpPr/>
            <p:nvPr/>
          </p:nvGrpSpPr>
          <p:grpSpPr>
            <a:xfrm>
              <a:off x="1104900" y="151585"/>
              <a:ext cx="2485123" cy="1237248"/>
              <a:chOff x="0" y="151585"/>
              <a:chExt cx="2485123" cy="1237248"/>
            </a:xfrm>
          </p:grpSpPr>
          <p:sp>
            <p:nvSpPr>
              <p:cNvPr id="265" name="Google Shape;265;p6"/>
              <p:cNvSpPr/>
              <p:nvPr/>
            </p:nvSpPr>
            <p:spPr>
              <a:xfrm rot="3032392">
                <a:off x="1819749" y="178008"/>
                <a:ext cx="147585" cy="1410973"/>
              </a:xfrm>
              <a:prstGeom prst="can">
                <a:avLst>
                  <a:gd name="adj" fmla="val 2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66" name="Google Shape;266;p6"/>
              <p:cNvGrpSpPr/>
              <p:nvPr/>
            </p:nvGrpSpPr>
            <p:grpSpPr>
              <a:xfrm>
                <a:off x="665018" y="669908"/>
                <a:ext cx="327025" cy="147320"/>
                <a:chOff x="0" y="0"/>
                <a:chExt cx="327106" cy="147418"/>
              </a:xfrm>
            </p:grpSpPr>
            <p:sp>
              <p:nvSpPr>
                <p:cNvPr id="267" name="Google Shape;267;p6"/>
                <p:cNvSpPr/>
                <p:nvPr/>
              </p:nvSpPr>
              <p:spPr>
                <a:xfrm>
                  <a:off x="98425" y="0"/>
                  <a:ext cx="126365" cy="147418"/>
                </a:xfrm>
                <a:prstGeom prst="rect">
                  <a:avLst/>
                </a:prstGeom>
                <a:solidFill>
                  <a:srgbClr val="D8D8D8"/>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8" name="Google Shape;268;p6"/>
                <p:cNvSpPr/>
                <p:nvPr/>
              </p:nvSpPr>
              <p:spPr>
                <a:xfrm>
                  <a:off x="70290" y="0"/>
                  <a:ext cx="182636" cy="48895"/>
                </a:xfrm>
                <a:prstGeom prst="ellipse">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9" name="Google Shape;269;p6"/>
                <p:cNvSpPr/>
                <p:nvPr/>
              </p:nvSpPr>
              <p:spPr>
                <a:xfrm rot="-5400000">
                  <a:off x="3468" y="45720"/>
                  <a:ext cx="91587" cy="98523"/>
                </a:xfrm>
                <a:prstGeom prst="triangle">
                  <a:avLst>
                    <a:gd name="adj" fmla="val 50000"/>
                  </a:avLst>
                </a:prstGeom>
                <a:solidFill>
                  <a:srgbClr val="BFBFB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0" name="Google Shape;270;p6"/>
                <p:cNvSpPr/>
                <p:nvPr/>
              </p:nvSpPr>
              <p:spPr>
                <a:xfrm rot="5400000" flipH="1">
                  <a:off x="232173" y="45720"/>
                  <a:ext cx="91440" cy="98425"/>
                </a:xfrm>
                <a:prstGeom prst="triangle">
                  <a:avLst>
                    <a:gd name="adj" fmla="val 50000"/>
                  </a:avLst>
                </a:prstGeom>
                <a:solidFill>
                  <a:srgbClr val="D8D8D8"/>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71" name="Google Shape;271;p6"/>
              <p:cNvSpPr/>
              <p:nvPr/>
            </p:nvSpPr>
            <p:spPr>
              <a:xfrm>
                <a:off x="958409" y="841053"/>
                <a:ext cx="620395" cy="224790"/>
              </a:xfrm>
              <a:custGeom>
                <a:avLst/>
                <a:gdLst/>
                <a:ahLst/>
                <a:cxnLst/>
                <a:rect l="l" t="t" r="r" b="b"/>
                <a:pathLst>
                  <a:path w="620973" h="225188" extrusionOk="0">
                    <a:moveTo>
                      <a:pt x="0" y="0"/>
                    </a:moveTo>
                    <a:lnTo>
                      <a:pt x="126242" y="75062"/>
                    </a:lnTo>
                    <a:lnTo>
                      <a:pt x="105770" y="214952"/>
                    </a:lnTo>
                    <a:lnTo>
                      <a:pt x="620973" y="225188"/>
                    </a:lnTo>
                  </a:path>
                </a:pathLst>
              </a:cu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72" name="Google Shape;272;p6"/>
              <p:cNvGrpSpPr/>
              <p:nvPr/>
            </p:nvGrpSpPr>
            <p:grpSpPr>
              <a:xfrm>
                <a:off x="0" y="151585"/>
                <a:ext cx="678815" cy="644857"/>
                <a:chOff x="0" y="0"/>
                <a:chExt cx="678815" cy="644857"/>
              </a:xfrm>
            </p:grpSpPr>
            <p:sp>
              <p:nvSpPr>
                <p:cNvPr id="273" name="Google Shape;273;p6"/>
                <p:cNvSpPr/>
                <p:nvPr/>
              </p:nvSpPr>
              <p:spPr>
                <a:xfrm flipH="1">
                  <a:off x="313898" y="371902"/>
                  <a:ext cx="45719" cy="262145"/>
                </a:xfrm>
                <a:custGeom>
                  <a:avLst/>
                  <a:gdLst/>
                  <a:ahLst/>
                  <a:cxnLst/>
                  <a:rect l="l" t="t" r="r" b="b"/>
                  <a:pathLst>
                    <a:path w="120000" h="309490" extrusionOk="0">
                      <a:moveTo>
                        <a:pt x="0" y="309490"/>
                      </a:moveTo>
                      <a:lnTo>
                        <a:pt x="0" y="0"/>
                      </a:lnTo>
                    </a:path>
                  </a:pathLst>
                </a:cu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4" name="Google Shape;274;p6"/>
                <p:cNvSpPr/>
                <p:nvPr/>
              </p:nvSpPr>
              <p:spPr>
                <a:xfrm>
                  <a:off x="122830" y="290015"/>
                  <a:ext cx="161748" cy="168740"/>
                </a:xfrm>
                <a:custGeom>
                  <a:avLst/>
                  <a:gdLst/>
                  <a:ahLst/>
                  <a:cxnLst/>
                  <a:rect l="l" t="t" r="r" b="b"/>
                  <a:pathLst>
                    <a:path w="161779" h="168812" extrusionOk="0">
                      <a:moveTo>
                        <a:pt x="0" y="0"/>
                      </a:moveTo>
                      <a:lnTo>
                        <a:pt x="7034" y="98473"/>
                      </a:lnTo>
                      <a:lnTo>
                        <a:pt x="154745" y="168812"/>
                      </a:lnTo>
                      <a:lnTo>
                        <a:pt x="161779" y="63304"/>
                      </a:lnTo>
                      <a:lnTo>
                        <a:pt x="0" y="0"/>
                      </a:lnTo>
                      <a:close/>
                    </a:path>
                  </a:pathLst>
                </a:custGeom>
                <a:solidFill>
                  <a:schemeClr val="accent1"/>
                </a:solid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5" name="Google Shape;275;p6"/>
                <p:cNvSpPr/>
                <p:nvPr/>
              </p:nvSpPr>
              <p:spPr>
                <a:xfrm>
                  <a:off x="47767" y="201305"/>
                  <a:ext cx="593678" cy="443552"/>
                </a:xfrm>
                <a:custGeom>
                  <a:avLst/>
                  <a:gdLst/>
                  <a:ahLst/>
                  <a:cxnLst/>
                  <a:rect l="l" t="t" r="r" b="b"/>
                  <a:pathLst>
                    <a:path w="593678" h="443552" extrusionOk="0">
                      <a:moveTo>
                        <a:pt x="593678" y="27295"/>
                      </a:moveTo>
                      <a:lnTo>
                        <a:pt x="586854" y="197892"/>
                      </a:lnTo>
                      <a:lnTo>
                        <a:pt x="320722" y="443552"/>
                      </a:lnTo>
                      <a:lnTo>
                        <a:pt x="3412" y="290015"/>
                      </a:lnTo>
                      <a:cubicBezTo>
                        <a:pt x="2275" y="197893"/>
                        <a:pt x="1137" y="105770"/>
                        <a:pt x="0" y="13648"/>
                      </a:cubicBezTo>
                      <a:lnTo>
                        <a:pt x="187657" y="0"/>
                      </a:lnTo>
                      <a:lnTo>
                        <a:pt x="351430" y="218364"/>
                      </a:lnTo>
                      <a:lnTo>
                        <a:pt x="593678" y="27295"/>
                      </a:lnTo>
                      <a:close/>
                    </a:path>
                  </a:pathLst>
                </a:cu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6" name="Google Shape;276;p6"/>
                <p:cNvSpPr/>
                <p:nvPr/>
              </p:nvSpPr>
              <p:spPr>
                <a:xfrm>
                  <a:off x="0" y="3412"/>
                  <a:ext cx="678815" cy="214630"/>
                </a:xfrm>
                <a:custGeom>
                  <a:avLst/>
                  <a:gdLst/>
                  <a:ahLst/>
                  <a:cxnLst/>
                  <a:rect l="l" t="t" r="r" b="b"/>
                  <a:pathLst>
                    <a:path w="678976" h="214953" extrusionOk="0">
                      <a:moveTo>
                        <a:pt x="242248" y="194481"/>
                      </a:moveTo>
                      <a:lnTo>
                        <a:pt x="0" y="214953"/>
                      </a:lnTo>
                      <a:lnTo>
                        <a:pt x="255895" y="23884"/>
                      </a:lnTo>
                      <a:lnTo>
                        <a:pt x="528851" y="0"/>
                      </a:lnTo>
                      <a:lnTo>
                        <a:pt x="678976" y="194481"/>
                      </a:lnTo>
                      <a:lnTo>
                        <a:pt x="648269" y="211541"/>
                      </a:lnTo>
                    </a:path>
                  </a:pathLst>
                </a:cu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7" name="Google Shape;277;p6"/>
                <p:cNvSpPr/>
                <p:nvPr/>
              </p:nvSpPr>
              <p:spPr>
                <a:xfrm>
                  <a:off x="232012" y="0"/>
                  <a:ext cx="303663" cy="187657"/>
                </a:xfrm>
                <a:custGeom>
                  <a:avLst/>
                  <a:gdLst/>
                  <a:ahLst/>
                  <a:cxnLst/>
                  <a:rect l="l" t="t" r="r" b="b"/>
                  <a:pathLst>
                    <a:path w="303663" h="187657" extrusionOk="0">
                      <a:moveTo>
                        <a:pt x="0" y="187657"/>
                      </a:moveTo>
                      <a:lnTo>
                        <a:pt x="303663" y="0"/>
                      </a:lnTo>
                    </a:path>
                  </a:pathLst>
                </a:cu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78" name="Google Shape;278;p6"/>
              <p:cNvSpPr/>
              <p:nvPr/>
            </p:nvSpPr>
            <p:spPr>
              <a:xfrm>
                <a:off x="552552" y="601451"/>
                <a:ext cx="122246" cy="73347"/>
              </a:xfrm>
              <a:custGeom>
                <a:avLst/>
                <a:gdLst/>
                <a:ahLst/>
                <a:cxnLst/>
                <a:rect l="l" t="t" r="r" b="b"/>
                <a:pathLst>
                  <a:path w="122246" h="73347" extrusionOk="0">
                    <a:moveTo>
                      <a:pt x="122246" y="73347"/>
                    </a:moveTo>
                    <a:lnTo>
                      <a:pt x="0" y="0"/>
                    </a:lnTo>
                  </a:path>
                </a:pathLst>
              </a:cu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9" name="Google Shape;279;p6"/>
              <p:cNvSpPr/>
              <p:nvPr/>
            </p:nvSpPr>
            <p:spPr>
              <a:xfrm>
                <a:off x="645459" y="396077"/>
                <a:ext cx="1271358" cy="391187"/>
              </a:xfrm>
              <a:custGeom>
                <a:avLst/>
                <a:gdLst/>
                <a:ahLst/>
                <a:cxnLst/>
                <a:rect l="l" t="t" r="r" b="b"/>
                <a:pathLst>
                  <a:path w="1271358" h="391187" extrusionOk="0">
                    <a:moveTo>
                      <a:pt x="0" y="122246"/>
                    </a:moveTo>
                    <a:lnTo>
                      <a:pt x="161365" y="0"/>
                    </a:lnTo>
                    <a:lnTo>
                      <a:pt x="1271358" y="391187"/>
                    </a:lnTo>
                  </a:path>
                </a:pathLst>
              </a:cu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280" name="Google Shape;280;p6"/>
          <p:cNvGrpSpPr/>
          <p:nvPr/>
        </p:nvGrpSpPr>
        <p:grpSpPr>
          <a:xfrm>
            <a:off x="335840" y="6054725"/>
            <a:ext cx="2139950" cy="603250"/>
            <a:chOff x="0" y="0"/>
            <a:chExt cx="2139950" cy="603250"/>
          </a:xfrm>
        </p:grpSpPr>
        <p:sp>
          <p:nvSpPr>
            <p:cNvPr id="281" name="Google Shape;281;p6"/>
            <p:cNvSpPr/>
            <p:nvPr/>
          </p:nvSpPr>
          <p:spPr>
            <a:xfrm>
              <a:off x="654050" y="546100"/>
              <a:ext cx="336550" cy="57150"/>
            </a:xfrm>
            <a:custGeom>
              <a:avLst/>
              <a:gdLst/>
              <a:ahLst/>
              <a:cxnLst/>
              <a:rect l="l" t="t" r="r" b="b"/>
              <a:pathLst>
                <a:path w="336550" h="57150" extrusionOk="0">
                  <a:moveTo>
                    <a:pt x="336550" y="0"/>
                  </a:moveTo>
                  <a:lnTo>
                    <a:pt x="0" y="57150"/>
                  </a:lnTo>
                </a:path>
              </a:pathLst>
            </a:custGeom>
            <a:noFill/>
            <a:ln w="47625" cap="flat" cmpd="sng">
              <a:solidFill>
                <a:srgbClr val="D5DBE5"/>
              </a:solidFill>
              <a:prstDash val="solid"/>
              <a:miter lim="800000"/>
              <a:headEnd type="none" w="sm" len="sm"/>
              <a:tailEnd type="triangl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2" name="Google Shape;282;p6"/>
            <p:cNvSpPr txBox="1"/>
            <p:nvPr/>
          </p:nvSpPr>
          <p:spPr>
            <a:xfrm>
              <a:off x="0" y="146050"/>
              <a:ext cx="1168400" cy="317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Narrow"/>
                  <a:ea typeface="Arial Narrow"/>
                  <a:cs typeface="Arial Narrow"/>
                  <a:sym typeface="Arial Narrow"/>
                </a:rPr>
                <a:t>To the house</a:t>
              </a:r>
              <a:endParaRPr sz="1050" b="1" i="0" u="none" strike="noStrike" cap="none">
                <a:solidFill>
                  <a:srgbClr val="FF0000"/>
                </a:solidFill>
                <a:latin typeface="Arial"/>
                <a:ea typeface="Arial"/>
                <a:cs typeface="Arial"/>
                <a:sym typeface="Arial"/>
              </a:endParaRPr>
            </a:p>
          </p:txBody>
        </p:sp>
        <p:sp>
          <p:nvSpPr>
            <p:cNvPr id="283" name="Google Shape;283;p6"/>
            <p:cNvSpPr/>
            <p:nvPr/>
          </p:nvSpPr>
          <p:spPr>
            <a:xfrm>
              <a:off x="1200150" y="438150"/>
              <a:ext cx="336550" cy="57150"/>
            </a:xfrm>
            <a:custGeom>
              <a:avLst/>
              <a:gdLst/>
              <a:ahLst/>
              <a:cxnLst/>
              <a:rect l="l" t="t" r="r" b="b"/>
              <a:pathLst>
                <a:path w="336550" h="57150" extrusionOk="0">
                  <a:moveTo>
                    <a:pt x="336550" y="0"/>
                  </a:moveTo>
                  <a:lnTo>
                    <a:pt x="0" y="57150"/>
                  </a:lnTo>
                </a:path>
              </a:pathLst>
            </a:custGeom>
            <a:noFill/>
            <a:ln w="31750" cap="flat" cmpd="sng">
              <a:solidFill>
                <a:srgbClr val="C5D8F1"/>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4" name="Google Shape;284;p6"/>
            <p:cNvSpPr txBox="1"/>
            <p:nvPr/>
          </p:nvSpPr>
          <p:spPr>
            <a:xfrm>
              <a:off x="1085850" y="0"/>
              <a:ext cx="1054100" cy="406400"/>
            </a:xfrm>
            <a:prstGeom prst="rect">
              <a:avLst/>
            </a:prstGeom>
            <a:noFill/>
            <a:ln>
              <a:noFill/>
            </a:ln>
          </p:spPr>
          <p:txBody>
            <a:bodyPr spcFirstLastPara="1" wrap="square" lIns="0" tIns="0" rIns="0" bIns="0" anchor="t" anchorCtr="0">
              <a:noAutofit/>
            </a:bodyPr>
            <a:lstStyle/>
            <a:p>
              <a:pPr marL="0" marR="0" lvl="0" indent="0" algn="ctr" rtl="0">
                <a:lnSpc>
                  <a:spcPct val="127272"/>
                </a:lnSpc>
                <a:spcBef>
                  <a:spcPts val="0"/>
                </a:spcBef>
                <a:spcAft>
                  <a:spcPts val="0"/>
                </a:spcAft>
                <a:buClr>
                  <a:srgbClr val="000000"/>
                </a:buClr>
                <a:buSzPts val="1100"/>
                <a:buFont typeface="Arial"/>
                <a:buNone/>
              </a:pPr>
              <a:r>
                <a:rPr lang="en-US" sz="1100" b="1" i="0" u="none" strike="noStrike" cap="none">
                  <a:solidFill>
                    <a:srgbClr val="FF0000"/>
                  </a:solidFill>
                  <a:latin typeface="Arial Narrow"/>
                  <a:ea typeface="Arial Narrow"/>
                  <a:cs typeface="Arial Narrow"/>
                  <a:sym typeface="Arial Narrow"/>
                </a:rPr>
                <a:t>From distribution pipe</a:t>
              </a:r>
              <a:endParaRPr sz="1050" b="1" i="0" u="none" strike="noStrike" cap="none">
                <a:solidFill>
                  <a:srgbClr val="FF0000"/>
                </a:solidFill>
                <a:latin typeface="Century"/>
                <a:ea typeface="Century"/>
                <a:cs typeface="Century"/>
                <a:sym typeface="Century"/>
              </a:endParaRPr>
            </a:p>
          </p:txBody>
        </p:sp>
      </p:grpSp>
      <p:pic>
        <p:nvPicPr>
          <p:cNvPr id="285" name="Google Shape;285;p6"/>
          <p:cNvPicPr preferRelativeResize="0"/>
          <p:nvPr/>
        </p:nvPicPr>
        <p:blipFill rotWithShape="1">
          <a:blip r:embed="rId6">
            <a:alphaModFix/>
          </a:blip>
          <a:srcRect t="3902" r="-7240"/>
          <a:stretch/>
        </p:blipFill>
        <p:spPr>
          <a:xfrm>
            <a:off x="9546162" y="1281674"/>
            <a:ext cx="2146672" cy="3419737"/>
          </a:xfrm>
          <a:prstGeom prst="rect">
            <a:avLst/>
          </a:prstGeom>
          <a:noFill/>
          <a:ln>
            <a:noFill/>
          </a:ln>
        </p:spPr>
      </p:pic>
      <p:sp>
        <p:nvSpPr>
          <p:cNvPr id="36" name="Google Shape;255;p6">
            <a:extLst>
              <a:ext uri="{FF2B5EF4-FFF2-40B4-BE49-F238E27FC236}">
                <a16:creationId xmlns:a16="http://schemas.microsoft.com/office/drawing/2014/main" id="{3B36F670-FB80-2ACF-BB1F-6901811F69AB}"/>
              </a:ext>
            </a:extLst>
          </p:cNvPr>
          <p:cNvSpPr txBox="1">
            <a:spLocks/>
          </p:cNvSpPr>
          <p:nvPr/>
        </p:nvSpPr>
        <p:spPr>
          <a:xfrm>
            <a:off x="1124713" y="1904519"/>
            <a:ext cx="6757416" cy="229607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3200" b="0" i="0" u="none" strike="noStrike" cap="none">
                <a:solidFill>
                  <a:schemeClr val="dk1"/>
                </a:solidFill>
                <a:latin typeface="Kokila"/>
                <a:ea typeface="Kokila"/>
                <a:cs typeface="Kokila"/>
                <a:sym typeface="Kokila"/>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762000" indent="-457200">
              <a:spcBef>
                <a:spcPts val="1600"/>
              </a:spcBef>
              <a:buSzPts val="2400"/>
              <a:buFont typeface="Noto Sans Symbols"/>
              <a:buChar char="⮚"/>
            </a:pPr>
            <a:r>
              <a:rPr lang="ne-NP" sz="2800" dirty="0"/>
              <a:t>ग्राहकको </a:t>
            </a:r>
            <a:r>
              <a:rPr lang="en-US" sz="2800" dirty="0"/>
              <a:t>meter by-pass </a:t>
            </a:r>
            <a:r>
              <a:rPr lang="ne-NP" sz="2800" dirty="0"/>
              <a:t>गरिने,</a:t>
            </a:r>
          </a:p>
          <a:p>
            <a:pPr marL="762000" indent="-457200">
              <a:spcBef>
                <a:spcPts val="1600"/>
              </a:spcBef>
              <a:buSzPts val="2400"/>
              <a:buFont typeface="Noto Sans Symbols"/>
              <a:buChar char="⮚"/>
            </a:pPr>
            <a:r>
              <a:rPr lang="ne-NP" sz="2800" dirty="0"/>
              <a:t>ग्राहकले आफै </a:t>
            </a:r>
            <a:r>
              <a:rPr lang="en-US" sz="2800" dirty="0"/>
              <a:t>illegal pipe </a:t>
            </a:r>
            <a:r>
              <a:rPr lang="ne-NP" sz="2800" dirty="0"/>
              <a:t>जोड्नु,</a:t>
            </a:r>
          </a:p>
          <a:p>
            <a:pPr marL="762000" indent="-457200">
              <a:spcBef>
                <a:spcPts val="1600"/>
              </a:spcBef>
              <a:buSzPts val="2400"/>
              <a:buFont typeface="Noto Sans Symbols"/>
              <a:buChar char="⮚"/>
            </a:pPr>
            <a:r>
              <a:rPr lang="en-US" sz="2800" dirty="0"/>
              <a:t>Meter </a:t>
            </a:r>
            <a:r>
              <a:rPr lang="ne-NP" sz="2800" dirty="0"/>
              <a:t>मा छेडछाड गर्नु / </a:t>
            </a:r>
            <a:r>
              <a:rPr lang="en-US" sz="2800" dirty="0"/>
              <a:t>meter </a:t>
            </a:r>
            <a:r>
              <a:rPr lang="ne-NP" sz="2800" dirty="0"/>
              <a:t>निकालेर उल्टोबाट जोड्नु।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5">
                                            <p:txEl>
                                              <p:pRg st="0" end="0"/>
                                            </p:txEl>
                                          </p:spTgt>
                                        </p:tgtEl>
                                        <p:attrNameLst>
                                          <p:attrName>style.visibility</p:attrName>
                                        </p:attrNameLst>
                                      </p:cBhvr>
                                      <p:to>
                                        <p:strVal val="visible"/>
                                      </p:to>
                                    </p:set>
                                    <p:anim calcmode="lin" valueType="num">
                                      <p:cBhvr additive="base">
                                        <p:cTn id="7" dur="500" fill="hold"/>
                                        <p:tgtEl>
                                          <p:spTgt spid="2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58"/>
                                        </p:tgtEl>
                                        <p:attrNameLst>
                                          <p:attrName>style.visibility</p:attrName>
                                        </p:attrNameLst>
                                      </p:cBhvr>
                                      <p:to>
                                        <p:strVal val="visible"/>
                                      </p:to>
                                    </p:set>
                                    <p:anim calcmode="lin" valueType="num">
                                      <p:cBhvr additive="base">
                                        <p:cTn id="17" dur="500" fill="hold"/>
                                        <p:tgtEl>
                                          <p:spTgt spid="258"/>
                                        </p:tgtEl>
                                        <p:attrNameLst>
                                          <p:attrName>ppt_x</p:attrName>
                                        </p:attrNameLst>
                                      </p:cBhvr>
                                      <p:tavLst>
                                        <p:tav tm="0">
                                          <p:val>
                                            <p:strVal val="#ppt_x"/>
                                          </p:val>
                                        </p:tav>
                                        <p:tav tm="100000">
                                          <p:val>
                                            <p:strVal val="#ppt_x"/>
                                          </p:val>
                                        </p:tav>
                                      </p:tavLst>
                                    </p:anim>
                                    <p:anim calcmode="lin" valueType="num">
                                      <p:cBhvr additive="base">
                                        <p:cTn id="18" dur="500" fill="hold"/>
                                        <p:tgtEl>
                                          <p:spTgt spid="25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9"/>
                                        </p:tgtEl>
                                        <p:attrNameLst>
                                          <p:attrName>style.visibility</p:attrName>
                                        </p:attrNameLst>
                                      </p:cBhvr>
                                      <p:to>
                                        <p:strVal val="visible"/>
                                      </p:to>
                                    </p:set>
                                    <p:anim calcmode="lin" valueType="num">
                                      <p:cBhvr additive="base">
                                        <p:cTn id="21" dur="500" fill="hold"/>
                                        <p:tgtEl>
                                          <p:spTgt spid="259"/>
                                        </p:tgtEl>
                                        <p:attrNameLst>
                                          <p:attrName>ppt_x</p:attrName>
                                        </p:attrNameLst>
                                      </p:cBhvr>
                                      <p:tavLst>
                                        <p:tav tm="0">
                                          <p:val>
                                            <p:strVal val="#ppt_x"/>
                                          </p:val>
                                        </p:tav>
                                        <p:tav tm="100000">
                                          <p:val>
                                            <p:strVal val="#ppt_x"/>
                                          </p:val>
                                        </p:tav>
                                      </p:tavLst>
                                    </p:anim>
                                    <p:anim calcmode="lin" valueType="num">
                                      <p:cBhvr additive="base">
                                        <p:cTn id="22" dur="500" fill="hold"/>
                                        <p:tgtEl>
                                          <p:spTgt spid="25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57"/>
                                        </p:tgtEl>
                                        <p:attrNameLst>
                                          <p:attrName>style.visibility</p:attrName>
                                        </p:attrNameLst>
                                      </p:cBhvr>
                                      <p:to>
                                        <p:strVal val="visible"/>
                                      </p:to>
                                    </p:set>
                                    <p:anim calcmode="lin" valueType="num">
                                      <p:cBhvr additive="base">
                                        <p:cTn id="25" dur="500" fill="hold"/>
                                        <p:tgtEl>
                                          <p:spTgt spid="257"/>
                                        </p:tgtEl>
                                        <p:attrNameLst>
                                          <p:attrName>ppt_x</p:attrName>
                                        </p:attrNameLst>
                                      </p:cBhvr>
                                      <p:tavLst>
                                        <p:tav tm="0">
                                          <p:val>
                                            <p:strVal val="#ppt_x"/>
                                          </p:val>
                                        </p:tav>
                                        <p:tav tm="100000">
                                          <p:val>
                                            <p:strVal val="#ppt_x"/>
                                          </p:val>
                                        </p:tav>
                                      </p:tavLst>
                                    </p:anim>
                                    <p:anim calcmode="lin" valueType="num">
                                      <p:cBhvr additive="base">
                                        <p:cTn id="26" dur="500" fill="hold"/>
                                        <p:tgtEl>
                                          <p:spTgt spid="25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60"/>
                                        </p:tgtEl>
                                        <p:attrNameLst>
                                          <p:attrName>style.visibility</p:attrName>
                                        </p:attrNameLst>
                                      </p:cBhvr>
                                      <p:to>
                                        <p:strVal val="visible"/>
                                      </p:to>
                                    </p:set>
                                    <p:anim calcmode="lin" valueType="num">
                                      <p:cBhvr additive="base">
                                        <p:cTn id="29" dur="500" fill="hold"/>
                                        <p:tgtEl>
                                          <p:spTgt spid="260"/>
                                        </p:tgtEl>
                                        <p:attrNameLst>
                                          <p:attrName>ppt_x</p:attrName>
                                        </p:attrNameLst>
                                      </p:cBhvr>
                                      <p:tavLst>
                                        <p:tav tm="0">
                                          <p:val>
                                            <p:strVal val="#ppt_x"/>
                                          </p:val>
                                        </p:tav>
                                        <p:tav tm="100000">
                                          <p:val>
                                            <p:strVal val="#ppt_x"/>
                                          </p:val>
                                        </p:tav>
                                      </p:tavLst>
                                    </p:anim>
                                    <p:anim calcmode="lin" valueType="num">
                                      <p:cBhvr additive="base">
                                        <p:cTn id="30" dur="500" fill="hold"/>
                                        <p:tgtEl>
                                          <p:spTgt spid="26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85"/>
                                        </p:tgtEl>
                                        <p:attrNameLst>
                                          <p:attrName>style.visibility</p:attrName>
                                        </p:attrNameLst>
                                      </p:cBhvr>
                                      <p:to>
                                        <p:strVal val="visible"/>
                                      </p:to>
                                    </p:set>
                                    <p:anim calcmode="lin" valueType="num">
                                      <p:cBhvr additive="base">
                                        <p:cTn id="33" dur="500" fill="hold"/>
                                        <p:tgtEl>
                                          <p:spTgt spid="285"/>
                                        </p:tgtEl>
                                        <p:attrNameLst>
                                          <p:attrName>ppt_x</p:attrName>
                                        </p:attrNameLst>
                                      </p:cBhvr>
                                      <p:tavLst>
                                        <p:tav tm="0">
                                          <p:val>
                                            <p:strVal val="#ppt_x"/>
                                          </p:val>
                                        </p:tav>
                                        <p:tav tm="100000">
                                          <p:val>
                                            <p:strVal val="#ppt_x"/>
                                          </p:val>
                                        </p:tav>
                                      </p:tavLst>
                                    </p:anim>
                                    <p:anim calcmode="lin" valueType="num">
                                      <p:cBhvr additive="base">
                                        <p:cTn id="34" dur="500" fill="hold"/>
                                        <p:tgtEl>
                                          <p:spTgt spid="2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build="p"/>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7"/>
          <p:cNvSpPr txBox="1">
            <a:spLocks noGrp="1"/>
          </p:cNvSpPr>
          <p:nvPr>
            <p:ph type="title"/>
          </p:nvPr>
        </p:nvSpPr>
        <p:spPr>
          <a:xfrm>
            <a:off x="838200" y="335219"/>
            <a:ext cx="10515600" cy="108667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5300" b="1" dirty="0" err="1"/>
              <a:t>व्यबसायिक</a:t>
            </a:r>
            <a:r>
              <a:rPr lang="en-US" sz="5300" b="1" dirty="0"/>
              <a:t> </a:t>
            </a:r>
            <a:r>
              <a:rPr lang="en-US" sz="5300" b="1" dirty="0" err="1"/>
              <a:t>घाटाका</a:t>
            </a:r>
            <a:r>
              <a:rPr lang="en-US" sz="5300" b="1" dirty="0"/>
              <a:t> </a:t>
            </a:r>
            <a:r>
              <a:rPr lang="en-US" sz="5300" b="1" dirty="0" err="1"/>
              <a:t>उदाहरणहरू</a:t>
            </a:r>
            <a:br>
              <a:rPr lang="en-US" sz="4000" dirty="0"/>
            </a:br>
            <a:r>
              <a:rPr lang="en-US" b="1" dirty="0" err="1"/>
              <a:t>अप्रत्यक्ष</a:t>
            </a:r>
            <a:r>
              <a:rPr lang="en-US" b="1" dirty="0">
                <a:solidFill>
                  <a:srgbClr val="FF0000"/>
                </a:solidFill>
              </a:rPr>
              <a:t> </a:t>
            </a:r>
            <a:r>
              <a:rPr lang="en-US" b="1" dirty="0" err="1"/>
              <a:t>घाटा</a:t>
            </a:r>
            <a:r>
              <a:rPr lang="en-US" b="1" dirty="0">
                <a:solidFill>
                  <a:srgbClr val="FF0000"/>
                </a:solidFill>
              </a:rPr>
              <a:t> </a:t>
            </a:r>
            <a:r>
              <a:rPr lang="en-US" b="1" dirty="0"/>
              <a:t>/ </a:t>
            </a:r>
            <a:r>
              <a:rPr lang="en-US" b="1" dirty="0" err="1"/>
              <a:t>व्यबसायिक</a:t>
            </a:r>
            <a:r>
              <a:rPr lang="en-US" b="1" dirty="0"/>
              <a:t> </a:t>
            </a:r>
            <a:r>
              <a:rPr lang="en-US" b="1" dirty="0" err="1"/>
              <a:t>घाटा</a:t>
            </a:r>
            <a:r>
              <a:rPr lang="en-US" b="1" dirty="0"/>
              <a:t>….</a:t>
            </a:r>
            <a:endParaRPr b="1" dirty="0"/>
          </a:p>
        </p:txBody>
      </p:sp>
      <p:sp>
        <p:nvSpPr>
          <p:cNvPr id="291" name="Google Shape;291;p7"/>
          <p:cNvSpPr txBox="1">
            <a:spLocks noGrp="1"/>
          </p:cNvSpPr>
          <p:nvPr>
            <p:ph type="body" idx="1"/>
          </p:nvPr>
        </p:nvSpPr>
        <p:spPr>
          <a:xfrm>
            <a:off x="838200" y="1332486"/>
            <a:ext cx="10515600" cy="29054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800" dirty="0"/>
              <a:t>२. Meter Reading </a:t>
            </a:r>
            <a:r>
              <a:rPr lang="en-US" sz="2800" dirty="0" err="1"/>
              <a:t>तथा</a:t>
            </a:r>
            <a:r>
              <a:rPr lang="en-US" sz="2800" dirty="0"/>
              <a:t> Data Handling </a:t>
            </a:r>
            <a:r>
              <a:rPr lang="en-US" sz="2800" dirty="0" err="1"/>
              <a:t>मा</a:t>
            </a:r>
            <a:r>
              <a:rPr lang="en-US" sz="2800" dirty="0"/>
              <a:t> </a:t>
            </a:r>
            <a:r>
              <a:rPr lang="en-US" sz="2800" dirty="0" err="1"/>
              <a:t>हुने</a:t>
            </a:r>
            <a:r>
              <a:rPr lang="en-US" sz="2800" dirty="0"/>
              <a:t> </a:t>
            </a:r>
            <a:r>
              <a:rPr lang="en-US" sz="2800" dirty="0" err="1"/>
              <a:t>त्रुटीहरू</a:t>
            </a:r>
            <a:r>
              <a:rPr lang="en-US" sz="2800" dirty="0"/>
              <a:t>:</a:t>
            </a:r>
            <a:endParaRPr sz="2800" dirty="0"/>
          </a:p>
          <a:p>
            <a:pPr marL="762000" lvl="0" indent="-457200" algn="l" rtl="0">
              <a:lnSpc>
                <a:spcPct val="90000"/>
              </a:lnSpc>
              <a:spcBef>
                <a:spcPts val="1600"/>
              </a:spcBef>
              <a:spcAft>
                <a:spcPts val="0"/>
              </a:spcAft>
              <a:buClr>
                <a:schemeClr val="dk1"/>
              </a:buClr>
              <a:buSzPts val="2400"/>
              <a:buFont typeface="Noto Sans Symbols"/>
              <a:buChar char="⮚"/>
            </a:pPr>
            <a:r>
              <a:rPr lang="en-US" sz="2800" dirty="0"/>
              <a:t>Meter </a:t>
            </a:r>
            <a:r>
              <a:rPr lang="en-US" sz="2800" dirty="0" err="1"/>
              <a:t>आफैमा</a:t>
            </a:r>
            <a:r>
              <a:rPr lang="en-US" sz="2800" dirty="0"/>
              <a:t> </a:t>
            </a:r>
            <a:r>
              <a:rPr lang="en-US" sz="2800" dirty="0" err="1"/>
              <a:t>हुने</a:t>
            </a:r>
            <a:r>
              <a:rPr lang="en-US" sz="2800" dirty="0"/>
              <a:t> </a:t>
            </a:r>
            <a:r>
              <a:rPr lang="en-US" sz="2800" dirty="0" err="1"/>
              <a:t>त्रुटी</a:t>
            </a:r>
            <a:r>
              <a:rPr lang="en-US" sz="2800" dirty="0"/>
              <a:t> </a:t>
            </a:r>
            <a:endParaRPr sz="2800" dirty="0"/>
          </a:p>
          <a:p>
            <a:pPr marL="762000" lvl="0" indent="-457200" algn="l" rtl="0">
              <a:lnSpc>
                <a:spcPct val="90000"/>
              </a:lnSpc>
              <a:spcBef>
                <a:spcPts val="1600"/>
              </a:spcBef>
              <a:spcAft>
                <a:spcPts val="0"/>
              </a:spcAft>
              <a:buClr>
                <a:schemeClr val="dk1"/>
              </a:buClr>
              <a:buSzPts val="2400"/>
              <a:buFont typeface="Noto Sans Symbols"/>
              <a:buChar char="⮚"/>
            </a:pPr>
            <a:r>
              <a:rPr lang="en-US" sz="2800" dirty="0"/>
              <a:t>Meter reading </a:t>
            </a:r>
            <a:r>
              <a:rPr lang="en-US" sz="2800" dirty="0" err="1"/>
              <a:t>मा</a:t>
            </a:r>
            <a:r>
              <a:rPr lang="en-US" sz="2800" dirty="0"/>
              <a:t> </a:t>
            </a:r>
            <a:r>
              <a:rPr lang="en-US" sz="2800" dirty="0" err="1"/>
              <a:t>हुने</a:t>
            </a:r>
            <a:r>
              <a:rPr lang="en-US" sz="2800" dirty="0"/>
              <a:t> </a:t>
            </a:r>
            <a:r>
              <a:rPr lang="en-US" sz="2800" dirty="0" err="1"/>
              <a:t>त्रुटी</a:t>
            </a:r>
            <a:r>
              <a:rPr lang="en-US" sz="2800" dirty="0"/>
              <a:t> : </a:t>
            </a:r>
            <a:r>
              <a:rPr lang="en-US" sz="2800" dirty="0" err="1"/>
              <a:t>ग्राहक</a:t>
            </a:r>
            <a:r>
              <a:rPr lang="en-US" sz="2800" dirty="0"/>
              <a:t> </a:t>
            </a:r>
            <a:r>
              <a:rPr lang="en-US" sz="2800" dirty="0" err="1"/>
              <a:t>को</a:t>
            </a:r>
            <a:r>
              <a:rPr lang="en-US" sz="2800" dirty="0"/>
              <a:t> </a:t>
            </a:r>
            <a:r>
              <a:rPr lang="en-US" sz="2800" dirty="0" err="1"/>
              <a:t>घर</a:t>
            </a:r>
            <a:r>
              <a:rPr lang="en-US" sz="2800" dirty="0"/>
              <a:t> </a:t>
            </a:r>
            <a:r>
              <a:rPr lang="en-US" sz="2800" dirty="0" err="1"/>
              <a:t>मा</a:t>
            </a:r>
            <a:r>
              <a:rPr lang="en-US" sz="2800" dirty="0"/>
              <a:t> </a:t>
            </a:r>
            <a:r>
              <a:rPr lang="en-US" sz="2800" dirty="0" err="1"/>
              <a:t>नगई</a:t>
            </a:r>
            <a:r>
              <a:rPr lang="en-US" sz="2800" dirty="0"/>
              <a:t> </a:t>
            </a:r>
            <a:r>
              <a:rPr lang="en-US" sz="2800" dirty="0" err="1"/>
              <a:t>अनुमान</a:t>
            </a:r>
            <a:r>
              <a:rPr lang="en-US" sz="2800" dirty="0"/>
              <a:t> </a:t>
            </a:r>
            <a:r>
              <a:rPr lang="en-US" sz="2800" dirty="0" err="1"/>
              <a:t>गर्नु</a:t>
            </a:r>
            <a:endParaRPr sz="2800" dirty="0"/>
          </a:p>
          <a:p>
            <a:pPr marL="762000" lvl="0" indent="-457200" algn="l" rtl="0">
              <a:lnSpc>
                <a:spcPct val="90000"/>
              </a:lnSpc>
              <a:spcBef>
                <a:spcPts val="1600"/>
              </a:spcBef>
              <a:spcAft>
                <a:spcPts val="0"/>
              </a:spcAft>
              <a:buClr>
                <a:schemeClr val="dk1"/>
              </a:buClr>
              <a:buSzPts val="2400"/>
              <a:buFont typeface="Noto Sans Symbols"/>
              <a:buChar char="⮚"/>
            </a:pPr>
            <a:r>
              <a:rPr lang="en-US" sz="2800" dirty="0" err="1"/>
              <a:t>ग्राहकको</a:t>
            </a:r>
            <a:r>
              <a:rPr lang="en-US" sz="2800" dirty="0"/>
              <a:t> </a:t>
            </a:r>
            <a:r>
              <a:rPr lang="en-US" sz="2800" dirty="0" err="1"/>
              <a:t>मीटरमा</a:t>
            </a:r>
            <a:r>
              <a:rPr lang="en-US" sz="2800" dirty="0"/>
              <a:t> </a:t>
            </a:r>
            <a:r>
              <a:rPr lang="en-US" sz="2800" dirty="0" err="1"/>
              <a:t>अनुमानित</a:t>
            </a:r>
            <a:r>
              <a:rPr lang="en-US" sz="2800" dirty="0"/>
              <a:t> (</a:t>
            </a:r>
            <a:r>
              <a:rPr lang="en-US" sz="2800" dirty="0" err="1"/>
              <a:t>जस्तै</a:t>
            </a:r>
            <a:r>
              <a:rPr lang="en-US" sz="2800" dirty="0"/>
              <a:t>, </a:t>
            </a:r>
            <a:r>
              <a:rPr lang="en-US" sz="2800" dirty="0" err="1"/>
              <a:t>औसत</a:t>
            </a:r>
            <a:r>
              <a:rPr lang="en-US" sz="2800" dirty="0"/>
              <a:t>) </a:t>
            </a:r>
            <a:r>
              <a:rPr lang="en-US" sz="2800" dirty="0" err="1"/>
              <a:t>मात्रा</a:t>
            </a:r>
            <a:r>
              <a:rPr lang="en-US" sz="2800" dirty="0"/>
              <a:t> </a:t>
            </a:r>
            <a:r>
              <a:rPr lang="en-US" sz="2800" dirty="0" err="1"/>
              <a:t>अथवा</a:t>
            </a:r>
            <a:r>
              <a:rPr lang="en-US" sz="2800" dirty="0"/>
              <a:t> minimum charge </a:t>
            </a:r>
            <a:r>
              <a:rPr lang="en-US" sz="2800" dirty="0" err="1"/>
              <a:t>मात्रा</a:t>
            </a:r>
            <a:r>
              <a:rPr lang="en-US" sz="2800" dirty="0"/>
              <a:t> र </a:t>
            </a:r>
            <a:r>
              <a:rPr lang="en-US" sz="2800" dirty="0" err="1"/>
              <a:t>बास्तविक</a:t>
            </a:r>
            <a:r>
              <a:rPr lang="en-US" sz="2800" dirty="0"/>
              <a:t> </a:t>
            </a:r>
            <a:r>
              <a:rPr lang="en-US" sz="2800" dirty="0" err="1"/>
              <a:t>खपत</a:t>
            </a:r>
            <a:r>
              <a:rPr lang="en-US" sz="2800" dirty="0"/>
              <a:t> </a:t>
            </a:r>
            <a:r>
              <a:rPr lang="en-US" sz="2800" dirty="0" err="1"/>
              <a:t>मात्रा</a:t>
            </a:r>
            <a:r>
              <a:rPr lang="en-US" sz="2800" dirty="0"/>
              <a:t> </a:t>
            </a:r>
            <a:r>
              <a:rPr lang="en-US" sz="2800" dirty="0" err="1"/>
              <a:t>बिच</a:t>
            </a:r>
            <a:r>
              <a:rPr lang="en-US" sz="2800" dirty="0"/>
              <a:t> </a:t>
            </a:r>
            <a:r>
              <a:rPr lang="en-US" sz="2800" dirty="0" err="1"/>
              <a:t>फरक</a:t>
            </a:r>
            <a:r>
              <a:rPr lang="en-US" sz="2800" dirty="0"/>
              <a:t> </a:t>
            </a:r>
            <a:r>
              <a:rPr lang="en-US" sz="2800" dirty="0" err="1"/>
              <a:t>हुनु</a:t>
            </a:r>
            <a:r>
              <a:rPr lang="en-US" sz="2800" dirty="0"/>
              <a:t>। (meter </a:t>
            </a:r>
            <a:r>
              <a:rPr lang="en-US" sz="2800" dirty="0" err="1"/>
              <a:t>पनि</a:t>
            </a:r>
            <a:r>
              <a:rPr lang="en-US" sz="2800" dirty="0"/>
              <a:t> </a:t>
            </a:r>
            <a:r>
              <a:rPr lang="en-US" sz="2800" dirty="0" err="1"/>
              <a:t>नहुनु</a:t>
            </a:r>
            <a:r>
              <a:rPr lang="en-US" sz="2800" dirty="0"/>
              <a:t> reading </a:t>
            </a:r>
            <a:r>
              <a:rPr lang="en-US" sz="2800" dirty="0" err="1"/>
              <a:t>पनि</a:t>
            </a:r>
            <a:r>
              <a:rPr lang="en-US" sz="2800" dirty="0"/>
              <a:t> </a:t>
            </a:r>
            <a:r>
              <a:rPr lang="en-US" sz="2800" dirty="0" err="1"/>
              <a:t>नहुनु</a:t>
            </a:r>
            <a:r>
              <a:rPr lang="en-US" sz="2800" dirty="0"/>
              <a:t> </a:t>
            </a:r>
            <a:r>
              <a:rPr lang="en-US" sz="2800" dirty="0" err="1"/>
              <a:t>अवस्थामा</a:t>
            </a:r>
            <a:r>
              <a:rPr lang="en-US" sz="2800" dirty="0"/>
              <a:t>)</a:t>
            </a:r>
            <a:endParaRPr sz="2800" dirty="0"/>
          </a:p>
        </p:txBody>
      </p:sp>
      <p:sp>
        <p:nvSpPr>
          <p:cNvPr id="292" name="Google Shape;29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a:buSzPts val="1400"/>
            </a:pPr>
            <a:r>
              <a:rPr lang="ne-NP" sz="1400" b="1" dirty="0">
                <a:solidFill>
                  <a:schemeClr val="dk1"/>
                </a:solidFill>
                <a:latin typeface="Kokila" panose="020B0604020202020204" pitchFamily="34" charset="0"/>
                <a:cs typeface="Kokila" panose="020B0604020202020204" pitchFamily="34" charset="0"/>
              </a:rPr>
              <a:t>९</a:t>
            </a:r>
            <a:endParaRPr sz="1400" b="1" dirty="0">
              <a:solidFill>
                <a:schemeClr val="dk1"/>
              </a:solidFill>
              <a:latin typeface="Kokila" panose="020B0604020202020204" pitchFamily="34" charset="0"/>
              <a:cs typeface="Kokila" panose="020B0604020202020204" pitchFamily="34" charset="0"/>
            </a:endParaRPr>
          </a:p>
        </p:txBody>
      </p:sp>
      <p:pic>
        <p:nvPicPr>
          <p:cNvPr id="293" name="Google Shape;293;p7"/>
          <p:cNvPicPr preferRelativeResize="0"/>
          <p:nvPr/>
        </p:nvPicPr>
        <p:blipFill rotWithShape="1">
          <a:blip r:embed="rId3">
            <a:alphaModFix/>
          </a:blip>
          <a:srcRect/>
          <a:stretch/>
        </p:blipFill>
        <p:spPr>
          <a:xfrm>
            <a:off x="495300" y="4287074"/>
            <a:ext cx="3265936" cy="2449452"/>
          </a:xfrm>
          <a:prstGeom prst="rect">
            <a:avLst/>
          </a:prstGeom>
          <a:noFill/>
          <a:ln>
            <a:noFill/>
          </a:ln>
        </p:spPr>
      </p:pic>
      <p:pic>
        <p:nvPicPr>
          <p:cNvPr id="294" name="Google Shape;294;p7"/>
          <p:cNvPicPr preferRelativeResize="0"/>
          <p:nvPr/>
        </p:nvPicPr>
        <p:blipFill rotWithShape="1">
          <a:blip r:embed="rId4">
            <a:alphaModFix/>
          </a:blip>
          <a:srcRect/>
          <a:stretch/>
        </p:blipFill>
        <p:spPr>
          <a:xfrm>
            <a:off x="3937001" y="4272025"/>
            <a:ext cx="3265935" cy="2449451"/>
          </a:xfrm>
          <a:prstGeom prst="rect">
            <a:avLst/>
          </a:prstGeom>
          <a:noFill/>
          <a:ln>
            <a:noFill/>
          </a:ln>
        </p:spPr>
      </p:pic>
      <p:pic>
        <p:nvPicPr>
          <p:cNvPr id="295" name="Google Shape;295;p7"/>
          <p:cNvPicPr preferRelativeResize="0"/>
          <p:nvPr/>
        </p:nvPicPr>
        <p:blipFill rotWithShape="1">
          <a:blip r:embed="rId5">
            <a:alphaModFix/>
          </a:blip>
          <a:srcRect/>
          <a:stretch/>
        </p:blipFill>
        <p:spPr>
          <a:xfrm>
            <a:off x="7378701" y="4287074"/>
            <a:ext cx="3603711" cy="2400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8"/>
          <p:cNvSpPr txBox="1">
            <a:spLocks noGrp="1"/>
          </p:cNvSpPr>
          <p:nvPr>
            <p:ph type="title"/>
          </p:nvPr>
        </p:nvSpPr>
        <p:spPr>
          <a:xfrm>
            <a:off x="794687" y="135010"/>
            <a:ext cx="11003285" cy="145616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4800" b="1" dirty="0" err="1">
                <a:latin typeface="Kokila"/>
                <a:ea typeface="Kokila"/>
                <a:cs typeface="Kokila"/>
                <a:sym typeface="Kokila"/>
              </a:rPr>
              <a:t>व्यबसायिक</a:t>
            </a:r>
            <a:r>
              <a:rPr lang="en-US" sz="4800" b="1" dirty="0">
                <a:latin typeface="Kokila"/>
                <a:ea typeface="Kokila"/>
                <a:cs typeface="Kokila"/>
                <a:sym typeface="Kokila"/>
              </a:rPr>
              <a:t> </a:t>
            </a:r>
            <a:r>
              <a:rPr lang="en-US" sz="4800" b="1" dirty="0" err="1">
                <a:latin typeface="Kokila"/>
                <a:ea typeface="Kokila"/>
                <a:cs typeface="Kokila"/>
                <a:sym typeface="Kokila"/>
              </a:rPr>
              <a:t>घाटा</a:t>
            </a:r>
            <a:r>
              <a:rPr lang="en-US" sz="4800" b="1" dirty="0">
                <a:latin typeface="Kokila"/>
                <a:ea typeface="Kokila"/>
                <a:cs typeface="Kokila"/>
                <a:sym typeface="Kokila"/>
              </a:rPr>
              <a:t> र </a:t>
            </a:r>
            <a:r>
              <a:rPr lang="en-US" sz="4800" b="1" dirty="0" err="1">
                <a:latin typeface="Kokila"/>
                <a:ea typeface="Kokila"/>
                <a:cs typeface="Kokila"/>
                <a:sym typeface="Kokila"/>
              </a:rPr>
              <a:t>यसका</a:t>
            </a:r>
            <a:r>
              <a:rPr lang="en-US" sz="4800" b="1" dirty="0">
                <a:latin typeface="Kokila"/>
                <a:ea typeface="Kokila"/>
                <a:cs typeface="Kokila"/>
                <a:sym typeface="Kokila"/>
              </a:rPr>
              <a:t> </a:t>
            </a:r>
            <a:r>
              <a:rPr lang="en-US" sz="4800" b="1" dirty="0" err="1">
                <a:latin typeface="Kokila"/>
                <a:ea typeface="Kokila"/>
                <a:cs typeface="Kokila"/>
                <a:sym typeface="Kokila"/>
              </a:rPr>
              <a:t>प्रतिरोधी</a:t>
            </a:r>
            <a:r>
              <a:rPr lang="en-US" sz="4800" b="1" dirty="0">
                <a:latin typeface="Kokila"/>
                <a:ea typeface="Kokila"/>
                <a:cs typeface="Kokila"/>
                <a:sym typeface="Kokila"/>
              </a:rPr>
              <a:t> </a:t>
            </a:r>
            <a:r>
              <a:rPr lang="en-US" sz="4800" b="1" dirty="0" err="1">
                <a:latin typeface="Kokila"/>
                <a:ea typeface="Kokila"/>
                <a:cs typeface="Kokila"/>
                <a:sym typeface="Kokila"/>
              </a:rPr>
              <a:t>उपायहरू</a:t>
            </a:r>
            <a:r>
              <a:rPr lang="en-US" sz="4800" b="1" dirty="0">
                <a:latin typeface="Kokila"/>
                <a:ea typeface="Kokila"/>
                <a:cs typeface="Kokila"/>
                <a:sym typeface="Kokila"/>
              </a:rPr>
              <a:t> </a:t>
            </a:r>
            <a:br>
              <a:rPr lang="en-US" sz="4800" b="1" dirty="0">
                <a:latin typeface="Kokila"/>
                <a:ea typeface="Kokila"/>
                <a:cs typeface="Kokila"/>
                <a:sym typeface="Kokila"/>
              </a:rPr>
            </a:br>
            <a:r>
              <a:rPr lang="en-US" sz="4000" dirty="0" err="1">
                <a:latin typeface="Kokila"/>
                <a:ea typeface="Kokila"/>
                <a:cs typeface="Kokila"/>
                <a:sym typeface="Kokila"/>
              </a:rPr>
              <a:t>व्यबसायिक</a:t>
            </a:r>
            <a:r>
              <a:rPr lang="en-US" sz="4000" dirty="0">
                <a:latin typeface="Kokila"/>
                <a:ea typeface="Kokila"/>
                <a:cs typeface="Kokila"/>
                <a:sym typeface="Kokila"/>
              </a:rPr>
              <a:t> </a:t>
            </a:r>
            <a:r>
              <a:rPr lang="en-US" sz="4000" dirty="0" err="1">
                <a:latin typeface="Kokila"/>
                <a:ea typeface="Kokila"/>
                <a:cs typeface="Kokila"/>
                <a:sym typeface="Kokila"/>
              </a:rPr>
              <a:t>घाटाका</a:t>
            </a:r>
            <a:r>
              <a:rPr lang="en-US" sz="4000" dirty="0">
                <a:latin typeface="Kokila"/>
                <a:ea typeface="Kokila"/>
                <a:cs typeface="Kokila"/>
                <a:sym typeface="Kokila"/>
              </a:rPr>
              <a:t> </a:t>
            </a:r>
            <a:r>
              <a:rPr lang="en-US" sz="4000" dirty="0" err="1">
                <a:latin typeface="Kokila"/>
                <a:ea typeface="Kokila"/>
                <a:cs typeface="Kokila"/>
                <a:sym typeface="Kokila"/>
              </a:rPr>
              <a:t>प्रतिरोधी</a:t>
            </a:r>
            <a:r>
              <a:rPr lang="en-US" sz="4000" dirty="0">
                <a:latin typeface="Kokila"/>
                <a:ea typeface="Kokila"/>
                <a:cs typeface="Kokila"/>
                <a:sym typeface="Kokila"/>
              </a:rPr>
              <a:t> </a:t>
            </a:r>
            <a:r>
              <a:rPr lang="en-US" sz="4000" dirty="0" err="1">
                <a:latin typeface="Kokila"/>
                <a:ea typeface="Kokila"/>
                <a:cs typeface="Kokila"/>
                <a:sym typeface="Kokila"/>
              </a:rPr>
              <a:t>उपायहरूको</a:t>
            </a:r>
            <a:r>
              <a:rPr lang="en-US" sz="4000" dirty="0">
                <a:latin typeface="Kokila"/>
                <a:ea typeface="Kokila"/>
                <a:cs typeface="Kokila"/>
                <a:sym typeface="Kokila"/>
              </a:rPr>
              <a:t> </a:t>
            </a:r>
            <a:r>
              <a:rPr lang="en-US" sz="4000" dirty="0" err="1">
                <a:latin typeface="Kokila"/>
                <a:ea typeface="Kokila"/>
                <a:cs typeface="Kokila"/>
                <a:sym typeface="Kokila"/>
              </a:rPr>
              <a:t>संरचना</a:t>
            </a:r>
            <a:endParaRPr sz="4000" dirty="0">
              <a:latin typeface="Kokila"/>
              <a:ea typeface="Kokila"/>
              <a:cs typeface="Kokila"/>
              <a:sym typeface="Kokila"/>
            </a:endParaRPr>
          </a:p>
        </p:txBody>
      </p:sp>
      <p:sp>
        <p:nvSpPr>
          <p:cNvPr id="301" name="Google Shape;30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a:buSzPts val="1400"/>
            </a:pPr>
            <a:r>
              <a:rPr lang="ne-NP" sz="1400" b="1" dirty="0">
                <a:solidFill>
                  <a:schemeClr val="dk1"/>
                </a:solidFill>
                <a:latin typeface="Kokila" panose="020B0604020202020204" pitchFamily="34" charset="0"/>
                <a:cs typeface="Kokila" panose="020B0604020202020204" pitchFamily="34" charset="0"/>
              </a:rPr>
              <a:t>१०</a:t>
            </a:r>
            <a:endParaRPr sz="1400" b="1" dirty="0">
              <a:solidFill>
                <a:schemeClr val="dk1"/>
              </a:solidFill>
              <a:latin typeface="Kokila" panose="020B0604020202020204" pitchFamily="34" charset="0"/>
              <a:cs typeface="Kokila" panose="020B0604020202020204" pitchFamily="34" charset="0"/>
            </a:endParaRPr>
          </a:p>
        </p:txBody>
      </p:sp>
      <p:grpSp>
        <p:nvGrpSpPr>
          <p:cNvPr id="302" name="Google Shape;302;p8"/>
          <p:cNvGrpSpPr/>
          <p:nvPr/>
        </p:nvGrpSpPr>
        <p:grpSpPr>
          <a:xfrm>
            <a:off x="6175571" y="5248118"/>
            <a:ext cx="4482790" cy="1507843"/>
            <a:chOff x="223025" y="3147977"/>
            <a:chExt cx="4293220" cy="1418877"/>
          </a:xfrm>
        </p:grpSpPr>
        <p:sp>
          <p:nvSpPr>
            <p:cNvPr id="303" name="Google Shape;303;p8"/>
            <p:cNvSpPr/>
            <p:nvPr/>
          </p:nvSpPr>
          <p:spPr>
            <a:xfrm>
              <a:off x="223025" y="3147977"/>
              <a:ext cx="4293220" cy="1418877"/>
            </a:xfrm>
            <a:prstGeom prst="ellipse">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4" name="Google Shape;304;p8"/>
            <p:cNvSpPr txBox="1"/>
            <p:nvPr/>
          </p:nvSpPr>
          <p:spPr>
            <a:xfrm>
              <a:off x="486766" y="3478385"/>
              <a:ext cx="3756103" cy="78196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gn="ctr">
                <a:buSzPts val="2400"/>
                <a:buNone/>
                <a:defRPr sz="2800" b="1">
                  <a:latin typeface="Kokila" panose="020B0604020202020204" pitchFamily="34" charset="0"/>
                  <a:cs typeface="Kokila" panose="020B0604020202020204" pitchFamily="34" charset="0"/>
                </a:defRPr>
              </a:lvl1pPr>
            </a:lstStyle>
            <a:p>
              <a:r>
                <a:rPr lang="en-US" dirty="0"/>
                <a:t> </a:t>
              </a:r>
              <a:r>
                <a:rPr lang="en-US" dirty="0" err="1"/>
                <a:t>ग्राहकको</a:t>
              </a:r>
              <a:r>
                <a:rPr lang="en-US" dirty="0"/>
                <a:t> water meter</a:t>
              </a:r>
              <a:endParaRPr dirty="0"/>
            </a:p>
            <a:p>
              <a:r>
                <a:rPr lang="en-US" dirty="0" err="1"/>
                <a:t>आफैमा</a:t>
              </a:r>
              <a:r>
                <a:rPr lang="en-US" dirty="0"/>
                <a:t> </a:t>
              </a:r>
              <a:r>
                <a:rPr lang="en-US" dirty="0" err="1"/>
                <a:t>त्रुटी</a:t>
              </a:r>
              <a:r>
                <a:rPr lang="en-US" dirty="0"/>
                <a:t> </a:t>
              </a:r>
              <a:r>
                <a:rPr lang="en-US" dirty="0" err="1"/>
                <a:t>नहुनु</a:t>
              </a:r>
              <a:r>
                <a:rPr lang="en-US" dirty="0"/>
                <a:t> </a:t>
              </a:r>
              <a:endParaRPr dirty="0"/>
            </a:p>
          </p:txBody>
        </p:sp>
      </p:grpSp>
      <p:sp>
        <p:nvSpPr>
          <p:cNvPr id="305" name="Google Shape;305;p8"/>
          <p:cNvSpPr txBox="1"/>
          <p:nvPr/>
        </p:nvSpPr>
        <p:spPr>
          <a:xfrm>
            <a:off x="3124685" y="1938865"/>
            <a:ext cx="6066264" cy="1200288"/>
          </a:xfrm>
          <a:prstGeom prst="rect">
            <a:avLst/>
          </a:prstGeom>
          <a:solidFill>
            <a:srgbClr val="FFF2CC"/>
          </a:solidFill>
          <a:ln w="63500" cap="flat" cmpd="sng">
            <a:solidFill>
              <a:srgbClr val="3F3F3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n-US" sz="3600" b="1" i="0" u="none" strike="noStrike" cap="none" dirty="0" err="1">
                <a:solidFill>
                  <a:schemeClr val="dk1"/>
                </a:solidFill>
                <a:effectLst>
                  <a:outerShdw blurRad="38100" dist="38100" dir="2700000" algn="tl">
                    <a:srgbClr val="000000">
                      <a:alpha val="43137"/>
                    </a:srgbClr>
                  </a:outerShdw>
                </a:effectLst>
                <a:latin typeface="Kokila" panose="020B0604020202020204" pitchFamily="34" charset="0"/>
                <a:cs typeface="Kokila" panose="020B0604020202020204" pitchFamily="34" charset="0"/>
                <a:sym typeface="Arial"/>
              </a:rPr>
              <a:t>व्यबसायिक</a:t>
            </a:r>
            <a:r>
              <a:rPr lang="en-US" sz="3600" b="1" i="0" u="none" strike="noStrike" cap="none" dirty="0">
                <a:solidFill>
                  <a:schemeClr val="dk1"/>
                </a:solidFill>
                <a:effectLst>
                  <a:outerShdw blurRad="38100" dist="38100" dir="2700000" algn="tl">
                    <a:srgbClr val="000000">
                      <a:alpha val="43137"/>
                    </a:srgbClr>
                  </a:outerShdw>
                </a:effectLst>
                <a:latin typeface="Kokila" panose="020B0604020202020204" pitchFamily="34" charset="0"/>
                <a:cs typeface="Kokila" panose="020B0604020202020204" pitchFamily="34" charset="0"/>
                <a:sym typeface="Arial"/>
              </a:rPr>
              <a:t> </a:t>
            </a:r>
            <a:r>
              <a:rPr lang="en-US" sz="3600" b="1" i="0" u="none" strike="noStrike" cap="none" dirty="0" err="1">
                <a:solidFill>
                  <a:schemeClr val="dk1"/>
                </a:solidFill>
                <a:effectLst>
                  <a:outerShdw blurRad="38100" dist="38100" dir="2700000" algn="tl">
                    <a:srgbClr val="000000">
                      <a:alpha val="43137"/>
                    </a:srgbClr>
                  </a:outerShdw>
                </a:effectLst>
                <a:latin typeface="Kokila" panose="020B0604020202020204" pitchFamily="34" charset="0"/>
                <a:cs typeface="Kokila" panose="020B0604020202020204" pitchFamily="34" charset="0"/>
                <a:sym typeface="Arial"/>
              </a:rPr>
              <a:t>घाटा</a:t>
            </a:r>
            <a:r>
              <a:rPr lang="en-US" sz="3600" b="1" i="0" u="none" strike="noStrike" cap="none" dirty="0">
                <a:solidFill>
                  <a:schemeClr val="dk1"/>
                </a:solidFill>
                <a:effectLst>
                  <a:outerShdw blurRad="38100" dist="38100" dir="2700000" algn="tl">
                    <a:srgbClr val="000000">
                      <a:alpha val="43137"/>
                    </a:srgbClr>
                  </a:outerShdw>
                </a:effectLst>
                <a:latin typeface="Kokila" panose="020B0604020202020204" pitchFamily="34" charset="0"/>
                <a:cs typeface="Kokila" panose="020B0604020202020204" pitchFamily="34" charset="0"/>
                <a:sym typeface="Arial"/>
              </a:rPr>
              <a:t> </a:t>
            </a:r>
            <a:endParaRPr sz="3600" b="1" i="0" u="none" strike="noStrike" cap="none" dirty="0">
              <a:solidFill>
                <a:schemeClr val="dk1"/>
              </a:solidFill>
              <a:effectLst>
                <a:outerShdw blurRad="38100" dist="38100" dir="2700000" algn="tl">
                  <a:srgbClr val="000000">
                    <a:alpha val="43137"/>
                  </a:srgbClr>
                </a:outerShdw>
              </a:effectLst>
              <a:latin typeface="Kokila" panose="020B0604020202020204" pitchFamily="34" charset="0"/>
              <a:cs typeface="Kokila" panose="020B0604020202020204" pitchFamily="34" charset="0"/>
              <a:sym typeface="Arial"/>
            </a:endParaRPr>
          </a:p>
          <a:p>
            <a:pPr marL="0" marR="0" lvl="0" indent="0" algn="ctr" rtl="0">
              <a:lnSpc>
                <a:spcPct val="100000"/>
              </a:lnSpc>
              <a:spcBef>
                <a:spcPts val="0"/>
              </a:spcBef>
              <a:spcAft>
                <a:spcPts val="0"/>
              </a:spcAft>
              <a:buClr>
                <a:schemeClr val="dk1"/>
              </a:buClr>
              <a:buSzPts val="2800"/>
              <a:buFont typeface="Arial"/>
              <a:buNone/>
            </a:pPr>
            <a:r>
              <a:rPr lang="en-US" sz="3600" b="1" i="0" u="none" strike="noStrike" cap="none" dirty="0">
                <a:solidFill>
                  <a:schemeClr val="dk1"/>
                </a:solidFill>
                <a:effectLst>
                  <a:outerShdw blurRad="38100" dist="38100" dir="2700000" algn="tl">
                    <a:srgbClr val="000000">
                      <a:alpha val="43137"/>
                    </a:srgbClr>
                  </a:outerShdw>
                </a:effectLst>
                <a:latin typeface="Kokila" panose="020B0604020202020204" pitchFamily="34" charset="0"/>
                <a:cs typeface="Kokila" panose="020B0604020202020204" pitchFamily="34" charset="0"/>
                <a:sym typeface="Arial"/>
              </a:rPr>
              <a:t>NRW </a:t>
            </a:r>
            <a:r>
              <a:rPr lang="en-US" sz="3600" b="1" i="0" u="none" strike="noStrike" cap="none" dirty="0" err="1">
                <a:solidFill>
                  <a:schemeClr val="dk1"/>
                </a:solidFill>
                <a:effectLst>
                  <a:outerShdw blurRad="38100" dist="38100" dir="2700000" algn="tl">
                    <a:srgbClr val="000000">
                      <a:alpha val="43137"/>
                    </a:srgbClr>
                  </a:outerShdw>
                </a:effectLst>
                <a:latin typeface="Kokila" panose="020B0604020202020204" pitchFamily="34" charset="0"/>
                <a:cs typeface="Kokila" panose="020B0604020202020204" pitchFamily="34" charset="0"/>
                <a:sym typeface="Arial"/>
              </a:rPr>
              <a:t>का</a:t>
            </a:r>
            <a:r>
              <a:rPr lang="en-US" sz="3600" b="1" i="0" u="none" strike="noStrike" cap="none" dirty="0">
                <a:solidFill>
                  <a:schemeClr val="dk1"/>
                </a:solidFill>
                <a:effectLst>
                  <a:outerShdw blurRad="38100" dist="38100" dir="2700000" algn="tl">
                    <a:srgbClr val="000000">
                      <a:alpha val="43137"/>
                    </a:srgbClr>
                  </a:outerShdw>
                </a:effectLst>
                <a:latin typeface="Kokila" panose="020B0604020202020204" pitchFamily="34" charset="0"/>
                <a:cs typeface="Kokila" panose="020B0604020202020204" pitchFamily="34" charset="0"/>
                <a:sym typeface="Arial"/>
              </a:rPr>
              <a:t> </a:t>
            </a:r>
            <a:r>
              <a:rPr lang="en-US" sz="3600" b="1" i="0" u="none" strike="noStrike" cap="none" dirty="0" err="1">
                <a:solidFill>
                  <a:schemeClr val="dk1"/>
                </a:solidFill>
                <a:effectLst>
                  <a:outerShdw blurRad="38100" dist="38100" dir="2700000" algn="tl">
                    <a:srgbClr val="000000">
                      <a:alpha val="43137"/>
                    </a:srgbClr>
                  </a:outerShdw>
                </a:effectLst>
                <a:latin typeface="Kokila" panose="020B0604020202020204" pitchFamily="34" charset="0"/>
                <a:cs typeface="Kokila" panose="020B0604020202020204" pitchFamily="34" charset="0"/>
                <a:sym typeface="Arial"/>
              </a:rPr>
              <a:t>प्रतिरोधी</a:t>
            </a:r>
            <a:r>
              <a:rPr lang="en-US" sz="3600" b="1" i="0" u="none" strike="noStrike" cap="none" dirty="0">
                <a:solidFill>
                  <a:schemeClr val="dk1"/>
                </a:solidFill>
                <a:effectLst>
                  <a:outerShdw blurRad="38100" dist="38100" dir="2700000" algn="tl">
                    <a:srgbClr val="000000">
                      <a:alpha val="43137"/>
                    </a:srgbClr>
                  </a:outerShdw>
                </a:effectLst>
                <a:latin typeface="Kokila" panose="020B0604020202020204" pitchFamily="34" charset="0"/>
                <a:cs typeface="Kokila" panose="020B0604020202020204" pitchFamily="34" charset="0"/>
                <a:sym typeface="Arial"/>
              </a:rPr>
              <a:t> </a:t>
            </a:r>
            <a:r>
              <a:rPr lang="en-US" sz="3600" b="1" i="0" u="none" strike="noStrike" cap="none" dirty="0" err="1">
                <a:solidFill>
                  <a:schemeClr val="dk1"/>
                </a:solidFill>
                <a:effectLst>
                  <a:outerShdw blurRad="38100" dist="38100" dir="2700000" algn="tl">
                    <a:srgbClr val="000000">
                      <a:alpha val="43137"/>
                    </a:srgbClr>
                  </a:outerShdw>
                </a:effectLst>
                <a:latin typeface="Kokila" panose="020B0604020202020204" pitchFamily="34" charset="0"/>
                <a:cs typeface="Kokila" panose="020B0604020202020204" pitchFamily="34" charset="0"/>
                <a:sym typeface="Arial"/>
              </a:rPr>
              <a:t>उपायहरू</a:t>
            </a:r>
            <a:r>
              <a:rPr lang="en-US" sz="3600" b="1" i="0" u="none" strike="noStrike" cap="none" dirty="0">
                <a:solidFill>
                  <a:schemeClr val="dk1"/>
                </a:solidFill>
                <a:effectLst>
                  <a:outerShdw blurRad="38100" dist="38100" dir="2700000" algn="tl">
                    <a:srgbClr val="000000">
                      <a:alpha val="43137"/>
                    </a:srgbClr>
                  </a:outerShdw>
                </a:effectLst>
                <a:latin typeface="Kokila" panose="020B0604020202020204" pitchFamily="34" charset="0"/>
                <a:cs typeface="Kokila" panose="020B0604020202020204" pitchFamily="34" charset="0"/>
                <a:sym typeface="Arial"/>
              </a:rPr>
              <a:t> </a:t>
            </a:r>
            <a:endParaRPr sz="3600" b="1" i="0" u="none" strike="noStrike" cap="none" dirty="0">
              <a:solidFill>
                <a:schemeClr val="dk1"/>
              </a:solidFill>
              <a:effectLst>
                <a:outerShdw blurRad="38100" dist="38100" dir="2700000" algn="tl">
                  <a:srgbClr val="000000">
                    <a:alpha val="43137"/>
                  </a:srgbClr>
                </a:outerShdw>
              </a:effectLst>
              <a:latin typeface="Kokila" panose="020B0604020202020204" pitchFamily="34" charset="0"/>
              <a:cs typeface="Kokila" panose="020B0604020202020204" pitchFamily="34" charset="0"/>
              <a:sym typeface="Arial"/>
            </a:endParaRPr>
          </a:p>
        </p:txBody>
      </p:sp>
      <p:sp>
        <p:nvSpPr>
          <p:cNvPr id="306" name="Google Shape;306;p8"/>
          <p:cNvSpPr/>
          <p:nvPr/>
        </p:nvSpPr>
        <p:spPr>
          <a:xfrm>
            <a:off x="1606860" y="5242610"/>
            <a:ext cx="4448820" cy="1627169"/>
          </a:xfrm>
          <a:prstGeom prst="ellipse">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7" name="Google Shape;307;p8"/>
          <p:cNvSpPr txBox="1"/>
          <p:nvPr/>
        </p:nvSpPr>
        <p:spPr>
          <a:xfrm>
            <a:off x="2096702" y="5605983"/>
            <a:ext cx="3502243" cy="83099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gn="ctr">
              <a:buSzPts val="2400"/>
              <a:buNone/>
              <a:defRPr sz="2800" b="1">
                <a:latin typeface="Kokila" panose="020B0604020202020204" pitchFamily="34" charset="0"/>
                <a:cs typeface="Kokila" panose="020B0604020202020204" pitchFamily="34" charset="0"/>
              </a:defRPr>
            </a:lvl1pPr>
          </a:lstStyle>
          <a:p>
            <a:r>
              <a:rPr lang="en-US" dirty="0" err="1"/>
              <a:t>सही</a:t>
            </a:r>
            <a:r>
              <a:rPr lang="en-US" dirty="0"/>
              <a:t> </a:t>
            </a:r>
            <a:r>
              <a:rPr lang="en-US" dirty="0" err="1"/>
              <a:t>अनि</a:t>
            </a:r>
            <a:r>
              <a:rPr lang="en-US" dirty="0"/>
              <a:t> </a:t>
            </a:r>
            <a:r>
              <a:rPr lang="en-US" dirty="0" err="1"/>
              <a:t>छिटो</a:t>
            </a:r>
            <a:r>
              <a:rPr lang="en-US" dirty="0"/>
              <a:t> </a:t>
            </a:r>
            <a:r>
              <a:rPr lang="en-US" dirty="0" err="1"/>
              <a:t>छरितो</a:t>
            </a:r>
            <a:r>
              <a:rPr lang="en-US" dirty="0"/>
              <a:t> meter reading</a:t>
            </a:r>
            <a:endParaRPr dirty="0"/>
          </a:p>
        </p:txBody>
      </p:sp>
      <p:sp>
        <p:nvSpPr>
          <p:cNvPr id="308" name="Google Shape;308;p8"/>
          <p:cNvSpPr/>
          <p:nvPr/>
        </p:nvSpPr>
        <p:spPr>
          <a:xfrm>
            <a:off x="105714" y="3683700"/>
            <a:ext cx="4293220" cy="1456161"/>
          </a:xfrm>
          <a:prstGeom prst="ellipse">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2800" b="0" i="0" u="none" strike="noStrike" cap="none" dirty="0">
              <a:solidFill>
                <a:srgbClr val="FFFFFF"/>
              </a:solidFill>
              <a:latin typeface="Kokila" panose="020B0604020202020204" pitchFamily="34" charset="0"/>
              <a:cs typeface="Kokila" panose="020B0604020202020204" pitchFamily="34" charset="0"/>
              <a:sym typeface="Arial"/>
            </a:endParaRPr>
          </a:p>
        </p:txBody>
      </p:sp>
      <p:grpSp>
        <p:nvGrpSpPr>
          <p:cNvPr id="309" name="Google Shape;309;p8"/>
          <p:cNvGrpSpPr/>
          <p:nvPr/>
        </p:nvGrpSpPr>
        <p:grpSpPr>
          <a:xfrm>
            <a:off x="7593314" y="3582663"/>
            <a:ext cx="4344552" cy="1551311"/>
            <a:chOff x="7643009" y="3099648"/>
            <a:chExt cx="4344552" cy="1593652"/>
          </a:xfrm>
        </p:grpSpPr>
        <p:sp>
          <p:nvSpPr>
            <p:cNvPr id="310" name="Google Shape;310;p8"/>
            <p:cNvSpPr/>
            <p:nvPr/>
          </p:nvSpPr>
          <p:spPr>
            <a:xfrm>
              <a:off x="7643009" y="3099648"/>
              <a:ext cx="4344552" cy="1530556"/>
            </a:xfrm>
            <a:prstGeom prst="ellipse">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11" name="Google Shape;311;p8"/>
            <p:cNvSpPr txBox="1"/>
            <p:nvPr/>
          </p:nvSpPr>
          <p:spPr>
            <a:xfrm>
              <a:off x="8014438" y="3270545"/>
              <a:ext cx="3756102" cy="12330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gn="ctr">
                <a:buSzPts val="2400"/>
                <a:buNone/>
                <a:defRPr sz="2800" b="1">
                  <a:latin typeface="Kokila" panose="020B0604020202020204" pitchFamily="34" charset="0"/>
                  <a:cs typeface="Kokila" panose="020B0604020202020204" pitchFamily="34" charset="0"/>
                </a:defRPr>
              </a:lvl1pPr>
            </a:lstStyle>
            <a:p>
              <a:r>
                <a:rPr lang="en-US" dirty="0" err="1"/>
                <a:t>ग्राहकको</a:t>
              </a:r>
              <a:r>
                <a:rPr lang="en-US" dirty="0"/>
                <a:t> data input</a:t>
              </a:r>
              <a:r>
                <a:rPr lang="ne-NP" dirty="0"/>
                <a:t> </a:t>
              </a:r>
              <a:r>
                <a:rPr lang="en-US" dirty="0" err="1"/>
                <a:t>मा</a:t>
              </a:r>
              <a:r>
                <a:rPr lang="en-US" dirty="0"/>
                <a:t> </a:t>
              </a:r>
              <a:r>
                <a:rPr lang="en-US" dirty="0" err="1"/>
                <a:t>त्रुटि</a:t>
              </a:r>
              <a:r>
                <a:rPr lang="en-US" dirty="0"/>
                <a:t> </a:t>
              </a:r>
              <a:r>
                <a:rPr lang="en-US" dirty="0" err="1"/>
                <a:t>नहुनु</a:t>
              </a:r>
              <a:r>
                <a:rPr lang="en-US" dirty="0"/>
                <a:t> </a:t>
              </a:r>
              <a:r>
                <a:rPr lang="en-US" dirty="0" err="1"/>
                <a:t>अनि</a:t>
              </a:r>
              <a:r>
                <a:rPr lang="en-US" dirty="0"/>
                <a:t> data entry </a:t>
              </a:r>
              <a:r>
                <a:rPr lang="en-US" dirty="0" err="1"/>
                <a:t>लाई</a:t>
              </a:r>
              <a:r>
                <a:rPr lang="en-US" dirty="0"/>
                <a:t> check </a:t>
              </a:r>
              <a:r>
                <a:rPr lang="en-US" dirty="0" err="1"/>
                <a:t>गर्ने</a:t>
              </a:r>
              <a:r>
                <a:rPr lang="en-US" dirty="0"/>
                <a:t> system </a:t>
              </a:r>
              <a:r>
                <a:rPr lang="en-US" dirty="0" err="1"/>
                <a:t>हुनु</a:t>
              </a:r>
              <a:r>
                <a:rPr lang="en-US" dirty="0"/>
                <a:t> </a:t>
              </a:r>
              <a:endParaRPr dirty="0"/>
            </a:p>
          </p:txBody>
        </p:sp>
      </p:grpSp>
      <p:sp>
        <p:nvSpPr>
          <p:cNvPr id="312" name="Google Shape;312;p8"/>
          <p:cNvSpPr txBox="1"/>
          <p:nvPr/>
        </p:nvSpPr>
        <p:spPr>
          <a:xfrm>
            <a:off x="541394" y="3982154"/>
            <a:ext cx="3379749"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800" b="1" i="0" u="none" strike="noStrike" cap="none" dirty="0" err="1">
                <a:solidFill>
                  <a:srgbClr val="000000"/>
                </a:solidFill>
                <a:latin typeface="Kokila" panose="020B0604020202020204" pitchFamily="34" charset="0"/>
                <a:cs typeface="Kokila" panose="020B0604020202020204" pitchFamily="34" charset="0"/>
                <a:sym typeface="Arial"/>
              </a:rPr>
              <a:t>न्युन</a:t>
            </a:r>
            <a:r>
              <a:rPr lang="en-US" sz="2800" b="1" i="0" u="none" strike="noStrike" cap="none" dirty="0">
                <a:solidFill>
                  <a:srgbClr val="000000"/>
                </a:solidFill>
                <a:latin typeface="Kokila" panose="020B0604020202020204" pitchFamily="34" charset="0"/>
                <a:cs typeface="Kokila" panose="020B0604020202020204" pitchFamily="34" charset="0"/>
                <a:sym typeface="Arial"/>
              </a:rPr>
              <a:t> </a:t>
            </a:r>
            <a:r>
              <a:rPr lang="en-US" sz="2800" b="1" i="0" u="none" strike="noStrike" cap="none" dirty="0" err="1">
                <a:solidFill>
                  <a:srgbClr val="000000"/>
                </a:solidFill>
                <a:latin typeface="Kokila" panose="020B0604020202020204" pitchFamily="34" charset="0"/>
                <a:cs typeface="Kokila" panose="020B0604020202020204" pitchFamily="34" charset="0"/>
                <a:sym typeface="Arial"/>
              </a:rPr>
              <a:t>अथवा</a:t>
            </a:r>
            <a:r>
              <a:rPr lang="en-US" sz="2800" b="1" i="0" u="none" strike="noStrike" cap="none" dirty="0">
                <a:solidFill>
                  <a:srgbClr val="000000"/>
                </a:solidFill>
                <a:latin typeface="Kokila" panose="020B0604020202020204" pitchFamily="34" charset="0"/>
                <a:cs typeface="Kokila" panose="020B0604020202020204" pitchFamily="34" charset="0"/>
                <a:sym typeface="Arial"/>
              </a:rPr>
              <a:t> </a:t>
            </a:r>
            <a:r>
              <a:rPr lang="en-US" sz="2800" b="1" i="0" u="none" strike="noStrike" cap="none" dirty="0" err="1">
                <a:solidFill>
                  <a:srgbClr val="000000"/>
                </a:solidFill>
                <a:latin typeface="Kokila" panose="020B0604020202020204" pitchFamily="34" charset="0"/>
                <a:cs typeface="Kokila" panose="020B0604020202020204" pitchFamily="34" charset="0"/>
                <a:sym typeface="Arial"/>
              </a:rPr>
              <a:t>शून्य</a:t>
            </a:r>
            <a:r>
              <a:rPr lang="en-US" sz="2800" b="1" i="0" u="none" strike="noStrike" cap="none" dirty="0">
                <a:solidFill>
                  <a:srgbClr val="000000"/>
                </a:solidFill>
                <a:latin typeface="Kokila" panose="020B0604020202020204" pitchFamily="34" charset="0"/>
                <a:cs typeface="Kokila" panose="020B0604020202020204" pitchFamily="34" charset="0"/>
                <a:sym typeface="Arial"/>
              </a:rPr>
              <a:t> Illegal connection</a:t>
            </a:r>
            <a:endParaRPr sz="2800" b="1" i="0" u="none" strike="noStrike" cap="none" dirty="0">
              <a:solidFill>
                <a:srgbClr val="000000"/>
              </a:solidFill>
              <a:latin typeface="Kokila" panose="020B0604020202020204" pitchFamily="34" charset="0"/>
              <a:cs typeface="Kokila" panose="020B0604020202020204" pitchFamily="34" charset="0"/>
              <a:sym typeface="Arial"/>
            </a:endParaRPr>
          </a:p>
        </p:txBody>
      </p:sp>
      <p:sp>
        <p:nvSpPr>
          <p:cNvPr id="313" name="Google Shape;313;p8"/>
          <p:cNvSpPr/>
          <p:nvPr/>
        </p:nvSpPr>
        <p:spPr>
          <a:xfrm rot="-2450053">
            <a:off x="2634757" y="3166279"/>
            <a:ext cx="1078217" cy="502870"/>
          </a:xfrm>
          <a:prstGeom prst="rightArrow">
            <a:avLst>
              <a:gd name="adj1" fmla="val 50000"/>
              <a:gd name="adj2" fmla="val 50000"/>
            </a:avLst>
          </a:pr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14" name="Google Shape;314;p8"/>
          <p:cNvSpPr/>
          <p:nvPr/>
        </p:nvSpPr>
        <p:spPr>
          <a:xfrm rot="-8099966">
            <a:off x="8700952" y="3119586"/>
            <a:ext cx="890105" cy="484847"/>
          </a:xfrm>
          <a:prstGeom prst="rightArrow">
            <a:avLst>
              <a:gd name="adj1" fmla="val 50000"/>
              <a:gd name="adj2" fmla="val 50000"/>
            </a:avLst>
          </a:pr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15" name="Google Shape;315;p8"/>
          <p:cNvSpPr/>
          <p:nvPr/>
        </p:nvSpPr>
        <p:spPr>
          <a:xfrm rot="-3758328">
            <a:off x="3841427" y="4028022"/>
            <a:ext cx="2340971" cy="514968"/>
          </a:xfrm>
          <a:prstGeom prst="rightArrow">
            <a:avLst>
              <a:gd name="adj1" fmla="val 50000"/>
              <a:gd name="adj2" fmla="val 50000"/>
            </a:avLst>
          </a:pr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16" name="Google Shape;316;p8"/>
          <p:cNvSpPr/>
          <p:nvPr/>
        </p:nvSpPr>
        <p:spPr>
          <a:xfrm rot="-7076741">
            <a:off x="6066793" y="4008240"/>
            <a:ext cx="2284447" cy="514968"/>
          </a:xfrm>
          <a:prstGeom prst="rightArrow">
            <a:avLst>
              <a:gd name="adj1" fmla="val 50000"/>
              <a:gd name="adj2" fmla="val 50000"/>
            </a:avLst>
          </a:pr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500"/>
                                        <p:tgtEl>
                                          <p:spTgt spid="3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3"/>
                                        </p:tgtEl>
                                        <p:attrNameLst>
                                          <p:attrName>style.visibility</p:attrName>
                                        </p:attrNameLst>
                                      </p:cBhvr>
                                      <p:to>
                                        <p:strVal val="visible"/>
                                      </p:to>
                                    </p:set>
                                    <p:animEffect transition="in" filter="fade">
                                      <p:cBhvr>
                                        <p:cTn id="12" dur="500"/>
                                        <p:tgtEl>
                                          <p:spTgt spid="313"/>
                                        </p:tgtEl>
                                      </p:cBhvr>
                                    </p:animEffect>
                                  </p:childTnLst>
                                </p:cTn>
                              </p:par>
                              <p:par>
                                <p:cTn id="13" presetID="10" presetClass="entr" presetSubtype="0" fill="hold" nodeType="withEffect">
                                  <p:stCondLst>
                                    <p:cond delay="0"/>
                                  </p:stCondLst>
                                  <p:childTnLst>
                                    <p:set>
                                      <p:cBhvr>
                                        <p:cTn id="14" dur="1" fill="hold">
                                          <p:stCondLst>
                                            <p:cond delay="0"/>
                                          </p:stCondLst>
                                        </p:cTn>
                                        <p:tgtEl>
                                          <p:spTgt spid="308"/>
                                        </p:tgtEl>
                                        <p:attrNameLst>
                                          <p:attrName>style.visibility</p:attrName>
                                        </p:attrNameLst>
                                      </p:cBhvr>
                                      <p:to>
                                        <p:strVal val="visible"/>
                                      </p:to>
                                    </p:set>
                                    <p:animEffect transition="in" filter="fade">
                                      <p:cBhvr>
                                        <p:cTn id="15" dur="500"/>
                                        <p:tgtEl>
                                          <p:spTgt spid="308"/>
                                        </p:tgtEl>
                                      </p:cBhvr>
                                    </p:animEffect>
                                  </p:childTnLst>
                                </p:cTn>
                              </p:par>
                              <p:par>
                                <p:cTn id="16" presetID="10" presetClass="entr" presetSubtype="0" fill="hold" nodeType="withEffect">
                                  <p:stCondLst>
                                    <p:cond delay="0"/>
                                  </p:stCondLst>
                                  <p:childTnLst>
                                    <p:set>
                                      <p:cBhvr>
                                        <p:cTn id="17" dur="1" fill="hold">
                                          <p:stCondLst>
                                            <p:cond delay="0"/>
                                          </p:stCondLst>
                                        </p:cTn>
                                        <p:tgtEl>
                                          <p:spTgt spid="312"/>
                                        </p:tgtEl>
                                        <p:attrNameLst>
                                          <p:attrName>style.visibility</p:attrName>
                                        </p:attrNameLst>
                                      </p:cBhvr>
                                      <p:to>
                                        <p:strVal val="visible"/>
                                      </p:to>
                                    </p:set>
                                    <p:animEffect transition="in" filter="fade">
                                      <p:cBhvr>
                                        <p:cTn id="18" dur="500"/>
                                        <p:tgtEl>
                                          <p:spTgt spid="3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5"/>
                                        </p:tgtEl>
                                        <p:attrNameLst>
                                          <p:attrName>style.visibility</p:attrName>
                                        </p:attrNameLst>
                                      </p:cBhvr>
                                      <p:to>
                                        <p:strVal val="visible"/>
                                      </p:to>
                                    </p:set>
                                    <p:animEffect transition="in" filter="fade">
                                      <p:cBhvr>
                                        <p:cTn id="23" dur="500"/>
                                        <p:tgtEl>
                                          <p:spTgt spid="315"/>
                                        </p:tgtEl>
                                      </p:cBhvr>
                                    </p:animEffect>
                                  </p:childTnLst>
                                </p:cTn>
                              </p:par>
                              <p:par>
                                <p:cTn id="24" presetID="10" presetClass="entr" presetSubtype="0" fill="hold" nodeType="withEffect">
                                  <p:stCondLst>
                                    <p:cond delay="0"/>
                                  </p:stCondLst>
                                  <p:childTnLst>
                                    <p:set>
                                      <p:cBhvr>
                                        <p:cTn id="25" dur="1" fill="hold">
                                          <p:stCondLst>
                                            <p:cond delay="0"/>
                                          </p:stCondLst>
                                        </p:cTn>
                                        <p:tgtEl>
                                          <p:spTgt spid="306"/>
                                        </p:tgtEl>
                                        <p:attrNameLst>
                                          <p:attrName>style.visibility</p:attrName>
                                        </p:attrNameLst>
                                      </p:cBhvr>
                                      <p:to>
                                        <p:strVal val="visible"/>
                                      </p:to>
                                    </p:set>
                                    <p:animEffect transition="in" filter="fade">
                                      <p:cBhvr>
                                        <p:cTn id="26" dur="500"/>
                                        <p:tgtEl>
                                          <p:spTgt spid="306"/>
                                        </p:tgtEl>
                                      </p:cBhvr>
                                    </p:animEffect>
                                  </p:childTnLst>
                                </p:cTn>
                              </p:par>
                              <p:par>
                                <p:cTn id="27" presetID="10" presetClass="entr" presetSubtype="0" fill="hold" nodeType="withEffect">
                                  <p:stCondLst>
                                    <p:cond delay="0"/>
                                  </p:stCondLst>
                                  <p:childTnLst>
                                    <p:set>
                                      <p:cBhvr>
                                        <p:cTn id="28" dur="1" fill="hold">
                                          <p:stCondLst>
                                            <p:cond delay="0"/>
                                          </p:stCondLst>
                                        </p:cTn>
                                        <p:tgtEl>
                                          <p:spTgt spid="307"/>
                                        </p:tgtEl>
                                        <p:attrNameLst>
                                          <p:attrName>style.visibility</p:attrName>
                                        </p:attrNameLst>
                                      </p:cBhvr>
                                      <p:to>
                                        <p:strVal val="visible"/>
                                      </p:to>
                                    </p:set>
                                    <p:animEffect transition="in" filter="fade">
                                      <p:cBhvr>
                                        <p:cTn id="29" dur="500"/>
                                        <p:tgtEl>
                                          <p:spTgt spid="30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2"/>
                                        </p:tgtEl>
                                        <p:attrNameLst>
                                          <p:attrName>style.visibility</p:attrName>
                                        </p:attrNameLst>
                                      </p:cBhvr>
                                      <p:to>
                                        <p:strVal val="visible"/>
                                      </p:to>
                                    </p:set>
                                    <p:animEffect transition="in" filter="fade">
                                      <p:cBhvr>
                                        <p:cTn id="34" dur="500"/>
                                        <p:tgtEl>
                                          <p:spTgt spid="302"/>
                                        </p:tgtEl>
                                      </p:cBhvr>
                                    </p:animEffect>
                                  </p:childTnLst>
                                </p:cTn>
                              </p:par>
                              <p:par>
                                <p:cTn id="35" presetID="10" presetClass="entr" presetSubtype="0" fill="hold" nodeType="withEffect">
                                  <p:stCondLst>
                                    <p:cond delay="0"/>
                                  </p:stCondLst>
                                  <p:childTnLst>
                                    <p:set>
                                      <p:cBhvr>
                                        <p:cTn id="36" dur="1" fill="hold">
                                          <p:stCondLst>
                                            <p:cond delay="0"/>
                                          </p:stCondLst>
                                        </p:cTn>
                                        <p:tgtEl>
                                          <p:spTgt spid="316"/>
                                        </p:tgtEl>
                                        <p:attrNameLst>
                                          <p:attrName>style.visibility</p:attrName>
                                        </p:attrNameLst>
                                      </p:cBhvr>
                                      <p:to>
                                        <p:strVal val="visible"/>
                                      </p:to>
                                    </p:set>
                                    <p:animEffect transition="in" filter="fade">
                                      <p:cBhvr>
                                        <p:cTn id="37" dur="500"/>
                                        <p:tgtEl>
                                          <p:spTgt spid="3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9"/>
                                        </p:tgtEl>
                                        <p:attrNameLst>
                                          <p:attrName>style.visibility</p:attrName>
                                        </p:attrNameLst>
                                      </p:cBhvr>
                                      <p:to>
                                        <p:strVal val="visible"/>
                                      </p:to>
                                    </p:set>
                                    <p:animEffect transition="in" filter="fade">
                                      <p:cBhvr>
                                        <p:cTn id="42" dur="500"/>
                                        <p:tgtEl>
                                          <p:spTgt spid="309"/>
                                        </p:tgtEl>
                                      </p:cBhvr>
                                    </p:animEffect>
                                  </p:childTnLst>
                                </p:cTn>
                              </p:par>
                              <p:par>
                                <p:cTn id="43" presetID="10" presetClass="entr" presetSubtype="0" fill="hold" nodeType="withEffect">
                                  <p:stCondLst>
                                    <p:cond delay="0"/>
                                  </p:stCondLst>
                                  <p:childTnLst>
                                    <p:set>
                                      <p:cBhvr>
                                        <p:cTn id="44" dur="1" fill="hold">
                                          <p:stCondLst>
                                            <p:cond delay="0"/>
                                          </p:stCondLst>
                                        </p:cTn>
                                        <p:tgtEl>
                                          <p:spTgt spid="314"/>
                                        </p:tgtEl>
                                        <p:attrNameLst>
                                          <p:attrName>style.visibility</p:attrName>
                                        </p:attrNameLst>
                                      </p:cBhvr>
                                      <p:to>
                                        <p:strVal val="visible"/>
                                      </p:to>
                                    </p:set>
                                    <p:animEffect transition="in" filter="fade">
                                      <p:cBhvr>
                                        <p:cTn id="45" dur="5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9"/>
          <p:cNvSpPr txBox="1">
            <a:spLocks noGrp="1"/>
          </p:cNvSpPr>
          <p:nvPr>
            <p:ph type="title"/>
          </p:nvPr>
        </p:nvSpPr>
        <p:spPr>
          <a:xfrm>
            <a:off x="920496"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Arial"/>
              <a:buNone/>
            </a:pPr>
            <a:r>
              <a:rPr lang="en-US" sz="4800" b="1" dirty="0" err="1"/>
              <a:t>व्यबसायिक</a:t>
            </a:r>
            <a:r>
              <a:rPr lang="en-US" sz="4800" b="1" dirty="0"/>
              <a:t> </a:t>
            </a:r>
            <a:r>
              <a:rPr lang="en-US" sz="4800" b="1" dirty="0" err="1"/>
              <a:t>घाटा</a:t>
            </a:r>
            <a:r>
              <a:rPr lang="en-US" sz="4800" b="1" dirty="0"/>
              <a:t> र </a:t>
            </a:r>
            <a:r>
              <a:rPr lang="en-US" sz="4800" b="1" dirty="0" err="1"/>
              <a:t>यसका</a:t>
            </a:r>
            <a:r>
              <a:rPr lang="en-US" sz="4800" b="1" dirty="0"/>
              <a:t> </a:t>
            </a:r>
            <a:r>
              <a:rPr lang="en-US" sz="4800" b="1" dirty="0" err="1"/>
              <a:t>प्रतिरोधी</a:t>
            </a:r>
            <a:r>
              <a:rPr lang="en-US" sz="4800" b="1" dirty="0"/>
              <a:t> </a:t>
            </a:r>
            <a:r>
              <a:rPr lang="en-US" sz="4800" b="1" dirty="0" err="1"/>
              <a:t>उपायहरू</a:t>
            </a:r>
            <a:r>
              <a:rPr lang="en-US" sz="4800" b="1" dirty="0"/>
              <a:t> …</a:t>
            </a:r>
            <a:endParaRPr sz="4800" b="1" dirty="0"/>
          </a:p>
        </p:txBody>
      </p:sp>
      <p:sp>
        <p:nvSpPr>
          <p:cNvPr id="322" name="Google Shape;322;p9"/>
          <p:cNvSpPr txBox="1">
            <a:spLocks noGrp="1"/>
          </p:cNvSpPr>
          <p:nvPr>
            <p:ph type="body" idx="1"/>
          </p:nvPr>
        </p:nvSpPr>
        <p:spPr>
          <a:xfrm>
            <a:off x="838200" y="1571348"/>
            <a:ext cx="8339695" cy="4605615"/>
          </a:xfrm>
          <a:prstGeom prst="rect">
            <a:avLst/>
          </a:prstGeom>
          <a:noFill/>
          <a:ln>
            <a:noFill/>
          </a:ln>
        </p:spPr>
        <p:txBody>
          <a:bodyPr spcFirstLastPara="1" wrap="square" lIns="91425" tIns="45700" rIns="91425" bIns="45700" anchor="t" anchorCtr="0">
            <a:normAutofit/>
          </a:bodyPr>
          <a:lstStyle/>
          <a:p>
            <a:pPr marL="536575" lvl="0" indent="-536575" algn="l" rtl="0">
              <a:lnSpc>
                <a:spcPct val="90000"/>
              </a:lnSpc>
              <a:spcBef>
                <a:spcPts val="0"/>
              </a:spcBef>
              <a:spcAft>
                <a:spcPts val="0"/>
              </a:spcAft>
              <a:buClr>
                <a:schemeClr val="dk1"/>
              </a:buClr>
              <a:buSzPts val="3200"/>
              <a:buNone/>
            </a:pPr>
            <a:r>
              <a:rPr lang="en-US" sz="2800" u="sng" dirty="0"/>
              <a:t>१. Illegal connections </a:t>
            </a:r>
            <a:r>
              <a:rPr lang="en-US" sz="2800" u="sng" dirty="0" err="1"/>
              <a:t>बिरुद्धका</a:t>
            </a:r>
            <a:r>
              <a:rPr lang="en-US" sz="2800" u="sng" dirty="0"/>
              <a:t> </a:t>
            </a:r>
            <a:r>
              <a:rPr lang="en-US" sz="2800" u="sng" dirty="0" err="1"/>
              <a:t>प्रतिरोधी</a:t>
            </a:r>
            <a:r>
              <a:rPr lang="en-US" sz="2800" u="sng" dirty="0"/>
              <a:t> </a:t>
            </a:r>
            <a:r>
              <a:rPr lang="en-US" sz="2800" u="sng" dirty="0" err="1"/>
              <a:t>उपायहरू</a:t>
            </a:r>
            <a:r>
              <a:rPr lang="en-US" sz="2800" u="sng" dirty="0"/>
              <a:t> </a:t>
            </a:r>
            <a:endParaRPr sz="2800" u="sng" dirty="0"/>
          </a:p>
          <a:p>
            <a:pPr marL="1160463" indent="-571500">
              <a:buSzPts val="2400"/>
              <a:buFont typeface="Wingdings" panose="05000000000000000000" pitchFamily="2" charset="2"/>
              <a:buChar char="Ø"/>
            </a:pPr>
            <a:r>
              <a:rPr lang="en-US" sz="2800" dirty="0" err="1"/>
              <a:t>सार्वजनिक</a:t>
            </a:r>
            <a:r>
              <a:rPr lang="en-US" sz="2800" dirty="0"/>
              <a:t> </a:t>
            </a:r>
            <a:r>
              <a:rPr lang="en-US" sz="2800" dirty="0" err="1"/>
              <a:t>शिक्षाको</a:t>
            </a:r>
            <a:r>
              <a:rPr lang="en-US" sz="2800" dirty="0"/>
              <a:t> </a:t>
            </a:r>
            <a:r>
              <a:rPr lang="en-US" sz="2800" dirty="0" err="1"/>
              <a:t>प्रवर्द्धन</a:t>
            </a:r>
            <a:endParaRPr sz="2800" dirty="0"/>
          </a:p>
          <a:p>
            <a:pPr marL="1160463" indent="-571500">
              <a:buSzPts val="2400"/>
              <a:buFont typeface="Wingdings" panose="05000000000000000000" pitchFamily="2" charset="2"/>
              <a:buChar char="Ø"/>
            </a:pPr>
            <a:r>
              <a:rPr lang="en-US" sz="2800" dirty="0" err="1"/>
              <a:t>अवैध</a:t>
            </a:r>
            <a:r>
              <a:rPr lang="en-US" sz="2800" dirty="0"/>
              <a:t> </a:t>
            </a:r>
            <a:r>
              <a:rPr lang="en-US" sz="2800" dirty="0" err="1"/>
              <a:t>प्रयोग</a:t>
            </a:r>
            <a:r>
              <a:rPr lang="en-US" sz="2800" dirty="0"/>
              <a:t> </a:t>
            </a:r>
            <a:r>
              <a:rPr lang="en-US" sz="2800" dirty="0" err="1"/>
              <a:t>गर्नेलाई</a:t>
            </a:r>
            <a:r>
              <a:rPr lang="en-US" sz="2800" dirty="0"/>
              <a:t> </a:t>
            </a:r>
            <a:r>
              <a:rPr lang="en-US" sz="2800" dirty="0" err="1"/>
              <a:t>कडा</a:t>
            </a:r>
            <a:r>
              <a:rPr lang="en-US" sz="2800" dirty="0"/>
              <a:t> </a:t>
            </a:r>
            <a:r>
              <a:rPr lang="en-US" sz="2800" dirty="0" err="1"/>
              <a:t>कारबाही</a:t>
            </a:r>
            <a:endParaRPr sz="2800" dirty="0"/>
          </a:p>
          <a:p>
            <a:pPr marL="1160463" indent="-571500">
              <a:buSzPts val="2400"/>
              <a:buFont typeface="Wingdings" panose="05000000000000000000" pitchFamily="2" charset="2"/>
              <a:buChar char="Ø"/>
            </a:pPr>
            <a:r>
              <a:rPr lang="en-US" sz="2800" dirty="0" err="1"/>
              <a:t>अवैध</a:t>
            </a:r>
            <a:r>
              <a:rPr lang="en-US" sz="2800" dirty="0"/>
              <a:t> </a:t>
            </a:r>
            <a:r>
              <a:rPr lang="en-US" sz="2800" dirty="0" err="1"/>
              <a:t>प्रयोगकर्ता</a:t>
            </a:r>
            <a:r>
              <a:rPr lang="en-US" sz="2800" dirty="0"/>
              <a:t> </a:t>
            </a:r>
            <a:r>
              <a:rPr lang="en-US" sz="2800" dirty="0" err="1"/>
              <a:t>फेला</a:t>
            </a:r>
            <a:r>
              <a:rPr lang="en-US" sz="2800" dirty="0"/>
              <a:t> </a:t>
            </a:r>
            <a:r>
              <a:rPr lang="en-US" sz="2800" dirty="0" err="1"/>
              <a:t>पार्नेलाई</a:t>
            </a:r>
            <a:r>
              <a:rPr lang="en-US" sz="2800" dirty="0"/>
              <a:t> </a:t>
            </a:r>
            <a:r>
              <a:rPr lang="en-US" sz="2800" dirty="0" err="1"/>
              <a:t>प्रोत्साहन</a:t>
            </a:r>
            <a:endParaRPr sz="2800" dirty="0"/>
          </a:p>
          <a:p>
            <a:pPr marL="1160463" indent="-571500">
              <a:buSzPts val="2400"/>
              <a:buFont typeface="Wingdings" panose="05000000000000000000" pitchFamily="2" charset="2"/>
              <a:buChar char="Ø"/>
            </a:pPr>
            <a:r>
              <a:rPr lang="en-US" sz="2800" dirty="0" err="1"/>
              <a:t>पानीको</a:t>
            </a:r>
            <a:r>
              <a:rPr lang="en-US" sz="2800" dirty="0"/>
              <a:t> </a:t>
            </a:r>
            <a:r>
              <a:rPr lang="en-US" sz="2800" dirty="0" err="1"/>
              <a:t>मात्रा</a:t>
            </a:r>
            <a:r>
              <a:rPr lang="en-US" sz="2800" dirty="0"/>
              <a:t> </a:t>
            </a:r>
            <a:r>
              <a:rPr lang="en-US" sz="2800" dirty="0" err="1"/>
              <a:t>नियन्त्रण</a:t>
            </a:r>
            <a:r>
              <a:rPr lang="en-US" sz="2800" dirty="0"/>
              <a:t> </a:t>
            </a:r>
            <a:r>
              <a:rPr lang="en-US" sz="2800" dirty="0" err="1"/>
              <a:t>गरेर</a:t>
            </a:r>
            <a:r>
              <a:rPr lang="en-US" sz="2800" dirty="0"/>
              <a:t> </a:t>
            </a:r>
            <a:r>
              <a:rPr lang="en-US" sz="2800" dirty="0" err="1"/>
              <a:t>अवैध</a:t>
            </a:r>
            <a:r>
              <a:rPr lang="en-US" sz="2800" dirty="0"/>
              <a:t> </a:t>
            </a:r>
            <a:r>
              <a:rPr lang="en-US" sz="2800" dirty="0" err="1"/>
              <a:t>प्रयोगकर्ताहरू</a:t>
            </a:r>
            <a:r>
              <a:rPr lang="en-US" sz="2800" dirty="0"/>
              <a:t> </a:t>
            </a:r>
            <a:r>
              <a:rPr lang="en-US" sz="2800" dirty="0" err="1"/>
              <a:t>फेला</a:t>
            </a:r>
            <a:r>
              <a:rPr lang="en-US" sz="2800" dirty="0"/>
              <a:t> </a:t>
            </a:r>
            <a:r>
              <a:rPr lang="en-US" sz="2800" dirty="0" err="1"/>
              <a:t>पार्न</a:t>
            </a:r>
            <a:r>
              <a:rPr lang="en-US" sz="2800" dirty="0"/>
              <a:t> </a:t>
            </a:r>
            <a:r>
              <a:rPr lang="en-US" sz="2800" dirty="0" err="1"/>
              <a:t>खुबीको</a:t>
            </a:r>
            <a:r>
              <a:rPr lang="en-US" sz="2800" dirty="0"/>
              <a:t> </a:t>
            </a:r>
            <a:r>
              <a:rPr lang="en-US" sz="2800" dirty="0" err="1"/>
              <a:t>विकास</a:t>
            </a:r>
            <a:r>
              <a:rPr lang="en-US" sz="2800" dirty="0"/>
              <a:t> </a:t>
            </a:r>
            <a:endParaRPr sz="2800" dirty="0"/>
          </a:p>
          <a:p>
            <a:pPr marL="1160463" indent="-571500">
              <a:buSzPts val="2400"/>
              <a:buFont typeface="Wingdings" panose="05000000000000000000" pitchFamily="2" charset="2"/>
              <a:buChar char="Ø"/>
            </a:pPr>
            <a:r>
              <a:rPr lang="en-US" sz="2800" dirty="0" err="1"/>
              <a:t>दर्ता</a:t>
            </a:r>
            <a:r>
              <a:rPr lang="en-US" sz="2800" dirty="0"/>
              <a:t> </a:t>
            </a:r>
            <a:r>
              <a:rPr lang="en-US" sz="2800" dirty="0" err="1"/>
              <a:t>नगरिएका</a:t>
            </a:r>
            <a:r>
              <a:rPr lang="en-US" sz="2800" dirty="0"/>
              <a:t> </a:t>
            </a:r>
            <a:r>
              <a:rPr lang="en-US" sz="2800" dirty="0" err="1"/>
              <a:t>धाराहरू</a:t>
            </a:r>
            <a:r>
              <a:rPr lang="en-US" sz="2800" dirty="0"/>
              <a:t> </a:t>
            </a:r>
            <a:r>
              <a:rPr lang="en-US" sz="2800" dirty="0" err="1"/>
              <a:t>खोजेर</a:t>
            </a:r>
            <a:r>
              <a:rPr lang="en-US" sz="2800" dirty="0"/>
              <a:t> </a:t>
            </a:r>
            <a:r>
              <a:rPr lang="en-US" sz="2800" dirty="0" err="1"/>
              <a:t>दर्ता</a:t>
            </a:r>
            <a:r>
              <a:rPr lang="en-US" sz="2800" dirty="0"/>
              <a:t> </a:t>
            </a:r>
            <a:r>
              <a:rPr lang="en-US" sz="2800" dirty="0" err="1"/>
              <a:t>गर्ने</a:t>
            </a:r>
            <a:r>
              <a:rPr lang="en-US" sz="2800" dirty="0"/>
              <a:t> </a:t>
            </a:r>
            <a:r>
              <a:rPr lang="en-US" sz="2800" dirty="0" err="1"/>
              <a:t>व्यवस्था</a:t>
            </a:r>
            <a:r>
              <a:rPr lang="en-US" sz="2800" dirty="0"/>
              <a:t> </a:t>
            </a:r>
            <a:endParaRPr sz="2800" dirty="0"/>
          </a:p>
          <a:p>
            <a:pPr marL="1160463" lvl="0" indent="-419100" algn="l" rtl="0">
              <a:lnSpc>
                <a:spcPct val="90000"/>
              </a:lnSpc>
              <a:spcBef>
                <a:spcPts val="1000"/>
              </a:spcBef>
              <a:spcAft>
                <a:spcPts val="0"/>
              </a:spcAft>
              <a:buClr>
                <a:schemeClr val="dk1"/>
              </a:buClr>
              <a:buSzPts val="2400"/>
              <a:buFont typeface="Arial"/>
              <a:buNone/>
            </a:pPr>
            <a:endParaRPr sz="2800" dirty="0"/>
          </a:p>
          <a:p>
            <a:pPr marL="228600" lvl="0" indent="-50800" algn="l" rtl="0">
              <a:lnSpc>
                <a:spcPct val="90000"/>
              </a:lnSpc>
              <a:spcBef>
                <a:spcPts val="1000"/>
              </a:spcBef>
              <a:spcAft>
                <a:spcPts val="0"/>
              </a:spcAft>
              <a:buClr>
                <a:schemeClr val="dk1"/>
              </a:buClr>
              <a:buSzPts val="2800"/>
              <a:buNone/>
            </a:pPr>
            <a:endParaRPr sz="2800" dirty="0"/>
          </a:p>
        </p:txBody>
      </p:sp>
      <p:pic>
        <p:nvPicPr>
          <p:cNvPr id="323" name="Google Shape;323;p9" descr="建物, 屋外, 座る, 金属 が含まれている画像&#10;&#10;自動的に生成された説明"/>
          <p:cNvPicPr preferRelativeResize="0"/>
          <p:nvPr/>
        </p:nvPicPr>
        <p:blipFill rotWithShape="1">
          <a:blip r:embed="rId3">
            <a:alphaModFix/>
          </a:blip>
          <a:srcRect/>
          <a:stretch/>
        </p:blipFill>
        <p:spPr>
          <a:xfrm>
            <a:off x="9177895" y="4573810"/>
            <a:ext cx="2768052" cy="1577897"/>
          </a:xfrm>
          <a:prstGeom prst="rect">
            <a:avLst/>
          </a:prstGeom>
          <a:noFill/>
          <a:ln>
            <a:noFill/>
          </a:ln>
        </p:spPr>
      </p:pic>
      <p:pic>
        <p:nvPicPr>
          <p:cNvPr id="324" name="Google Shape;324;p9" descr="岩, 屋外, 建物, 座る が含まれている画像&#10;&#10;自動的に生成された説明"/>
          <p:cNvPicPr preferRelativeResize="0"/>
          <p:nvPr/>
        </p:nvPicPr>
        <p:blipFill rotWithShape="1">
          <a:blip r:embed="rId4">
            <a:alphaModFix/>
          </a:blip>
          <a:srcRect/>
          <a:stretch/>
        </p:blipFill>
        <p:spPr>
          <a:xfrm>
            <a:off x="9176763" y="1862769"/>
            <a:ext cx="2768052" cy="2598406"/>
          </a:xfrm>
          <a:prstGeom prst="rect">
            <a:avLst/>
          </a:prstGeom>
          <a:noFill/>
          <a:ln>
            <a:noFill/>
          </a:ln>
        </p:spPr>
      </p:pic>
      <p:sp>
        <p:nvSpPr>
          <p:cNvPr id="325" name="Google Shape;32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a:buSzPts val="1400"/>
            </a:pPr>
            <a:r>
              <a:rPr lang="ne-NP" sz="1400" b="1" dirty="0">
                <a:solidFill>
                  <a:schemeClr val="dk1"/>
                </a:solidFill>
                <a:latin typeface="Kokila" panose="020B0604020202020204" pitchFamily="34" charset="0"/>
                <a:cs typeface="Kokila" panose="020B0604020202020204" pitchFamily="34" charset="0"/>
              </a:rPr>
              <a:t>११</a:t>
            </a:r>
            <a:endParaRPr sz="1400" b="1" dirty="0">
              <a:solidFill>
                <a:schemeClr val="dk1"/>
              </a:solidFill>
              <a:latin typeface="Kokila" panose="020B0604020202020204" pitchFamily="34" charset="0"/>
              <a:cs typeface="Kokila" panose="020B0604020202020204" pitchFamily="34" charset="0"/>
            </a:endParaRPr>
          </a:p>
        </p:txBody>
      </p:sp>
      <p:pic>
        <p:nvPicPr>
          <p:cNvPr id="326" name="Google Shape;326;p9"/>
          <p:cNvPicPr preferRelativeResize="0"/>
          <p:nvPr/>
        </p:nvPicPr>
        <p:blipFill rotWithShape="1">
          <a:blip r:embed="rId5">
            <a:alphaModFix/>
          </a:blip>
          <a:srcRect l="9533" t="20297" r="16307" b="26399"/>
          <a:stretch/>
        </p:blipFill>
        <p:spPr>
          <a:xfrm>
            <a:off x="5194031" y="4601362"/>
            <a:ext cx="3578216" cy="1928948"/>
          </a:xfrm>
          <a:prstGeom prst="rect">
            <a:avLst/>
          </a:prstGeom>
          <a:noFill/>
          <a:ln>
            <a:noFill/>
          </a:ln>
        </p:spPr>
      </p:pic>
      <p:sp>
        <p:nvSpPr>
          <p:cNvPr id="327" name="Google Shape;327;p9"/>
          <p:cNvSpPr/>
          <p:nvPr/>
        </p:nvSpPr>
        <p:spPr>
          <a:xfrm>
            <a:off x="7232904" y="4876592"/>
            <a:ext cx="228600" cy="420624"/>
          </a:xfrm>
          <a:prstGeom prst="downArrow">
            <a:avLst>
              <a:gd name="adj1" fmla="val 50000"/>
              <a:gd name="adj2"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1"/>
        <p:cNvGrpSpPr/>
        <p:nvPr/>
      </p:nvGrpSpPr>
      <p:grpSpPr>
        <a:xfrm>
          <a:off x="0" y="0"/>
          <a:ext cx="0" cy="0"/>
          <a:chOff x="0" y="0"/>
          <a:chExt cx="0" cy="0"/>
        </a:xfrm>
      </p:grpSpPr>
      <p:sp>
        <p:nvSpPr>
          <p:cNvPr id="332" name="Google Shape;332;p10"/>
          <p:cNvSpPr/>
          <p:nvPr/>
        </p:nvSpPr>
        <p:spPr>
          <a:xfrm>
            <a:off x="0" y="8349"/>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3" name="Google Shape;333;p10"/>
          <p:cNvSpPr txBox="1">
            <a:spLocks noGrp="1"/>
          </p:cNvSpPr>
          <p:nvPr>
            <p:ph type="title"/>
          </p:nvPr>
        </p:nvSpPr>
        <p:spPr>
          <a:xfrm>
            <a:off x="838200" y="230454"/>
            <a:ext cx="10515600" cy="7038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sz="4800" b="1" dirty="0" err="1"/>
              <a:t>व्यबसायिक</a:t>
            </a:r>
            <a:r>
              <a:rPr lang="en-US" sz="4800" b="1" dirty="0"/>
              <a:t> </a:t>
            </a:r>
            <a:r>
              <a:rPr lang="en-US" sz="4800" b="1" dirty="0" err="1"/>
              <a:t>घाटा</a:t>
            </a:r>
            <a:r>
              <a:rPr lang="en-US" sz="4800" b="1" dirty="0"/>
              <a:t> र </a:t>
            </a:r>
            <a:r>
              <a:rPr lang="en-US" sz="4800" b="1" dirty="0" err="1"/>
              <a:t>यसका</a:t>
            </a:r>
            <a:r>
              <a:rPr lang="en-US" sz="4800" b="1" dirty="0"/>
              <a:t> </a:t>
            </a:r>
            <a:r>
              <a:rPr lang="en-US" sz="4800" b="1" dirty="0" err="1"/>
              <a:t>प्रतिरोधी</a:t>
            </a:r>
            <a:r>
              <a:rPr lang="en-US" sz="4800" b="1" dirty="0"/>
              <a:t> </a:t>
            </a:r>
            <a:r>
              <a:rPr lang="en-US" sz="4800" b="1" dirty="0" err="1"/>
              <a:t>उपायहरू</a:t>
            </a:r>
            <a:r>
              <a:rPr lang="en-US" sz="4800" b="1" dirty="0"/>
              <a:t>…</a:t>
            </a:r>
            <a:endParaRPr sz="4800" b="1" dirty="0"/>
          </a:p>
        </p:txBody>
      </p:sp>
      <p:sp>
        <p:nvSpPr>
          <p:cNvPr id="334" name="Google Shape;334;p10"/>
          <p:cNvSpPr txBox="1">
            <a:spLocks noGrp="1"/>
          </p:cNvSpPr>
          <p:nvPr>
            <p:ph type="body" idx="1"/>
          </p:nvPr>
        </p:nvSpPr>
        <p:spPr>
          <a:xfrm>
            <a:off x="708991" y="1156390"/>
            <a:ext cx="10515600" cy="5199960"/>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SzPts val="1800"/>
              <a:buNone/>
            </a:pPr>
            <a:r>
              <a:rPr lang="en-US" u="sng" dirty="0"/>
              <a:t>२. Meter reading </a:t>
            </a:r>
            <a:r>
              <a:rPr lang="en-US" u="sng" dirty="0" err="1"/>
              <a:t>मा</a:t>
            </a:r>
            <a:r>
              <a:rPr lang="en-US" u="sng" dirty="0"/>
              <a:t> </a:t>
            </a:r>
            <a:r>
              <a:rPr lang="en-US" u="sng" dirty="0" err="1"/>
              <a:t>हुने</a:t>
            </a:r>
            <a:r>
              <a:rPr lang="en-US" u="sng" dirty="0"/>
              <a:t> </a:t>
            </a:r>
            <a:r>
              <a:rPr lang="en-US" u="sng" dirty="0" err="1"/>
              <a:t>त्रुटिहरू</a:t>
            </a:r>
            <a:r>
              <a:rPr lang="en-US" u="sng" dirty="0"/>
              <a:t> </a:t>
            </a:r>
            <a:r>
              <a:rPr lang="en-US" u="sng" dirty="0" err="1"/>
              <a:t>विरुद्ध</a:t>
            </a:r>
            <a:r>
              <a:rPr lang="en-US" u="sng" dirty="0"/>
              <a:t> </a:t>
            </a:r>
            <a:r>
              <a:rPr lang="en-US" u="sng" dirty="0" err="1"/>
              <a:t>रोकथाम</a:t>
            </a:r>
            <a:r>
              <a:rPr lang="en-US" u="sng" dirty="0"/>
              <a:t> </a:t>
            </a:r>
            <a:r>
              <a:rPr lang="en-US" u="sng" dirty="0" err="1"/>
              <a:t>उपायहरू</a:t>
            </a:r>
            <a:endParaRPr dirty="0"/>
          </a:p>
          <a:p>
            <a:pPr marL="1143000" indent="-457200">
              <a:buFont typeface="Wingdings" panose="05000000000000000000" pitchFamily="2" charset="2"/>
              <a:buChar char="Ø"/>
            </a:pPr>
            <a:r>
              <a:rPr lang="en-US" dirty="0"/>
              <a:t>Meter Reader</a:t>
            </a:r>
            <a:r>
              <a:rPr lang="ne-NP" dirty="0"/>
              <a:t>s</a:t>
            </a:r>
            <a:r>
              <a:rPr lang="en-US" dirty="0"/>
              <a:t> </a:t>
            </a:r>
            <a:r>
              <a:rPr lang="en-US" dirty="0" err="1"/>
              <a:t>हरूको</a:t>
            </a:r>
            <a:r>
              <a:rPr lang="en-US" dirty="0"/>
              <a:t> </a:t>
            </a:r>
            <a:r>
              <a:rPr lang="en-US" dirty="0" err="1"/>
              <a:t>नैतिकता</a:t>
            </a:r>
            <a:r>
              <a:rPr lang="en-US" dirty="0"/>
              <a:t> </a:t>
            </a:r>
            <a:r>
              <a:rPr lang="en-US" dirty="0" err="1"/>
              <a:t>बढाउन</a:t>
            </a:r>
            <a:r>
              <a:rPr lang="en-US" dirty="0"/>
              <a:t> </a:t>
            </a:r>
            <a:r>
              <a:rPr lang="en-US" dirty="0" err="1"/>
              <a:t>तालिम</a:t>
            </a:r>
            <a:endParaRPr dirty="0"/>
          </a:p>
          <a:p>
            <a:pPr marL="1143000" indent="-457200">
              <a:buFont typeface="Wingdings" panose="05000000000000000000" pitchFamily="2" charset="2"/>
              <a:buChar char="Ø"/>
            </a:pPr>
            <a:r>
              <a:rPr lang="en-US" dirty="0"/>
              <a:t>Meter Readers </a:t>
            </a:r>
            <a:r>
              <a:rPr lang="en-US" dirty="0" err="1"/>
              <a:t>हरूको</a:t>
            </a:r>
            <a:r>
              <a:rPr lang="en-US" dirty="0"/>
              <a:t> meter reading </a:t>
            </a:r>
            <a:r>
              <a:rPr lang="en-US" dirty="0" err="1"/>
              <a:t>सीप</a:t>
            </a:r>
            <a:r>
              <a:rPr lang="en-US" dirty="0"/>
              <a:t> </a:t>
            </a:r>
            <a:r>
              <a:rPr lang="en-US" dirty="0" err="1"/>
              <a:t>को</a:t>
            </a:r>
            <a:r>
              <a:rPr lang="en-US" dirty="0"/>
              <a:t> </a:t>
            </a:r>
            <a:r>
              <a:rPr lang="en-US" dirty="0" err="1"/>
              <a:t>तालिम</a:t>
            </a:r>
            <a:r>
              <a:rPr lang="en-US" dirty="0"/>
              <a:t> </a:t>
            </a:r>
            <a:endParaRPr dirty="0"/>
          </a:p>
          <a:p>
            <a:pPr marL="1143000" indent="-457200">
              <a:buFont typeface="Wingdings" panose="05000000000000000000" pitchFamily="2" charset="2"/>
              <a:buChar char="Ø"/>
            </a:pPr>
            <a:r>
              <a:rPr lang="en-US" dirty="0"/>
              <a:t>Meter </a:t>
            </a:r>
            <a:r>
              <a:rPr lang="en-US" dirty="0" err="1"/>
              <a:t>राख्ने</a:t>
            </a:r>
            <a:r>
              <a:rPr lang="en-US" dirty="0"/>
              <a:t> </a:t>
            </a:r>
            <a:r>
              <a:rPr lang="en-US" dirty="0" err="1"/>
              <a:t>स्थान</a:t>
            </a:r>
            <a:r>
              <a:rPr lang="en-US" dirty="0"/>
              <a:t> </a:t>
            </a:r>
            <a:r>
              <a:rPr lang="en-US" dirty="0" err="1"/>
              <a:t>सुधार</a:t>
            </a:r>
            <a:r>
              <a:rPr lang="en-US" dirty="0"/>
              <a:t> </a:t>
            </a:r>
            <a:r>
              <a:rPr lang="en-US" dirty="0" err="1"/>
              <a:t>गर्ने</a:t>
            </a:r>
            <a:r>
              <a:rPr lang="en-US" dirty="0"/>
              <a:t> (</a:t>
            </a:r>
            <a:r>
              <a:rPr lang="en-US" dirty="0" err="1"/>
              <a:t>जस्तै</a:t>
            </a:r>
            <a:r>
              <a:rPr lang="en-US" dirty="0"/>
              <a:t>, </a:t>
            </a:r>
            <a:r>
              <a:rPr lang="en-US" dirty="0" err="1"/>
              <a:t>ग्राहकको</a:t>
            </a:r>
            <a:r>
              <a:rPr lang="en-US" dirty="0"/>
              <a:t> property </a:t>
            </a:r>
            <a:r>
              <a:rPr lang="en-US" dirty="0" err="1"/>
              <a:t>को</a:t>
            </a:r>
            <a:r>
              <a:rPr lang="en-US" dirty="0"/>
              <a:t> </a:t>
            </a:r>
            <a:r>
              <a:rPr lang="en-US" dirty="0" err="1"/>
              <a:t>सिमानामा</a:t>
            </a:r>
            <a:r>
              <a:rPr lang="en-US" dirty="0"/>
              <a:t>, </a:t>
            </a:r>
            <a:r>
              <a:rPr lang="en-US" dirty="0" err="1"/>
              <a:t>पढ्न</a:t>
            </a:r>
            <a:r>
              <a:rPr lang="en-US" dirty="0"/>
              <a:t> </a:t>
            </a:r>
            <a:r>
              <a:rPr lang="en-US" dirty="0" err="1"/>
              <a:t>सजिलो</a:t>
            </a:r>
            <a:r>
              <a:rPr lang="en-US" dirty="0"/>
              <a:t>)</a:t>
            </a:r>
            <a:endParaRPr dirty="0"/>
          </a:p>
          <a:p>
            <a:pPr marL="1143000" indent="-457200">
              <a:buFont typeface="Wingdings" panose="05000000000000000000" pitchFamily="2" charset="2"/>
              <a:buChar char="Ø"/>
            </a:pPr>
            <a:r>
              <a:rPr lang="en-US" dirty="0" err="1"/>
              <a:t>नियम</a:t>
            </a:r>
            <a:r>
              <a:rPr lang="en-US" dirty="0"/>
              <a:t> </a:t>
            </a:r>
            <a:r>
              <a:rPr lang="en-US" dirty="0" err="1"/>
              <a:t>उल्लङ्घन</a:t>
            </a:r>
            <a:r>
              <a:rPr lang="en-US" dirty="0"/>
              <a:t> </a:t>
            </a:r>
            <a:r>
              <a:rPr lang="en-US" dirty="0" err="1"/>
              <a:t>गर्ने</a:t>
            </a:r>
            <a:r>
              <a:rPr lang="en-US" dirty="0"/>
              <a:t> </a:t>
            </a:r>
            <a:r>
              <a:rPr lang="en-US" dirty="0" err="1"/>
              <a:t>वा</a:t>
            </a:r>
            <a:r>
              <a:rPr lang="en-US" dirty="0"/>
              <a:t> </a:t>
            </a:r>
            <a:r>
              <a:rPr lang="en-US" dirty="0" err="1"/>
              <a:t>भ्रष्ट</a:t>
            </a:r>
            <a:r>
              <a:rPr lang="en-US" dirty="0"/>
              <a:t> </a:t>
            </a:r>
            <a:r>
              <a:rPr lang="en-US" dirty="0" err="1"/>
              <a:t>कर्मचारीलाई</a:t>
            </a:r>
            <a:r>
              <a:rPr lang="en-US" dirty="0"/>
              <a:t> </a:t>
            </a:r>
            <a:r>
              <a:rPr lang="en-US" dirty="0" err="1"/>
              <a:t>कडा</a:t>
            </a:r>
            <a:r>
              <a:rPr lang="en-US" dirty="0"/>
              <a:t> </a:t>
            </a:r>
            <a:r>
              <a:rPr lang="en-US" dirty="0" err="1"/>
              <a:t>सजाय</a:t>
            </a:r>
            <a:endParaRPr dirty="0"/>
          </a:p>
          <a:p>
            <a:pPr marL="1143000" indent="-457200">
              <a:buFont typeface="Wingdings" panose="05000000000000000000" pitchFamily="2" charset="2"/>
              <a:buChar char="Ø"/>
            </a:pPr>
            <a:r>
              <a:rPr lang="en-US" dirty="0" err="1"/>
              <a:t>उत्कृष्ट</a:t>
            </a:r>
            <a:r>
              <a:rPr lang="en-US" dirty="0"/>
              <a:t> </a:t>
            </a:r>
            <a:r>
              <a:rPr lang="en-US" dirty="0" err="1"/>
              <a:t>कर्मचारीहरूलाई</a:t>
            </a:r>
            <a:r>
              <a:rPr lang="en-US" dirty="0"/>
              <a:t> </a:t>
            </a:r>
            <a:r>
              <a:rPr lang="en-US" dirty="0" err="1"/>
              <a:t>प्रोत्साहन</a:t>
            </a:r>
            <a:endParaRPr dirty="0"/>
          </a:p>
          <a:p>
            <a:pPr marL="1143000" indent="-457200">
              <a:buFont typeface="Wingdings" panose="05000000000000000000" pitchFamily="2" charset="2"/>
              <a:buChar char="Ø"/>
            </a:pPr>
            <a:r>
              <a:rPr lang="en-US" dirty="0" err="1"/>
              <a:t>अनुमानित</a:t>
            </a:r>
            <a:r>
              <a:rPr lang="en-US" dirty="0"/>
              <a:t> Bill </a:t>
            </a:r>
            <a:r>
              <a:rPr lang="en-US" dirty="0" err="1"/>
              <a:t>हरू</a:t>
            </a:r>
            <a:r>
              <a:rPr lang="en-US" dirty="0"/>
              <a:t> </a:t>
            </a:r>
            <a:r>
              <a:rPr lang="en-US" dirty="0" err="1"/>
              <a:t>घटाउँदै</a:t>
            </a:r>
            <a:r>
              <a:rPr lang="en-US" dirty="0"/>
              <a:t> (</a:t>
            </a:r>
            <a:r>
              <a:rPr lang="en-US" dirty="0" err="1"/>
              <a:t>औसत</a:t>
            </a:r>
            <a:r>
              <a:rPr lang="en-US" dirty="0"/>
              <a:t>/</a:t>
            </a:r>
            <a:r>
              <a:rPr lang="en-US" dirty="0" err="1"/>
              <a:t>न्यूनतम</a:t>
            </a:r>
            <a:r>
              <a:rPr lang="en-US" dirty="0"/>
              <a:t> </a:t>
            </a:r>
            <a:r>
              <a:rPr lang="en-US" dirty="0" err="1"/>
              <a:t>खपत</a:t>
            </a:r>
            <a:r>
              <a:rPr lang="en-US" dirty="0"/>
              <a:t>)</a:t>
            </a:r>
            <a:endParaRPr dirty="0"/>
          </a:p>
          <a:p>
            <a:pPr marL="1143000" indent="-457200">
              <a:buFont typeface="Wingdings" panose="05000000000000000000" pitchFamily="2" charset="2"/>
              <a:buChar char="Ø"/>
            </a:pPr>
            <a:r>
              <a:rPr lang="en-US" dirty="0"/>
              <a:t>Meter Reader</a:t>
            </a:r>
            <a:r>
              <a:rPr lang="ne-NP" dirty="0"/>
              <a:t>s</a:t>
            </a:r>
            <a:r>
              <a:rPr lang="en-US" dirty="0"/>
              <a:t> </a:t>
            </a:r>
            <a:r>
              <a:rPr lang="en-US" dirty="0" err="1"/>
              <a:t>हरूलाई</a:t>
            </a:r>
            <a:r>
              <a:rPr lang="en-US" dirty="0"/>
              <a:t> </a:t>
            </a:r>
            <a:r>
              <a:rPr lang="en-US" dirty="0" err="1"/>
              <a:t>तोकिएको</a:t>
            </a:r>
            <a:r>
              <a:rPr lang="en-US" dirty="0"/>
              <a:t> </a:t>
            </a:r>
            <a:r>
              <a:rPr lang="en-US" dirty="0" err="1"/>
              <a:t>मार्गहरूमा</a:t>
            </a:r>
            <a:r>
              <a:rPr lang="en-US" dirty="0"/>
              <a:t> </a:t>
            </a:r>
            <a:r>
              <a:rPr lang="en-US" dirty="0" err="1"/>
              <a:t>आलो</a:t>
            </a:r>
            <a:r>
              <a:rPr lang="en-US" dirty="0"/>
              <a:t> </a:t>
            </a:r>
            <a:r>
              <a:rPr lang="en-US" dirty="0" err="1"/>
              <a:t>पालो</a:t>
            </a:r>
            <a:r>
              <a:rPr lang="en-US" dirty="0"/>
              <a:t> </a:t>
            </a:r>
            <a:r>
              <a:rPr lang="en-US" dirty="0" err="1"/>
              <a:t>गराउने</a:t>
            </a:r>
            <a:endParaRPr dirty="0"/>
          </a:p>
          <a:p>
            <a:pPr marL="1143000" indent="-457200">
              <a:buFont typeface="Wingdings" panose="05000000000000000000" pitchFamily="2" charset="2"/>
              <a:buChar char="Ø"/>
            </a:pPr>
            <a:r>
              <a:rPr lang="en-US" dirty="0"/>
              <a:t>Meter </a:t>
            </a:r>
            <a:r>
              <a:rPr lang="en-US" dirty="0" err="1"/>
              <a:t>पढ्ने</a:t>
            </a:r>
            <a:r>
              <a:rPr lang="en-US" dirty="0"/>
              <a:t> </a:t>
            </a:r>
            <a:r>
              <a:rPr lang="en-US" dirty="0" err="1"/>
              <a:t>अवस्था</a:t>
            </a:r>
            <a:r>
              <a:rPr lang="en-US" dirty="0"/>
              <a:t> </a:t>
            </a:r>
            <a:r>
              <a:rPr lang="en-US" dirty="0" err="1"/>
              <a:t>सुधार</a:t>
            </a:r>
            <a:r>
              <a:rPr lang="en-US" dirty="0"/>
              <a:t> </a:t>
            </a:r>
            <a:r>
              <a:rPr lang="en-US" dirty="0" err="1"/>
              <a:t>गर्न</a:t>
            </a:r>
            <a:r>
              <a:rPr lang="en-US" dirty="0"/>
              <a:t> </a:t>
            </a:r>
            <a:r>
              <a:rPr lang="en-US" dirty="0" err="1"/>
              <a:t>जनसम्पर्कको</a:t>
            </a:r>
            <a:r>
              <a:rPr lang="en-US" dirty="0"/>
              <a:t> </a:t>
            </a:r>
            <a:r>
              <a:rPr lang="en-US" dirty="0" err="1"/>
              <a:t>व्यवस्था</a:t>
            </a:r>
            <a:r>
              <a:rPr lang="en-US" dirty="0"/>
              <a:t> </a:t>
            </a:r>
            <a:endParaRPr dirty="0"/>
          </a:p>
          <a:p>
            <a:pPr marL="457200" lvl="0" indent="-228600" algn="l" rtl="0">
              <a:lnSpc>
                <a:spcPct val="90000"/>
              </a:lnSpc>
              <a:spcBef>
                <a:spcPts val="1000"/>
              </a:spcBef>
              <a:spcAft>
                <a:spcPts val="0"/>
              </a:spcAft>
              <a:buSzPts val="1800"/>
              <a:buNone/>
            </a:pPr>
            <a:endParaRPr dirty="0"/>
          </a:p>
        </p:txBody>
      </p:sp>
      <p:sp>
        <p:nvSpPr>
          <p:cNvPr id="335" name="Google Shape;33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a:buSzPts val="1400"/>
            </a:pPr>
            <a:r>
              <a:rPr lang="ne-NP" sz="1400" b="1" dirty="0">
                <a:solidFill>
                  <a:schemeClr val="dk1"/>
                </a:solidFill>
                <a:latin typeface="Kokila" panose="020B0604020202020204" pitchFamily="34" charset="0"/>
                <a:cs typeface="Kokila" panose="020B0604020202020204" pitchFamily="34" charset="0"/>
              </a:rPr>
              <a:t>१२</a:t>
            </a:r>
            <a:endParaRPr sz="1400" b="1" dirty="0">
              <a:solidFill>
                <a:schemeClr val="dk1"/>
              </a:solidFill>
              <a:latin typeface="Kokila" panose="020B0604020202020204" pitchFamily="34" charset="0"/>
              <a:cs typeface="Kokila" panose="020B0604020202020204" pitchFamily="34" charset="0"/>
            </a:endParaRPr>
          </a:p>
        </p:txBody>
      </p:sp>
      <p:pic>
        <p:nvPicPr>
          <p:cNvPr id="336" name="Google Shape;336;p10" descr="人, 屋内, 男, 座る が含まれている画像&#10;&#10;自動的に生成された説明"/>
          <p:cNvPicPr preferRelativeResize="0"/>
          <p:nvPr/>
        </p:nvPicPr>
        <p:blipFill rotWithShape="1">
          <a:blip r:embed="rId3">
            <a:alphaModFix/>
          </a:blip>
          <a:srcRect l="2330" r="-3" b="-3"/>
          <a:stretch/>
        </p:blipFill>
        <p:spPr>
          <a:xfrm>
            <a:off x="9198150" y="3429000"/>
            <a:ext cx="2851887" cy="29643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0"/>
        <p:cNvGrpSpPr/>
        <p:nvPr/>
      </p:nvGrpSpPr>
      <p:grpSpPr>
        <a:xfrm>
          <a:off x="0" y="0"/>
          <a:ext cx="0" cy="0"/>
          <a:chOff x="0" y="0"/>
          <a:chExt cx="0" cy="0"/>
        </a:xfrm>
      </p:grpSpPr>
      <p:sp>
        <p:nvSpPr>
          <p:cNvPr id="341" name="Google Shape;341;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1"/>
              </a:solidFill>
              <a:latin typeface="Arial"/>
              <a:ea typeface="Arial"/>
              <a:cs typeface="Arial"/>
              <a:sym typeface="Arial"/>
            </a:endParaRPr>
          </a:p>
        </p:txBody>
      </p:sp>
      <p:pic>
        <p:nvPicPr>
          <p:cNvPr id="342" name="Google Shape;342;p11" descr="グラフィカル ユーザー インターフェイス, Web サイト&#10;&#10;自動的に生成された説明"/>
          <p:cNvPicPr preferRelativeResize="0">
            <a:picLocks noGrp="1"/>
          </p:cNvPicPr>
          <p:nvPr>
            <p:ph type="body" idx="1"/>
          </p:nvPr>
        </p:nvPicPr>
        <p:blipFill rotWithShape="1">
          <a:blip r:embed="rId3">
            <a:alphaModFix/>
          </a:blip>
          <a:srcRect/>
          <a:stretch/>
        </p:blipFill>
        <p:spPr>
          <a:xfrm>
            <a:off x="5265778" y="901217"/>
            <a:ext cx="6270546" cy="5345641"/>
          </a:xfrm>
          <a:prstGeom prst="rect">
            <a:avLst/>
          </a:prstGeom>
          <a:noFill/>
          <a:ln>
            <a:noFill/>
          </a:ln>
        </p:spPr>
      </p:pic>
      <p:sp>
        <p:nvSpPr>
          <p:cNvPr id="343" name="Google Shape;343;p11"/>
          <p:cNvSpPr txBox="1">
            <a:spLocks noGrp="1"/>
          </p:cNvSpPr>
          <p:nvPr>
            <p:ph type="title"/>
          </p:nvPr>
        </p:nvSpPr>
        <p:spPr>
          <a:xfrm>
            <a:off x="338328" y="-17021"/>
            <a:ext cx="7506331" cy="166408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78703"/>
              <a:buFont typeface="Arial"/>
              <a:buNone/>
            </a:pPr>
            <a:r>
              <a:rPr lang="en-US" sz="4800" b="1" dirty="0"/>
              <a:t>Meter </a:t>
            </a:r>
            <a:r>
              <a:rPr lang="en-US" sz="4800" b="1" dirty="0" err="1"/>
              <a:t>Readingको</a:t>
            </a:r>
            <a:r>
              <a:rPr lang="en-US" sz="4800" b="1" dirty="0"/>
              <a:t> </a:t>
            </a:r>
            <a:r>
              <a:rPr lang="en-US" sz="4800" b="1" dirty="0" err="1"/>
              <a:t>अवस्था</a:t>
            </a:r>
            <a:r>
              <a:rPr lang="en-US" sz="4800" b="1" dirty="0"/>
              <a:t> </a:t>
            </a:r>
            <a:r>
              <a:rPr lang="en-US" sz="4800" b="1" dirty="0" err="1"/>
              <a:t>सुधार</a:t>
            </a:r>
            <a:r>
              <a:rPr lang="en-US" sz="4800" b="1" dirty="0"/>
              <a:t> </a:t>
            </a:r>
            <a:r>
              <a:rPr lang="en-US" sz="4800" b="1" dirty="0" err="1"/>
              <a:t>गर्न</a:t>
            </a:r>
            <a:r>
              <a:rPr lang="en-US" sz="4800" b="1" dirty="0"/>
              <a:t> </a:t>
            </a:r>
            <a:br>
              <a:rPr lang="en-US" sz="4800" b="1" dirty="0"/>
            </a:br>
            <a:r>
              <a:rPr lang="en-US" sz="4800" b="1" dirty="0" err="1"/>
              <a:t>गर्न</a:t>
            </a:r>
            <a:r>
              <a:rPr lang="en-US" sz="4800" b="1" dirty="0"/>
              <a:t> </a:t>
            </a:r>
            <a:r>
              <a:rPr lang="en-US" sz="4800" b="1" dirty="0" err="1"/>
              <a:t>सकिने</a:t>
            </a:r>
            <a:r>
              <a:rPr lang="en-US" sz="4800" b="1" dirty="0"/>
              <a:t> </a:t>
            </a:r>
            <a:r>
              <a:rPr lang="en-US" sz="4800" b="1" dirty="0" err="1"/>
              <a:t>जनसम्पर्कका</a:t>
            </a:r>
            <a:r>
              <a:rPr lang="en-US" sz="4800" b="1" dirty="0"/>
              <a:t> </a:t>
            </a:r>
            <a:r>
              <a:rPr lang="en-US" sz="4800" b="1" dirty="0" err="1"/>
              <a:t>कामहरूका</a:t>
            </a:r>
            <a:r>
              <a:rPr lang="en-US" sz="4800" b="1" dirty="0"/>
              <a:t> </a:t>
            </a:r>
            <a:r>
              <a:rPr lang="en-US" sz="4800" b="1" dirty="0" err="1"/>
              <a:t>उदाहरण</a:t>
            </a:r>
            <a:r>
              <a:rPr lang="en-US" sz="4800" b="1" dirty="0"/>
              <a:t>:</a:t>
            </a:r>
            <a:endParaRPr sz="4800" b="1" dirty="0"/>
          </a:p>
        </p:txBody>
      </p:sp>
      <p:pic>
        <p:nvPicPr>
          <p:cNvPr id="344" name="Google Shape;344;p11" descr="食品, 挿絵 が含まれている画像&#10;&#10;自動的に生成された説明"/>
          <p:cNvPicPr preferRelativeResize="0"/>
          <p:nvPr/>
        </p:nvPicPr>
        <p:blipFill rotWithShape="1">
          <a:blip r:embed="rId4">
            <a:alphaModFix/>
          </a:blip>
          <a:srcRect/>
          <a:stretch/>
        </p:blipFill>
        <p:spPr>
          <a:xfrm>
            <a:off x="3386180" y="2555016"/>
            <a:ext cx="2235578" cy="1823344"/>
          </a:xfrm>
          <a:prstGeom prst="rect">
            <a:avLst/>
          </a:prstGeom>
          <a:noFill/>
          <a:ln>
            <a:noFill/>
          </a:ln>
        </p:spPr>
      </p:pic>
      <p:pic>
        <p:nvPicPr>
          <p:cNvPr id="345" name="Google Shape;345;p11" descr="抽象, 挿絵 が含まれている画像&#10;&#10;自動的に生成された説明"/>
          <p:cNvPicPr preferRelativeResize="0"/>
          <p:nvPr/>
        </p:nvPicPr>
        <p:blipFill rotWithShape="1">
          <a:blip r:embed="rId5">
            <a:alphaModFix/>
          </a:blip>
          <a:srcRect/>
          <a:stretch/>
        </p:blipFill>
        <p:spPr>
          <a:xfrm>
            <a:off x="762448" y="2684140"/>
            <a:ext cx="2040315" cy="1664087"/>
          </a:xfrm>
          <a:prstGeom prst="rect">
            <a:avLst/>
          </a:prstGeom>
          <a:noFill/>
          <a:ln>
            <a:noFill/>
          </a:ln>
        </p:spPr>
      </p:pic>
      <p:pic>
        <p:nvPicPr>
          <p:cNvPr id="346" name="Google Shape;346;p11" descr="挿絵 が含まれている画像&#10;&#10;自動的に生成された説明"/>
          <p:cNvPicPr preferRelativeResize="0"/>
          <p:nvPr/>
        </p:nvPicPr>
        <p:blipFill rotWithShape="1">
          <a:blip r:embed="rId6">
            <a:alphaModFix/>
          </a:blip>
          <a:srcRect/>
          <a:stretch/>
        </p:blipFill>
        <p:spPr>
          <a:xfrm>
            <a:off x="2066879" y="4518371"/>
            <a:ext cx="2191037" cy="1787017"/>
          </a:xfrm>
          <a:prstGeom prst="rect">
            <a:avLst/>
          </a:prstGeom>
          <a:noFill/>
          <a:ln>
            <a:noFill/>
          </a:ln>
        </p:spPr>
      </p:pic>
      <p:sp>
        <p:nvSpPr>
          <p:cNvPr id="347" name="Google Shape;34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a:buSzPts val="1400"/>
            </a:pPr>
            <a:r>
              <a:rPr lang="ne-NP" sz="1400" b="1" dirty="0">
                <a:solidFill>
                  <a:schemeClr val="dk1"/>
                </a:solidFill>
                <a:latin typeface="Kokila" panose="020B0604020202020204" pitchFamily="34" charset="0"/>
                <a:cs typeface="Kokila" panose="020B0604020202020204" pitchFamily="34" charset="0"/>
              </a:rPr>
              <a:t>१३</a:t>
            </a:r>
            <a:endParaRPr sz="1400" b="1" dirty="0">
              <a:solidFill>
                <a:schemeClr val="dk1"/>
              </a:solidFill>
              <a:latin typeface="Kokila" panose="020B0604020202020204" pitchFamily="34" charset="0"/>
              <a:cs typeface="Kokila" panose="020B0604020202020204" pitchFamily="34" charset="0"/>
            </a:endParaRPr>
          </a:p>
        </p:txBody>
      </p:sp>
      <p:sp>
        <p:nvSpPr>
          <p:cNvPr id="348" name="Google Shape;348;p11"/>
          <p:cNvSpPr txBox="1"/>
          <p:nvPr/>
        </p:nvSpPr>
        <p:spPr>
          <a:xfrm>
            <a:off x="4228168" y="4378360"/>
            <a:ext cx="381869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Kokila"/>
                <a:ea typeface="Kokila"/>
                <a:cs typeface="Kokila"/>
                <a:sym typeface="Kokila"/>
              </a:rPr>
              <a:t>कहिले कहिँ ग्राहकहरुको कारणले meter reading गर्न सकिदैन </a:t>
            </a:r>
            <a:endParaRPr sz="2800" b="0" i="0" u="none" strike="noStrike" cap="none">
              <a:solidFill>
                <a:schemeClr val="dk1"/>
              </a:solidFill>
              <a:latin typeface="Kokila"/>
              <a:ea typeface="Kokila"/>
              <a:cs typeface="Kokila"/>
              <a:sym typeface="Kokil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2"/>
          <p:cNvSpPr txBox="1">
            <a:spLocks noGrp="1"/>
          </p:cNvSpPr>
          <p:nvPr>
            <p:ph type="title"/>
          </p:nvPr>
        </p:nvSpPr>
        <p:spPr>
          <a:xfrm>
            <a:off x="609600" y="136525"/>
            <a:ext cx="10515600" cy="10733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Arial"/>
              <a:buNone/>
            </a:pPr>
            <a:r>
              <a:rPr lang="en-US" sz="4800" b="1" dirty="0" err="1"/>
              <a:t>व्यबसायिक</a:t>
            </a:r>
            <a:r>
              <a:rPr lang="en-US" sz="4800" b="1" dirty="0"/>
              <a:t> </a:t>
            </a:r>
            <a:r>
              <a:rPr lang="en-US" sz="4800" b="1" dirty="0" err="1"/>
              <a:t>घाटा</a:t>
            </a:r>
            <a:r>
              <a:rPr lang="en-US" sz="4800" b="1" dirty="0"/>
              <a:t> र </a:t>
            </a:r>
            <a:r>
              <a:rPr lang="en-US" sz="4800" b="1" dirty="0" err="1"/>
              <a:t>यसका</a:t>
            </a:r>
            <a:r>
              <a:rPr lang="en-US" sz="4800" b="1" dirty="0"/>
              <a:t> </a:t>
            </a:r>
            <a:r>
              <a:rPr lang="en-US" sz="4800" b="1" dirty="0" err="1"/>
              <a:t>प्रतिरोधी</a:t>
            </a:r>
            <a:r>
              <a:rPr lang="en-US" sz="4800" b="1" dirty="0"/>
              <a:t> </a:t>
            </a:r>
            <a:r>
              <a:rPr lang="en-US" sz="4800" b="1" dirty="0" err="1"/>
              <a:t>उपायहरू</a:t>
            </a:r>
            <a:r>
              <a:rPr lang="ne-NP" sz="4800" b="1" dirty="0"/>
              <a:t>…</a:t>
            </a:r>
            <a:endParaRPr sz="4800" b="1" dirty="0"/>
          </a:p>
        </p:txBody>
      </p:sp>
      <p:sp>
        <p:nvSpPr>
          <p:cNvPr id="354" name="Google Shape;354;p12"/>
          <p:cNvSpPr txBox="1">
            <a:spLocks noGrp="1"/>
          </p:cNvSpPr>
          <p:nvPr>
            <p:ph type="body" idx="1"/>
          </p:nvPr>
        </p:nvSpPr>
        <p:spPr>
          <a:xfrm>
            <a:off x="838200" y="1209908"/>
            <a:ext cx="10515600" cy="51464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000"/>
              <a:buNone/>
            </a:pPr>
            <a:r>
              <a:rPr lang="en-US" sz="2800" u="sng" dirty="0"/>
              <a:t>३ </a:t>
            </a:r>
            <a:r>
              <a:rPr lang="en-US" sz="2800" u="sng" dirty="0" err="1"/>
              <a:t>त्रुटिपूर्ण</a:t>
            </a:r>
            <a:r>
              <a:rPr lang="en-US" sz="2800" u="sng" dirty="0"/>
              <a:t> meter </a:t>
            </a:r>
            <a:r>
              <a:rPr lang="en-US" sz="2800" u="sng" dirty="0" err="1"/>
              <a:t>हरूको</a:t>
            </a:r>
            <a:r>
              <a:rPr lang="en-US" sz="2800" u="sng" dirty="0"/>
              <a:t> </a:t>
            </a:r>
            <a:r>
              <a:rPr lang="en-US" sz="2800" u="sng" dirty="0" err="1"/>
              <a:t>रोकथामका</a:t>
            </a:r>
            <a:r>
              <a:rPr lang="en-US" sz="2800" u="sng" dirty="0"/>
              <a:t> </a:t>
            </a:r>
            <a:r>
              <a:rPr lang="en-US" sz="2800" u="sng" dirty="0" err="1"/>
              <a:t>उपायहरू</a:t>
            </a:r>
            <a:endParaRPr sz="2800" u="sng" dirty="0"/>
          </a:p>
          <a:p>
            <a:pPr marL="992187" lvl="0" indent="-457200" algn="l" rtl="0">
              <a:lnSpc>
                <a:spcPct val="90000"/>
              </a:lnSpc>
              <a:spcBef>
                <a:spcPts val="1000"/>
              </a:spcBef>
              <a:spcAft>
                <a:spcPts val="0"/>
              </a:spcAft>
              <a:buClr>
                <a:schemeClr val="dk1"/>
              </a:buClr>
              <a:buSzPts val="2000"/>
              <a:buFont typeface="Wingdings" panose="05000000000000000000" pitchFamily="2" charset="2"/>
              <a:buChar char="Ø"/>
            </a:pPr>
            <a:r>
              <a:rPr lang="en-US" sz="2800" dirty="0" err="1"/>
              <a:t>पुराना</a:t>
            </a:r>
            <a:r>
              <a:rPr lang="en-US" sz="2800" dirty="0"/>
              <a:t> meter </a:t>
            </a:r>
            <a:r>
              <a:rPr lang="en-US" sz="2800" dirty="0" err="1"/>
              <a:t>हरू</a:t>
            </a:r>
            <a:r>
              <a:rPr lang="en-US" sz="2800" dirty="0"/>
              <a:t> </a:t>
            </a:r>
            <a:r>
              <a:rPr lang="en-US" sz="2800" dirty="0" err="1"/>
              <a:t>नियमित</a:t>
            </a:r>
            <a:r>
              <a:rPr lang="en-US" sz="2800" dirty="0"/>
              <a:t> </a:t>
            </a:r>
            <a:r>
              <a:rPr lang="en-US" sz="2800" dirty="0" err="1"/>
              <a:t>फेर्ने</a:t>
            </a:r>
            <a:r>
              <a:rPr lang="en-US" sz="2800" dirty="0"/>
              <a:t> </a:t>
            </a:r>
            <a:r>
              <a:rPr lang="en-US" sz="2800" dirty="0" err="1"/>
              <a:t>प्रणाली</a:t>
            </a:r>
            <a:endParaRPr sz="2800" dirty="0"/>
          </a:p>
          <a:p>
            <a:pPr marL="992187" lvl="0" indent="-457200" algn="l" rtl="0">
              <a:lnSpc>
                <a:spcPct val="90000"/>
              </a:lnSpc>
              <a:spcBef>
                <a:spcPts val="1000"/>
              </a:spcBef>
              <a:spcAft>
                <a:spcPts val="0"/>
              </a:spcAft>
              <a:buClr>
                <a:schemeClr val="dk1"/>
              </a:buClr>
              <a:buSzPts val="2000"/>
              <a:buFont typeface="Wingdings" panose="05000000000000000000" pitchFamily="2" charset="2"/>
              <a:buChar char="Ø"/>
            </a:pPr>
            <a:r>
              <a:rPr lang="en-US" sz="2800" dirty="0" err="1"/>
              <a:t>अथवा</a:t>
            </a:r>
            <a:r>
              <a:rPr lang="en-US" sz="2800" dirty="0"/>
              <a:t> meter </a:t>
            </a:r>
            <a:r>
              <a:rPr lang="en-US" sz="2800" dirty="0" err="1"/>
              <a:t>जाँच</a:t>
            </a:r>
            <a:r>
              <a:rPr lang="en-US" sz="2800" dirty="0"/>
              <a:t> </a:t>
            </a:r>
            <a:r>
              <a:rPr lang="en-US" sz="2800" dirty="0" err="1"/>
              <a:t>गरि</a:t>
            </a:r>
            <a:r>
              <a:rPr lang="en-US" sz="2800" dirty="0"/>
              <a:t> </a:t>
            </a:r>
            <a:r>
              <a:rPr lang="en-US" sz="2800" dirty="0" err="1"/>
              <a:t>त्रुटिपूर्ण</a:t>
            </a:r>
            <a:r>
              <a:rPr lang="en-US" sz="2800" dirty="0"/>
              <a:t> meter </a:t>
            </a:r>
            <a:r>
              <a:rPr lang="en-US" sz="2800" dirty="0" err="1"/>
              <a:t>हरू</a:t>
            </a:r>
            <a:r>
              <a:rPr lang="en-US" sz="2800" dirty="0"/>
              <a:t> </a:t>
            </a:r>
            <a:r>
              <a:rPr lang="en-US" sz="2800" dirty="0" err="1"/>
              <a:t>बदल्नु</a:t>
            </a:r>
            <a:r>
              <a:rPr lang="en-US" sz="2800" dirty="0"/>
              <a:t> </a:t>
            </a:r>
            <a:endParaRPr sz="2800" dirty="0"/>
          </a:p>
          <a:p>
            <a:pPr marL="992187" lvl="0" indent="-457200" algn="l" rtl="0">
              <a:lnSpc>
                <a:spcPct val="90000"/>
              </a:lnSpc>
              <a:spcBef>
                <a:spcPts val="1000"/>
              </a:spcBef>
              <a:spcAft>
                <a:spcPts val="0"/>
              </a:spcAft>
              <a:buClr>
                <a:schemeClr val="dk1"/>
              </a:buClr>
              <a:buSzPts val="2000"/>
              <a:buFont typeface="Wingdings" panose="05000000000000000000" pitchFamily="2" charset="2"/>
              <a:buChar char="Ø"/>
            </a:pPr>
            <a:r>
              <a:rPr lang="en-US" sz="2800" dirty="0" err="1"/>
              <a:t>आवश्यक</a:t>
            </a:r>
            <a:r>
              <a:rPr lang="en-US" sz="2800" dirty="0"/>
              <a:t> size </a:t>
            </a:r>
            <a:r>
              <a:rPr lang="en-US" sz="2800" dirty="0" err="1"/>
              <a:t>अनुसार</a:t>
            </a:r>
            <a:r>
              <a:rPr lang="en-US" sz="2800" dirty="0"/>
              <a:t> meter </a:t>
            </a:r>
            <a:r>
              <a:rPr lang="en-US" sz="2800" dirty="0" err="1"/>
              <a:t>फेर्ने</a:t>
            </a:r>
            <a:r>
              <a:rPr lang="en-US" sz="2800" dirty="0"/>
              <a:t> </a:t>
            </a:r>
            <a:r>
              <a:rPr lang="en-US" sz="2800" dirty="0" err="1"/>
              <a:t>प्रणालीको</a:t>
            </a:r>
            <a:r>
              <a:rPr lang="en-US" sz="2800" dirty="0"/>
              <a:t> </a:t>
            </a:r>
            <a:r>
              <a:rPr lang="en-US" sz="2800" dirty="0" err="1"/>
              <a:t>व्यवस्था</a:t>
            </a:r>
            <a:endParaRPr sz="2800" dirty="0"/>
          </a:p>
          <a:p>
            <a:pPr marL="992187" lvl="0" indent="-457200" algn="l" rtl="0">
              <a:lnSpc>
                <a:spcPct val="90000"/>
              </a:lnSpc>
              <a:spcBef>
                <a:spcPts val="1000"/>
              </a:spcBef>
              <a:spcAft>
                <a:spcPts val="0"/>
              </a:spcAft>
              <a:buClr>
                <a:schemeClr val="dk1"/>
              </a:buClr>
              <a:buSzPts val="2000"/>
              <a:buFont typeface="Wingdings" panose="05000000000000000000" pitchFamily="2" charset="2"/>
              <a:buChar char="Ø"/>
            </a:pPr>
            <a:r>
              <a:rPr lang="en-US" sz="2800" dirty="0"/>
              <a:t>Meter </a:t>
            </a:r>
            <a:r>
              <a:rPr lang="en-US" sz="2800" dirty="0" err="1"/>
              <a:t>जडान</a:t>
            </a:r>
            <a:r>
              <a:rPr lang="en-US" sz="2800" dirty="0"/>
              <a:t> </a:t>
            </a:r>
            <a:r>
              <a:rPr lang="en-US" sz="2800" dirty="0" err="1"/>
              <a:t>गर्ने</a:t>
            </a:r>
            <a:r>
              <a:rPr lang="en-US" sz="2800" dirty="0"/>
              <a:t> </a:t>
            </a:r>
            <a:r>
              <a:rPr lang="en-US" sz="2800" dirty="0" err="1"/>
              <a:t>खुबीको</a:t>
            </a:r>
            <a:r>
              <a:rPr lang="en-US" sz="2800" dirty="0"/>
              <a:t> </a:t>
            </a:r>
            <a:r>
              <a:rPr lang="en-US" sz="2800" dirty="0" err="1"/>
              <a:t>सुधार</a:t>
            </a:r>
            <a:r>
              <a:rPr lang="en-US" sz="2800" dirty="0"/>
              <a:t> (meter </a:t>
            </a:r>
            <a:r>
              <a:rPr lang="en-US" sz="2800" dirty="0" err="1"/>
              <a:t>लाई</a:t>
            </a:r>
            <a:r>
              <a:rPr lang="en-US" sz="2800" dirty="0"/>
              <a:t> </a:t>
            </a:r>
            <a:r>
              <a:rPr lang="en-US" sz="2800" dirty="0" err="1"/>
              <a:t>तेर्सो</a:t>
            </a:r>
            <a:r>
              <a:rPr lang="en-US" sz="2800" dirty="0"/>
              <a:t> </a:t>
            </a:r>
            <a:r>
              <a:rPr lang="en-US" sz="2800" dirty="0" err="1"/>
              <a:t>राख्ने</a:t>
            </a:r>
            <a:r>
              <a:rPr lang="en-US" sz="2800" dirty="0"/>
              <a:t>) र </a:t>
            </a:r>
            <a:r>
              <a:rPr lang="en-US" sz="2800" dirty="0" err="1"/>
              <a:t>सहि</a:t>
            </a:r>
            <a:r>
              <a:rPr lang="en-US" sz="2800" dirty="0"/>
              <a:t> size </a:t>
            </a:r>
            <a:r>
              <a:rPr lang="en-US" sz="2800" dirty="0" err="1"/>
              <a:t>को</a:t>
            </a:r>
            <a:r>
              <a:rPr lang="en-US" sz="2800" dirty="0"/>
              <a:t> </a:t>
            </a:r>
            <a:r>
              <a:rPr lang="en-US" sz="2800" dirty="0" err="1"/>
              <a:t>मीटर</a:t>
            </a:r>
            <a:r>
              <a:rPr lang="en-US" sz="2800" dirty="0"/>
              <a:t> </a:t>
            </a:r>
            <a:r>
              <a:rPr lang="en-US" sz="2800" dirty="0" err="1"/>
              <a:t>प्रयोग</a:t>
            </a:r>
            <a:r>
              <a:rPr lang="en-US" sz="2800" dirty="0"/>
              <a:t> </a:t>
            </a:r>
            <a:r>
              <a:rPr lang="en-US" sz="2800" dirty="0" err="1"/>
              <a:t>गर्ने</a:t>
            </a:r>
            <a:r>
              <a:rPr lang="en-US" sz="2800" dirty="0"/>
              <a:t>।</a:t>
            </a:r>
            <a:endParaRPr lang="ne-NP" sz="2800" dirty="0"/>
          </a:p>
          <a:p>
            <a:pPr marL="992187" lvl="0" indent="-457200" algn="l" rtl="0">
              <a:lnSpc>
                <a:spcPct val="90000"/>
              </a:lnSpc>
              <a:spcBef>
                <a:spcPts val="1000"/>
              </a:spcBef>
              <a:spcAft>
                <a:spcPts val="0"/>
              </a:spcAft>
              <a:buClr>
                <a:schemeClr val="dk1"/>
              </a:buClr>
              <a:buSzPts val="2000"/>
              <a:buFont typeface="Wingdings" panose="05000000000000000000" pitchFamily="2" charset="2"/>
              <a:buChar char="Ø"/>
            </a:pPr>
            <a:endParaRPr sz="2800" dirty="0"/>
          </a:p>
          <a:p>
            <a:pPr marL="0" lvl="0" indent="0" algn="l" rtl="0">
              <a:lnSpc>
                <a:spcPct val="90000"/>
              </a:lnSpc>
              <a:spcBef>
                <a:spcPts val="1000"/>
              </a:spcBef>
              <a:spcAft>
                <a:spcPts val="0"/>
              </a:spcAft>
              <a:buClr>
                <a:schemeClr val="dk1"/>
              </a:buClr>
              <a:buSzPts val="3200"/>
              <a:buNone/>
            </a:pPr>
            <a:r>
              <a:rPr lang="en-US" sz="2800" u="sng" dirty="0"/>
              <a:t>४ Data processing </a:t>
            </a:r>
            <a:r>
              <a:rPr lang="en-US" sz="2800" u="sng" dirty="0" err="1"/>
              <a:t>मा</a:t>
            </a:r>
            <a:r>
              <a:rPr lang="en-US" sz="2800" u="sng" dirty="0"/>
              <a:t> </a:t>
            </a:r>
            <a:r>
              <a:rPr lang="en-US" sz="2800" u="sng" dirty="0" err="1"/>
              <a:t>हुने</a:t>
            </a:r>
            <a:r>
              <a:rPr lang="en-US" sz="2800" u="sng" dirty="0"/>
              <a:t> </a:t>
            </a:r>
            <a:r>
              <a:rPr lang="en-US" sz="2800" u="sng" dirty="0" err="1"/>
              <a:t>त्रुटिहरूको</a:t>
            </a:r>
            <a:r>
              <a:rPr lang="en-US" sz="2800" u="sng" dirty="0"/>
              <a:t> </a:t>
            </a:r>
            <a:r>
              <a:rPr lang="en-US" sz="2800" u="sng" dirty="0" err="1"/>
              <a:t>लागि</a:t>
            </a:r>
            <a:r>
              <a:rPr lang="en-US" sz="2800" u="sng" dirty="0"/>
              <a:t> </a:t>
            </a:r>
            <a:r>
              <a:rPr lang="en-US" sz="2800" u="sng" dirty="0" err="1"/>
              <a:t>रोकथामका</a:t>
            </a:r>
            <a:r>
              <a:rPr lang="en-US" sz="2800" u="sng" dirty="0"/>
              <a:t> </a:t>
            </a:r>
            <a:r>
              <a:rPr lang="en-US" sz="2800" u="sng" dirty="0" err="1"/>
              <a:t>उपायहरू</a:t>
            </a:r>
            <a:endParaRPr sz="2800" u="sng" dirty="0"/>
          </a:p>
          <a:p>
            <a:pPr marL="992187" lvl="0" indent="-457200" algn="l" rtl="0">
              <a:lnSpc>
                <a:spcPct val="90000"/>
              </a:lnSpc>
              <a:spcBef>
                <a:spcPts val="1000"/>
              </a:spcBef>
              <a:spcAft>
                <a:spcPts val="0"/>
              </a:spcAft>
              <a:buClr>
                <a:schemeClr val="dk1"/>
              </a:buClr>
              <a:buSzPts val="2000"/>
              <a:buFont typeface="Wingdings" panose="05000000000000000000" pitchFamily="2" charset="2"/>
              <a:buChar char="Ø"/>
            </a:pPr>
            <a:r>
              <a:rPr lang="en-US" sz="2800" dirty="0"/>
              <a:t>Data entry र </a:t>
            </a:r>
            <a:r>
              <a:rPr lang="en-US" sz="2800" dirty="0" err="1"/>
              <a:t>बिल</a:t>
            </a:r>
            <a:r>
              <a:rPr lang="en-US" sz="2800" dirty="0"/>
              <a:t> </a:t>
            </a:r>
            <a:r>
              <a:rPr lang="en-US" sz="2800" dirty="0" err="1"/>
              <a:t>गणनाको</a:t>
            </a:r>
            <a:r>
              <a:rPr lang="en-US" sz="2800" dirty="0"/>
              <a:t> </a:t>
            </a:r>
            <a:r>
              <a:rPr lang="en-US" sz="2800" dirty="0" err="1"/>
              <a:t>त्रुटिहरूबाट</a:t>
            </a:r>
            <a:r>
              <a:rPr lang="en-US" sz="2800" dirty="0"/>
              <a:t> </a:t>
            </a:r>
            <a:r>
              <a:rPr lang="en-US" sz="2800" dirty="0" err="1"/>
              <a:t>बच्नको</a:t>
            </a:r>
            <a:r>
              <a:rPr lang="en-US" sz="2800" dirty="0"/>
              <a:t> </a:t>
            </a:r>
            <a:r>
              <a:rPr lang="en-US" sz="2800" dirty="0" err="1"/>
              <a:t>लागि</a:t>
            </a:r>
            <a:r>
              <a:rPr lang="en-US" sz="2800" dirty="0"/>
              <a:t> </a:t>
            </a:r>
            <a:r>
              <a:rPr lang="en-US" sz="2800" dirty="0" err="1"/>
              <a:t>आन्तरिक</a:t>
            </a:r>
            <a:r>
              <a:rPr lang="en-US" sz="2800" dirty="0"/>
              <a:t> Double Check (</a:t>
            </a:r>
            <a:r>
              <a:rPr lang="en-US" sz="2800" dirty="0" err="1"/>
              <a:t>नियमित</a:t>
            </a:r>
            <a:r>
              <a:rPr lang="en-US" sz="2800" dirty="0"/>
              <a:t> </a:t>
            </a:r>
            <a:r>
              <a:rPr lang="en-US" sz="2800" dirty="0" err="1"/>
              <a:t>कार्यका</a:t>
            </a:r>
            <a:r>
              <a:rPr lang="en-US" sz="2800" dirty="0"/>
              <a:t> </a:t>
            </a:r>
            <a:r>
              <a:rPr lang="en-US" sz="2800" dirty="0" err="1"/>
              <a:t>रुपमा</a:t>
            </a:r>
            <a:r>
              <a:rPr lang="en-US" sz="2800" dirty="0"/>
              <a:t>)। Random sampling </a:t>
            </a:r>
            <a:r>
              <a:rPr lang="en-US" sz="2800" dirty="0" err="1"/>
              <a:t>गरि</a:t>
            </a:r>
            <a:r>
              <a:rPr lang="en-US" sz="2800" dirty="0"/>
              <a:t> </a:t>
            </a:r>
            <a:r>
              <a:rPr lang="en-US" sz="2800" dirty="0" err="1"/>
              <a:t>जाँच</a:t>
            </a:r>
            <a:r>
              <a:rPr lang="en-US" sz="2800" dirty="0"/>
              <a:t> </a:t>
            </a:r>
            <a:r>
              <a:rPr lang="en-US" sz="2800" dirty="0" err="1"/>
              <a:t>गर्नु</a:t>
            </a:r>
            <a:r>
              <a:rPr lang="en-US" sz="2800" dirty="0"/>
              <a:t>।</a:t>
            </a:r>
            <a:endParaRPr sz="2800" dirty="0"/>
          </a:p>
          <a:p>
            <a:pPr marL="992187" lvl="0" indent="-457200" algn="l" rtl="0">
              <a:lnSpc>
                <a:spcPct val="90000"/>
              </a:lnSpc>
              <a:spcBef>
                <a:spcPts val="1000"/>
              </a:spcBef>
              <a:spcAft>
                <a:spcPts val="0"/>
              </a:spcAft>
              <a:buClr>
                <a:schemeClr val="dk1"/>
              </a:buClr>
              <a:buSzPts val="2000"/>
              <a:buFont typeface="Wingdings" panose="05000000000000000000" pitchFamily="2" charset="2"/>
              <a:buChar char="Ø"/>
            </a:pPr>
            <a:r>
              <a:rPr lang="en-US" sz="2800" dirty="0" err="1"/>
              <a:t>महशुल</a:t>
            </a:r>
            <a:r>
              <a:rPr lang="en-US" sz="2800" dirty="0"/>
              <a:t> </a:t>
            </a:r>
            <a:r>
              <a:rPr lang="en-US" sz="2800" dirty="0" err="1"/>
              <a:t>गणनाको</a:t>
            </a:r>
            <a:r>
              <a:rPr lang="en-US" sz="2800" dirty="0"/>
              <a:t> </a:t>
            </a:r>
            <a:r>
              <a:rPr lang="ne-NP" sz="2800" dirty="0"/>
              <a:t>software </a:t>
            </a:r>
            <a:r>
              <a:rPr lang="en-US" sz="2800" dirty="0" err="1"/>
              <a:t>मा</a:t>
            </a:r>
            <a:r>
              <a:rPr lang="ne-NP" sz="2800" dirty="0"/>
              <a:t> </a:t>
            </a:r>
            <a:r>
              <a:rPr lang="en-US" sz="2800" dirty="0" err="1"/>
              <a:t>त्रुटिहरूको</a:t>
            </a:r>
            <a:r>
              <a:rPr lang="en-US" sz="2800" dirty="0"/>
              <a:t> </a:t>
            </a:r>
            <a:r>
              <a:rPr lang="en-US" sz="2800" dirty="0" err="1"/>
              <a:t>जाँच</a:t>
            </a:r>
            <a:r>
              <a:rPr lang="en-US" sz="2800" dirty="0"/>
              <a:t> र </a:t>
            </a:r>
            <a:r>
              <a:rPr lang="en-US" sz="2800" dirty="0" err="1"/>
              <a:t>सुधार</a:t>
            </a:r>
            <a:r>
              <a:rPr lang="en-US" sz="2800" dirty="0"/>
              <a:t>।</a:t>
            </a:r>
            <a:endParaRPr sz="2800" dirty="0"/>
          </a:p>
          <a:p>
            <a:pPr marL="228600" lvl="0" indent="-50800" algn="l" rtl="0">
              <a:lnSpc>
                <a:spcPct val="90000"/>
              </a:lnSpc>
              <a:spcBef>
                <a:spcPts val="1000"/>
              </a:spcBef>
              <a:spcAft>
                <a:spcPts val="0"/>
              </a:spcAft>
              <a:buClr>
                <a:schemeClr val="dk1"/>
              </a:buClr>
              <a:buSzPts val="2800"/>
              <a:buNone/>
            </a:pPr>
            <a:endParaRPr sz="2800" dirty="0"/>
          </a:p>
        </p:txBody>
      </p:sp>
      <p:sp>
        <p:nvSpPr>
          <p:cNvPr id="355" name="Google Shape;35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a:buSzPts val="1400"/>
            </a:pPr>
            <a:r>
              <a:rPr lang="ne-NP" sz="1400" b="1" dirty="0">
                <a:solidFill>
                  <a:schemeClr val="dk1"/>
                </a:solidFill>
                <a:latin typeface="Kokila" panose="020B0604020202020204" pitchFamily="34" charset="0"/>
                <a:cs typeface="Kokila" panose="020B0604020202020204" pitchFamily="34" charset="0"/>
              </a:rPr>
              <a:t>१४</a:t>
            </a:r>
            <a:endParaRPr sz="1400" b="1" dirty="0">
              <a:solidFill>
                <a:schemeClr val="dk1"/>
              </a:solidFill>
              <a:latin typeface="Kokila" panose="020B0604020202020204" pitchFamily="34" charset="0"/>
              <a:cs typeface="Kokila"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3">
            <a:alphaModFix/>
          </a:blip>
          <a:srcRect/>
          <a:stretch/>
        </p:blipFill>
        <p:spPr>
          <a:xfrm>
            <a:off x="9606456" y="1714157"/>
            <a:ext cx="2418536" cy="2703147"/>
          </a:xfrm>
          <a:prstGeom prst="rect">
            <a:avLst/>
          </a:prstGeom>
          <a:noFill/>
          <a:ln>
            <a:noFill/>
          </a:ln>
        </p:spPr>
      </p:pic>
      <p:sp>
        <p:nvSpPr>
          <p:cNvPr id="347" name="Google Shape;347;p15"/>
          <p:cNvSpPr txBox="1">
            <a:spLocks noGrp="1"/>
          </p:cNvSpPr>
          <p:nvPr>
            <p:ph type="title"/>
          </p:nvPr>
        </p:nvSpPr>
        <p:spPr>
          <a:xfrm>
            <a:off x="838199" y="323086"/>
            <a:ext cx="10765221" cy="18000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Arial"/>
              <a:buNone/>
            </a:pPr>
            <a:r>
              <a:rPr lang="en-US" sz="3800" dirty="0" err="1"/>
              <a:t>व्यबसायिक</a:t>
            </a:r>
            <a:r>
              <a:rPr lang="en-US" sz="3800" dirty="0"/>
              <a:t> </a:t>
            </a:r>
            <a:r>
              <a:rPr lang="en-US" sz="3800" dirty="0" err="1"/>
              <a:t>घाटा</a:t>
            </a:r>
            <a:r>
              <a:rPr lang="en-US" sz="3800" dirty="0"/>
              <a:t> </a:t>
            </a:r>
            <a:r>
              <a:rPr lang="en-US" sz="3800" dirty="0" err="1"/>
              <a:t>कम</a:t>
            </a:r>
            <a:r>
              <a:rPr lang="en-US" sz="3800" dirty="0"/>
              <a:t> </a:t>
            </a:r>
            <a:r>
              <a:rPr lang="en-US" sz="3800" dirty="0" err="1"/>
              <a:t>गर्ने</a:t>
            </a:r>
            <a:r>
              <a:rPr lang="en-US" sz="3800" dirty="0"/>
              <a:t> </a:t>
            </a:r>
            <a:r>
              <a:rPr lang="en-US" sz="3800" dirty="0" err="1"/>
              <a:t>तरिकाहरू</a:t>
            </a:r>
            <a:r>
              <a:rPr lang="en-US" sz="3800" dirty="0"/>
              <a:t> </a:t>
            </a:r>
            <a:r>
              <a:rPr lang="en-US" sz="3800" dirty="0" err="1"/>
              <a:t>बिस्तारमा</a:t>
            </a:r>
            <a:r>
              <a:rPr lang="en-US" sz="3800" dirty="0"/>
              <a:t> </a:t>
            </a:r>
            <a:br>
              <a:rPr lang="en-US" dirty="0"/>
            </a:br>
            <a:r>
              <a:rPr lang="ne-NP" sz="3600" dirty="0"/>
              <a:t>१ </a:t>
            </a:r>
            <a:r>
              <a:rPr lang="en-US" sz="3600" dirty="0"/>
              <a:t>. </a:t>
            </a:r>
            <a:r>
              <a:rPr lang="en-US" sz="3600" dirty="0" err="1"/>
              <a:t>बास्तविक</a:t>
            </a:r>
            <a:r>
              <a:rPr lang="en-US" sz="3600" dirty="0"/>
              <a:t> illegal connection </a:t>
            </a:r>
            <a:r>
              <a:rPr lang="en-US" sz="3600" dirty="0" err="1"/>
              <a:t>हरूको</a:t>
            </a:r>
            <a:r>
              <a:rPr lang="en-US" sz="3600" b="0" i="0" dirty="0">
                <a:latin typeface="Roboto"/>
                <a:ea typeface="Roboto"/>
                <a:cs typeface="Roboto"/>
                <a:sym typeface="Roboto"/>
              </a:rPr>
              <a:t> </a:t>
            </a:r>
            <a:r>
              <a:rPr lang="en-US" sz="3600" b="0" i="0" dirty="0" err="1">
                <a:latin typeface="Roboto"/>
                <a:ea typeface="Roboto"/>
                <a:cs typeface="Roboto"/>
                <a:sym typeface="Roboto"/>
              </a:rPr>
              <a:t>छानवीन</a:t>
            </a:r>
            <a:endParaRPr sz="3600" dirty="0"/>
          </a:p>
        </p:txBody>
      </p:sp>
      <p:sp>
        <p:nvSpPr>
          <p:cNvPr id="348" name="Google Shape;348;p15"/>
          <p:cNvSpPr txBox="1">
            <a:spLocks noGrp="1"/>
          </p:cNvSpPr>
          <p:nvPr>
            <p:ph type="body" idx="1"/>
          </p:nvPr>
        </p:nvSpPr>
        <p:spPr>
          <a:xfrm>
            <a:off x="838200" y="2196662"/>
            <a:ext cx="8452945" cy="41706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3000" dirty="0"/>
              <a:t>(</a:t>
            </a:r>
            <a:r>
              <a:rPr lang="ne-NP" sz="3000" dirty="0"/>
              <a:t>१ </a:t>
            </a:r>
            <a:r>
              <a:rPr lang="en-US" sz="3000" dirty="0"/>
              <a:t>) </a:t>
            </a:r>
            <a:r>
              <a:rPr lang="en-US" sz="3000" dirty="0" err="1"/>
              <a:t>लक्षित</a:t>
            </a:r>
            <a:r>
              <a:rPr lang="en-US" sz="3000" dirty="0"/>
              <a:t> </a:t>
            </a:r>
            <a:r>
              <a:rPr lang="en-US" sz="3000" dirty="0" err="1"/>
              <a:t>गरिएका</a:t>
            </a:r>
            <a:r>
              <a:rPr lang="en-US" sz="3000" dirty="0"/>
              <a:t> </a:t>
            </a:r>
            <a:r>
              <a:rPr lang="en-US" sz="3000" dirty="0" err="1"/>
              <a:t>ग्राहकहरूको</a:t>
            </a:r>
            <a:r>
              <a:rPr lang="en-US" sz="3000" dirty="0"/>
              <a:t> </a:t>
            </a:r>
            <a:r>
              <a:rPr lang="en-US" sz="3000" dirty="0" err="1"/>
              <a:t>सूची</a:t>
            </a:r>
            <a:r>
              <a:rPr lang="en-US" sz="3000" dirty="0"/>
              <a:t> </a:t>
            </a:r>
            <a:r>
              <a:rPr lang="en-US" sz="3000" dirty="0" err="1"/>
              <a:t>तयार</a:t>
            </a:r>
            <a:r>
              <a:rPr lang="en-US" sz="3000" dirty="0"/>
              <a:t>  </a:t>
            </a:r>
            <a:endParaRPr sz="3000" dirty="0"/>
          </a:p>
          <a:p>
            <a:pPr marL="342900" lvl="0" algn="l" rtl="0">
              <a:lnSpc>
                <a:spcPct val="90000"/>
              </a:lnSpc>
              <a:spcBef>
                <a:spcPts val="1000"/>
              </a:spcBef>
              <a:spcAft>
                <a:spcPts val="0"/>
              </a:spcAft>
              <a:buClr>
                <a:schemeClr val="dk1"/>
              </a:buClr>
              <a:buSzPts val="2400"/>
              <a:buFont typeface="Wingdings" panose="05000000000000000000" pitchFamily="2" charset="2"/>
              <a:buChar char="Ø"/>
            </a:pPr>
            <a:r>
              <a:rPr lang="en-US" sz="2400" dirty="0" err="1"/>
              <a:t>ग्राहक</a:t>
            </a:r>
            <a:r>
              <a:rPr lang="en-US" sz="2400" dirty="0"/>
              <a:t> </a:t>
            </a:r>
            <a:r>
              <a:rPr lang="en-US" sz="2400" dirty="0" err="1"/>
              <a:t>databaseको</a:t>
            </a:r>
            <a:r>
              <a:rPr lang="en-US" sz="2400" dirty="0"/>
              <a:t> </a:t>
            </a:r>
            <a:r>
              <a:rPr lang="en-US" sz="2400" dirty="0" err="1"/>
              <a:t>आधारमा</a:t>
            </a:r>
            <a:r>
              <a:rPr lang="en-US" sz="2400" dirty="0"/>
              <a:t>, </a:t>
            </a:r>
            <a:r>
              <a:rPr lang="en-US" sz="2400" dirty="0" err="1"/>
              <a:t>संदिग्ध</a:t>
            </a:r>
            <a:r>
              <a:rPr lang="en-US" sz="2400" dirty="0"/>
              <a:t> </a:t>
            </a:r>
            <a:r>
              <a:rPr lang="en-US" sz="2400" dirty="0" err="1"/>
              <a:t>ग्राहकहरूको</a:t>
            </a:r>
            <a:r>
              <a:rPr lang="en-US" sz="2400" dirty="0"/>
              <a:t> </a:t>
            </a:r>
            <a:r>
              <a:rPr lang="en-US" sz="2400" dirty="0" err="1"/>
              <a:t>पछिल्लो</a:t>
            </a:r>
            <a:r>
              <a:rPr lang="en-US" sz="2400" dirty="0"/>
              <a:t> </a:t>
            </a:r>
            <a:r>
              <a:rPr lang="en-US" sz="2400" dirty="0" err="1"/>
              <a:t>धेरै</a:t>
            </a:r>
            <a:r>
              <a:rPr lang="en-US" sz="2400" dirty="0"/>
              <a:t> </a:t>
            </a:r>
            <a:r>
              <a:rPr lang="en-US" sz="2400" dirty="0" err="1"/>
              <a:t>महिनाको</a:t>
            </a:r>
            <a:r>
              <a:rPr lang="en-US" sz="2400" dirty="0"/>
              <a:t> </a:t>
            </a:r>
            <a:r>
              <a:rPr lang="en-US" sz="2400" dirty="0" err="1"/>
              <a:t>पानी</a:t>
            </a:r>
            <a:r>
              <a:rPr lang="en-US" sz="2400" dirty="0"/>
              <a:t> </a:t>
            </a:r>
            <a:r>
              <a:rPr lang="en-US" sz="2400" dirty="0" err="1"/>
              <a:t>खपत</a:t>
            </a:r>
            <a:r>
              <a:rPr lang="en-US" sz="2400" dirty="0"/>
              <a:t> </a:t>
            </a:r>
            <a:r>
              <a:rPr lang="en-US" sz="2400" dirty="0" err="1"/>
              <a:t>मात्रा</a:t>
            </a:r>
            <a:r>
              <a:rPr lang="en-US" sz="2400" dirty="0"/>
              <a:t> </a:t>
            </a:r>
            <a:r>
              <a:rPr lang="en-US" sz="2400" dirty="0" err="1"/>
              <a:t>जाँच</a:t>
            </a:r>
            <a:r>
              <a:rPr lang="en-US" sz="2400" dirty="0"/>
              <a:t> </a:t>
            </a:r>
            <a:r>
              <a:rPr lang="en-US" sz="2400" dirty="0" err="1"/>
              <a:t>गर्नुहोस्</a:t>
            </a:r>
            <a:r>
              <a:rPr lang="en-US" sz="2400" dirty="0"/>
              <a:t>।</a:t>
            </a:r>
            <a:endParaRPr sz="2400" dirty="0"/>
          </a:p>
          <a:p>
            <a:pPr marL="342900" lvl="0" algn="l" rtl="0">
              <a:lnSpc>
                <a:spcPct val="90000"/>
              </a:lnSpc>
              <a:spcBef>
                <a:spcPts val="1000"/>
              </a:spcBef>
              <a:spcAft>
                <a:spcPts val="0"/>
              </a:spcAft>
              <a:buClr>
                <a:schemeClr val="dk1"/>
              </a:buClr>
              <a:buSzPts val="2400"/>
              <a:buFont typeface="Wingdings" panose="05000000000000000000" pitchFamily="2" charset="2"/>
              <a:buChar char="Ø"/>
            </a:pPr>
            <a:r>
              <a:rPr lang="en-US" sz="2400" dirty="0" err="1"/>
              <a:t>भ्रमणमा</a:t>
            </a:r>
            <a:r>
              <a:rPr lang="en-US" sz="2400" dirty="0"/>
              <a:t> </a:t>
            </a:r>
            <a:r>
              <a:rPr lang="en-US" sz="2400" dirty="0" err="1"/>
              <a:t>जानुपर्ने</a:t>
            </a:r>
            <a:r>
              <a:rPr lang="en-US" sz="2400" dirty="0"/>
              <a:t> </a:t>
            </a:r>
            <a:r>
              <a:rPr lang="en-US" sz="2400" dirty="0" err="1"/>
              <a:t>ग्राहकहरूको</a:t>
            </a:r>
            <a:r>
              <a:rPr lang="en-US" sz="2400" dirty="0"/>
              <a:t> </a:t>
            </a:r>
            <a:r>
              <a:rPr lang="en-US" sz="2400" dirty="0" err="1"/>
              <a:t>सूची</a:t>
            </a:r>
            <a:r>
              <a:rPr lang="en-US" sz="2400" dirty="0"/>
              <a:t> </a:t>
            </a:r>
            <a:r>
              <a:rPr lang="en-US" sz="2400" dirty="0" err="1"/>
              <a:t>बनाउनुहोस्</a:t>
            </a:r>
            <a:r>
              <a:rPr lang="en-US" sz="2400" dirty="0"/>
              <a:t>, </a:t>
            </a:r>
            <a:r>
              <a:rPr lang="en-US" sz="2400" dirty="0" err="1"/>
              <a:t>जसको</a:t>
            </a:r>
            <a:r>
              <a:rPr lang="en-US" sz="2400" dirty="0"/>
              <a:t> </a:t>
            </a:r>
            <a:r>
              <a:rPr lang="en-US" sz="2400" dirty="0" err="1"/>
              <a:t>उपभोग</a:t>
            </a:r>
            <a:r>
              <a:rPr lang="en-US" sz="2400" dirty="0"/>
              <a:t> </a:t>
            </a:r>
            <a:r>
              <a:rPr lang="en-US" sz="2400" dirty="0" err="1"/>
              <a:t>भएको</a:t>
            </a:r>
            <a:r>
              <a:rPr lang="en-US" sz="2400" dirty="0"/>
              <a:t> </a:t>
            </a:r>
            <a:r>
              <a:rPr lang="en-US" sz="2400" dirty="0" err="1"/>
              <a:t>पानीको</a:t>
            </a:r>
            <a:r>
              <a:rPr lang="en-US" sz="2400" dirty="0"/>
              <a:t> </a:t>
            </a:r>
            <a:r>
              <a:rPr lang="en-US" sz="2400" dirty="0" err="1"/>
              <a:t>मात्रा</a:t>
            </a:r>
            <a:r>
              <a:rPr lang="en-US" sz="2400" dirty="0"/>
              <a:t> </a:t>
            </a:r>
            <a:r>
              <a:rPr lang="en-US" sz="2400" dirty="0" err="1"/>
              <a:t>अत्यन्त</a:t>
            </a:r>
            <a:r>
              <a:rPr lang="en-US" sz="2400" dirty="0"/>
              <a:t> </a:t>
            </a:r>
            <a:r>
              <a:rPr lang="en-US" sz="2400" dirty="0" err="1"/>
              <a:t>थोरै</a:t>
            </a:r>
            <a:r>
              <a:rPr lang="en-US" sz="2400" dirty="0"/>
              <a:t> </a:t>
            </a:r>
            <a:r>
              <a:rPr lang="en-US" sz="2400" dirty="0" err="1"/>
              <a:t>हुन्छ</a:t>
            </a:r>
            <a:r>
              <a:rPr lang="en-US" sz="2400" dirty="0"/>
              <a:t>। </a:t>
            </a:r>
            <a:endParaRPr dirty="0"/>
          </a:p>
          <a:p>
            <a:pPr marL="342900" lvl="0" algn="l" rtl="0">
              <a:lnSpc>
                <a:spcPct val="90000"/>
              </a:lnSpc>
              <a:spcBef>
                <a:spcPts val="1000"/>
              </a:spcBef>
              <a:spcAft>
                <a:spcPts val="0"/>
              </a:spcAft>
              <a:buClr>
                <a:schemeClr val="dk1"/>
              </a:buClr>
              <a:buSzPts val="2400"/>
              <a:buFont typeface="Wingdings" panose="05000000000000000000" pitchFamily="2" charset="2"/>
              <a:buChar char="Ø"/>
            </a:pPr>
            <a:r>
              <a:rPr lang="en-US" sz="2400" dirty="0"/>
              <a:t>Connection </a:t>
            </a:r>
            <a:r>
              <a:rPr lang="en-US" sz="2400" dirty="0" err="1"/>
              <a:t>रद्ध</a:t>
            </a:r>
            <a:r>
              <a:rPr lang="en-US" sz="2400" dirty="0"/>
              <a:t> </a:t>
            </a:r>
            <a:r>
              <a:rPr lang="en-US" sz="2400" dirty="0" err="1"/>
              <a:t>गरिएका</a:t>
            </a:r>
            <a:r>
              <a:rPr lang="en-US" sz="2400" dirty="0"/>
              <a:t> </a:t>
            </a:r>
            <a:r>
              <a:rPr lang="en-US" sz="2400" dirty="0" err="1"/>
              <a:t>मिटरहरू</a:t>
            </a:r>
            <a:r>
              <a:rPr lang="en-US" sz="2400" dirty="0"/>
              <a:t> र/</a:t>
            </a:r>
            <a:r>
              <a:rPr lang="en-US" sz="2400" dirty="0" err="1"/>
              <a:t>वा</a:t>
            </a:r>
            <a:r>
              <a:rPr lang="en-US" sz="2400" dirty="0"/>
              <a:t> </a:t>
            </a:r>
            <a:r>
              <a:rPr lang="en-US" sz="2400" dirty="0" err="1"/>
              <a:t>पानी</a:t>
            </a:r>
            <a:r>
              <a:rPr lang="en-US" sz="2400" dirty="0"/>
              <a:t> </a:t>
            </a:r>
            <a:r>
              <a:rPr lang="en-US" sz="2400" dirty="0" err="1"/>
              <a:t>आपूर्ति</a:t>
            </a:r>
            <a:r>
              <a:rPr lang="en-US" sz="2400" dirty="0"/>
              <a:t> </a:t>
            </a:r>
            <a:r>
              <a:rPr lang="en-US" sz="2400" dirty="0" err="1"/>
              <a:t>निलम्बित</a:t>
            </a:r>
            <a:r>
              <a:rPr lang="en-US" sz="2400" dirty="0"/>
              <a:t> </a:t>
            </a:r>
            <a:r>
              <a:rPr lang="en-US" sz="2400" dirty="0" err="1"/>
              <a:t>ग्राहकहरुको</a:t>
            </a:r>
            <a:r>
              <a:rPr lang="en-US" sz="2400" dirty="0"/>
              <a:t> </a:t>
            </a:r>
            <a:r>
              <a:rPr lang="en-US" sz="2400" dirty="0" err="1"/>
              <a:t>सुची</a:t>
            </a:r>
            <a:r>
              <a:rPr lang="en-US" sz="2400" dirty="0"/>
              <a:t> </a:t>
            </a:r>
            <a:r>
              <a:rPr lang="en-US" sz="2400" dirty="0" err="1"/>
              <a:t>बनाउनुहोस</a:t>
            </a:r>
            <a:r>
              <a:rPr lang="en-US" sz="2400" dirty="0"/>
              <a:t>। </a:t>
            </a:r>
            <a:endParaRPr sz="2400" dirty="0"/>
          </a:p>
          <a:p>
            <a:pPr marL="342900" lvl="0" algn="l" rtl="0">
              <a:lnSpc>
                <a:spcPct val="90000"/>
              </a:lnSpc>
              <a:spcBef>
                <a:spcPts val="1000"/>
              </a:spcBef>
              <a:spcAft>
                <a:spcPts val="0"/>
              </a:spcAft>
              <a:buClr>
                <a:schemeClr val="dk1"/>
              </a:buClr>
              <a:buSzPts val="2400"/>
              <a:buFont typeface="Wingdings" panose="05000000000000000000" pitchFamily="2" charset="2"/>
              <a:buChar char="Ø"/>
            </a:pPr>
            <a:r>
              <a:rPr lang="en-US" sz="2400" dirty="0" err="1"/>
              <a:t>ति</a:t>
            </a:r>
            <a:r>
              <a:rPr lang="en-US" sz="2400" dirty="0"/>
              <a:t> </a:t>
            </a:r>
            <a:r>
              <a:rPr lang="en-US" sz="2400" dirty="0" err="1"/>
              <a:t>बासिन्दाहरू</a:t>
            </a:r>
            <a:r>
              <a:rPr lang="en-US" sz="2400" dirty="0"/>
              <a:t> </a:t>
            </a:r>
            <a:r>
              <a:rPr lang="en-US" sz="2400" dirty="0" err="1"/>
              <a:t>जो</a:t>
            </a:r>
            <a:r>
              <a:rPr lang="en-US" sz="2400" dirty="0"/>
              <a:t> </a:t>
            </a:r>
            <a:r>
              <a:rPr lang="en-US" sz="2400" dirty="0" err="1"/>
              <a:t>ग्राहक</a:t>
            </a:r>
            <a:r>
              <a:rPr lang="en-US" sz="2400" dirty="0"/>
              <a:t> </a:t>
            </a:r>
            <a:r>
              <a:rPr lang="en-US" sz="2400" dirty="0" err="1"/>
              <a:t>होइनन्</a:t>
            </a:r>
            <a:r>
              <a:rPr lang="en-US" sz="2400" dirty="0"/>
              <a:t> , </a:t>
            </a:r>
            <a:r>
              <a:rPr lang="en-US" sz="2400" dirty="0" err="1"/>
              <a:t>तिनीहरुको</a:t>
            </a:r>
            <a:r>
              <a:rPr lang="en-US" sz="2400" dirty="0"/>
              <a:t> </a:t>
            </a:r>
            <a:r>
              <a:rPr lang="en-US" sz="2400" dirty="0" err="1"/>
              <a:t>पनि</a:t>
            </a:r>
            <a:r>
              <a:rPr lang="en-US" sz="2400" dirty="0"/>
              <a:t> </a:t>
            </a:r>
            <a:r>
              <a:rPr lang="en-US" sz="2400" dirty="0" err="1"/>
              <a:t>सुची</a:t>
            </a:r>
            <a:r>
              <a:rPr lang="en-US" sz="2400" dirty="0"/>
              <a:t> </a:t>
            </a:r>
            <a:r>
              <a:rPr lang="en-US" sz="2400" dirty="0" err="1"/>
              <a:t>बनाउनुहोस्</a:t>
            </a:r>
            <a:r>
              <a:rPr lang="en-US" sz="2400" dirty="0"/>
              <a:t>। </a:t>
            </a:r>
            <a:endParaRPr dirty="0"/>
          </a:p>
        </p:txBody>
      </p:sp>
      <p:pic>
        <p:nvPicPr>
          <p:cNvPr id="349" name="Google Shape;349;p15"/>
          <p:cNvPicPr preferRelativeResize="0"/>
          <p:nvPr/>
        </p:nvPicPr>
        <p:blipFill rotWithShape="1">
          <a:blip r:embed="rId4">
            <a:alphaModFix/>
          </a:blip>
          <a:srcRect/>
          <a:stretch/>
        </p:blipFill>
        <p:spPr>
          <a:xfrm>
            <a:off x="9532883" y="4578760"/>
            <a:ext cx="2492109" cy="1744049"/>
          </a:xfrm>
          <a:prstGeom prst="rect">
            <a:avLst/>
          </a:prstGeom>
          <a:noFill/>
          <a:ln>
            <a:noFill/>
          </a:ln>
        </p:spPr>
      </p:pic>
      <p:sp>
        <p:nvSpPr>
          <p:cNvPr id="3" name="スライド番号プレースホルダー 2">
            <a:extLst>
              <a:ext uri="{FF2B5EF4-FFF2-40B4-BE49-F238E27FC236}">
                <a16:creationId xmlns:a16="http://schemas.microsoft.com/office/drawing/2014/main" id="{23FA50DE-E59D-4457-2E73-0300260756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dirty="0" err="1"/>
              <a:t>बास्तविक</a:t>
            </a:r>
            <a:r>
              <a:rPr lang="en-US" sz="3600" dirty="0"/>
              <a:t> illegal connection </a:t>
            </a:r>
            <a:r>
              <a:rPr lang="en-US" sz="3600" dirty="0" err="1"/>
              <a:t>हरूको</a:t>
            </a:r>
            <a:r>
              <a:rPr lang="en-US" sz="3600" b="0" i="0" dirty="0">
                <a:latin typeface="Roboto"/>
                <a:ea typeface="Roboto"/>
                <a:cs typeface="Roboto"/>
                <a:sym typeface="Roboto"/>
              </a:rPr>
              <a:t> </a:t>
            </a:r>
            <a:r>
              <a:rPr lang="en-US" sz="3600" b="0" i="0" dirty="0" err="1">
                <a:latin typeface="Roboto"/>
                <a:ea typeface="Roboto"/>
                <a:cs typeface="Roboto"/>
                <a:sym typeface="Roboto"/>
              </a:rPr>
              <a:t>छानवीन</a:t>
            </a:r>
            <a:r>
              <a:rPr lang="en-US" sz="3600" b="0" i="0" dirty="0">
                <a:latin typeface="Roboto"/>
                <a:ea typeface="Roboto"/>
                <a:cs typeface="Roboto"/>
                <a:sym typeface="Roboto"/>
              </a:rPr>
              <a:t>….</a:t>
            </a:r>
            <a:endParaRPr sz="3600" dirty="0"/>
          </a:p>
        </p:txBody>
      </p:sp>
      <p:sp>
        <p:nvSpPr>
          <p:cNvPr id="356" name="Google Shape;356;p16"/>
          <p:cNvSpPr txBox="1">
            <a:spLocks noGrp="1"/>
          </p:cNvSpPr>
          <p:nvPr>
            <p:ph type="body" idx="1"/>
          </p:nvPr>
        </p:nvSpPr>
        <p:spPr>
          <a:xfrm>
            <a:off x="838200" y="1678483"/>
            <a:ext cx="10515600" cy="250126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ne-NP" sz="3000" dirty="0"/>
              <a:t>(२ ) ग्राहक/अरु बासिन्दाहरूको घरहरूमा भ्रमण गर्नु</a:t>
            </a:r>
          </a:p>
          <a:p>
            <a:pPr marL="514350" lvl="0" indent="-514350" algn="l" rtl="0">
              <a:lnSpc>
                <a:spcPct val="90000"/>
              </a:lnSpc>
              <a:spcBef>
                <a:spcPts val="1000"/>
              </a:spcBef>
              <a:spcAft>
                <a:spcPts val="0"/>
              </a:spcAft>
              <a:buClr>
                <a:schemeClr val="dk1"/>
              </a:buClr>
              <a:buSzPts val="2400"/>
              <a:buFont typeface="Wingdings" panose="05000000000000000000" pitchFamily="2" charset="2"/>
              <a:buChar char="Ø"/>
            </a:pPr>
            <a:r>
              <a:rPr lang="en-US" sz="2400" dirty="0"/>
              <a:t>Meter, Meter Box र </a:t>
            </a:r>
            <a:r>
              <a:rPr lang="en-US" sz="2400" dirty="0" err="1"/>
              <a:t>वरपरको</a:t>
            </a:r>
            <a:r>
              <a:rPr lang="en-US" sz="2400" dirty="0"/>
              <a:t> </a:t>
            </a:r>
            <a:r>
              <a:rPr lang="en-US" sz="2400" dirty="0" err="1"/>
              <a:t>अवस्था</a:t>
            </a:r>
            <a:r>
              <a:rPr lang="en-US" sz="2400" dirty="0"/>
              <a:t> </a:t>
            </a:r>
            <a:r>
              <a:rPr lang="en-US" sz="2400" dirty="0" err="1"/>
              <a:t>हेरिनेछ</a:t>
            </a:r>
            <a:r>
              <a:rPr lang="en-US" sz="2400" dirty="0"/>
              <a:t>। </a:t>
            </a:r>
            <a:r>
              <a:rPr lang="en-US" sz="2400" dirty="0" err="1"/>
              <a:t>विशेष</a:t>
            </a:r>
            <a:r>
              <a:rPr lang="en-US" sz="2400" dirty="0"/>
              <a:t> </a:t>
            </a:r>
            <a:r>
              <a:rPr lang="en-US" sz="2400" dirty="0" err="1"/>
              <a:t>गरी</a:t>
            </a:r>
            <a:r>
              <a:rPr lang="en-US" sz="2400" dirty="0"/>
              <a:t> </a:t>
            </a:r>
            <a:r>
              <a:rPr lang="en-US" sz="2400" dirty="0" err="1"/>
              <a:t>सबैभन्दा</a:t>
            </a:r>
            <a:r>
              <a:rPr lang="en-US" sz="2400" dirty="0"/>
              <a:t> </a:t>
            </a:r>
            <a:r>
              <a:rPr lang="en-US" sz="2400" dirty="0" err="1"/>
              <a:t>शंकास्पद</a:t>
            </a:r>
            <a:r>
              <a:rPr lang="en-US" sz="2400" dirty="0"/>
              <a:t> </a:t>
            </a:r>
            <a:r>
              <a:rPr lang="en-US" sz="2400" dirty="0" err="1"/>
              <a:t>ग्राहकहरूको</a:t>
            </a:r>
            <a:r>
              <a:rPr lang="en-US" sz="2400" dirty="0"/>
              <a:t> </a:t>
            </a:r>
            <a:r>
              <a:rPr lang="en-US" sz="2400" dirty="0" err="1"/>
              <a:t>मिटर</a:t>
            </a:r>
            <a:r>
              <a:rPr lang="en-US" sz="2400" dirty="0"/>
              <a:t> </a:t>
            </a:r>
            <a:r>
              <a:rPr lang="en-US" sz="2400" dirty="0" err="1"/>
              <a:t>बक्सहरू</a:t>
            </a:r>
            <a:r>
              <a:rPr lang="en-US" sz="2400" dirty="0"/>
              <a:t> </a:t>
            </a:r>
            <a:r>
              <a:rPr lang="en-US" sz="2400" dirty="0" err="1"/>
              <a:t>सावधानीपूर्वक</a:t>
            </a:r>
            <a:r>
              <a:rPr lang="en-US" sz="2400" dirty="0"/>
              <a:t> </a:t>
            </a:r>
            <a:r>
              <a:rPr lang="en-US" sz="2400" dirty="0" err="1"/>
              <a:t>जाँच</a:t>
            </a:r>
            <a:r>
              <a:rPr lang="en-US" sz="2400" dirty="0"/>
              <a:t> </a:t>
            </a:r>
            <a:r>
              <a:rPr lang="en-US" sz="2400" dirty="0" err="1"/>
              <a:t>गर्नुपर्छ</a:t>
            </a:r>
            <a:r>
              <a:rPr lang="en-US" sz="2400" dirty="0"/>
              <a:t>।.</a:t>
            </a:r>
            <a:endParaRPr sz="2400" dirty="0"/>
          </a:p>
          <a:p>
            <a:pPr marL="514350" lvl="0" indent="-514350" algn="l" rtl="0">
              <a:lnSpc>
                <a:spcPct val="90000"/>
              </a:lnSpc>
              <a:spcBef>
                <a:spcPts val="1000"/>
              </a:spcBef>
              <a:spcAft>
                <a:spcPts val="0"/>
              </a:spcAft>
              <a:buClr>
                <a:schemeClr val="dk1"/>
              </a:buClr>
              <a:buSzPts val="2400"/>
              <a:buFont typeface="Wingdings" panose="05000000000000000000" pitchFamily="2" charset="2"/>
              <a:buChar char="Ø"/>
            </a:pPr>
            <a:r>
              <a:rPr lang="en-US" sz="2400" dirty="0" err="1"/>
              <a:t>यदि</a:t>
            </a:r>
            <a:r>
              <a:rPr lang="en-US" sz="2400" dirty="0"/>
              <a:t> </a:t>
            </a:r>
            <a:r>
              <a:rPr lang="en-US" sz="2400" dirty="0" err="1"/>
              <a:t>अवैध</a:t>
            </a:r>
            <a:r>
              <a:rPr lang="en-US" sz="2400" dirty="0"/>
              <a:t> </a:t>
            </a:r>
            <a:r>
              <a:rPr lang="en-US" sz="2400" dirty="0" err="1"/>
              <a:t>प्रयोग</a:t>
            </a:r>
            <a:r>
              <a:rPr lang="en-US" sz="2400" dirty="0"/>
              <a:t> </a:t>
            </a:r>
            <a:r>
              <a:rPr lang="en-US" sz="2400" dirty="0" err="1"/>
              <a:t>फेला</a:t>
            </a:r>
            <a:r>
              <a:rPr lang="en-US" sz="2400" dirty="0"/>
              <a:t> </a:t>
            </a:r>
            <a:r>
              <a:rPr lang="en-US" sz="2400" dirty="0" err="1"/>
              <a:t>पर्यो</a:t>
            </a:r>
            <a:r>
              <a:rPr lang="en-US" sz="2400" dirty="0"/>
              <a:t> </a:t>
            </a:r>
            <a:r>
              <a:rPr lang="en-US" sz="2400" dirty="0" err="1"/>
              <a:t>भने</a:t>
            </a:r>
            <a:r>
              <a:rPr lang="en-US" sz="2400" dirty="0"/>
              <a:t> </a:t>
            </a:r>
            <a:r>
              <a:rPr lang="en-US" sz="2400" dirty="0" err="1"/>
              <a:t>सो</a:t>
            </a:r>
            <a:r>
              <a:rPr lang="en-US" sz="2400" dirty="0"/>
              <a:t> </a:t>
            </a:r>
            <a:r>
              <a:rPr lang="en-US" sz="2400" dirty="0" err="1"/>
              <a:t>प्रयोगकर्तालाई</a:t>
            </a:r>
            <a:r>
              <a:rPr lang="en-US" sz="2400" dirty="0"/>
              <a:t> </a:t>
            </a:r>
            <a:r>
              <a:rPr lang="en-US" sz="2400" dirty="0" err="1"/>
              <a:t>सूचित</a:t>
            </a:r>
            <a:r>
              <a:rPr lang="en-US" sz="2400" dirty="0"/>
              <a:t> </a:t>
            </a:r>
            <a:r>
              <a:rPr lang="en-US" sz="2400" dirty="0" err="1"/>
              <a:t>गर्नुपर्छ</a:t>
            </a:r>
            <a:r>
              <a:rPr lang="en-US" sz="2400" dirty="0"/>
              <a:t>। </a:t>
            </a:r>
            <a:r>
              <a:rPr lang="en-US" sz="2400" dirty="0" err="1"/>
              <a:t>प्रयोगकर्ताले</a:t>
            </a:r>
            <a:r>
              <a:rPr lang="en-US" sz="2400" dirty="0"/>
              <a:t> </a:t>
            </a:r>
            <a:r>
              <a:rPr lang="en-US" sz="2400" dirty="0" err="1"/>
              <a:t>यसलाई</a:t>
            </a:r>
            <a:r>
              <a:rPr lang="en-US" sz="2400" dirty="0"/>
              <a:t> </a:t>
            </a:r>
            <a:r>
              <a:rPr lang="en-US" sz="2400" dirty="0" err="1"/>
              <a:t>सच्याउनु</a:t>
            </a:r>
            <a:r>
              <a:rPr lang="en-US" sz="2400" dirty="0"/>
              <a:t> </a:t>
            </a:r>
            <a:r>
              <a:rPr lang="en-US" sz="2400" dirty="0" err="1"/>
              <a:t>पर्छ</a:t>
            </a:r>
            <a:r>
              <a:rPr lang="en-US" sz="2400" dirty="0"/>
              <a:t> र </a:t>
            </a:r>
            <a:r>
              <a:rPr lang="en-US" sz="2400" dirty="0" err="1"/>
              <a:t>जरिवाना</a:t>
            </a:r>
            <a:r>
              <a:rPr lang="en-US" sz="2400" dirty="0"/>
              <a:t>/</a:t>
            </a:r>
            <a:r>
              <a:rPr lang="en-US" sz="2400" dirty="0" err="1"/>
              <a:t>दण्ड</a:t>
            </a:r>
            <a:r>
              <a:rPr lang="en-US" sz="2400" dirty="0"/>
              <a:t> </a:t>
            </a:r>
            <a:r>
              <a:rPr lang="en-US" sz="2400" dirty="0" err="1"/>
              <a:t>तिर्नुपर्छ</a:t>
            </a:r>
            <a:r>
              <a:rPr lang="en-US" sz="2400" dirty="0"/>
              <a:t> </a:t>
            </a:r>
            <a:r>
              <a:rPr lang="en-US" sz="2400" dirty="0" err="1"/>
              <a:t>भन्नुहोस्</a:t>
            </a:r>
            <a:r>
              <a:rPr lang="en-US" sz="2400" dirty="0"/>
              <a:t>।</a:t>
            </a:r>
            <a:endParaRPr sz="2400" dirty="0"/>
          </a:p>
        </p:txBody>
      </p:sp>
      <p:pic>
        <p:nvPicPr>
          <p:cNvPr id="357" name="Google Shape;357;p16" descr="デバイス, 屋外, 建物, 岩 が含まれている画像&#10;&#10;自動的に生成された説明"/>
          <p:cNvPicPr preferRelativeResize="0"/>
          <p:nvPr/>
        </p:nvPicPr>
        <p:blipFill rotWithShape="1">
          <a:blip r:embed="rId3">
            <a:alphaModFix/>
          </a:blip>
          <a:srcRect/>
          <a:stretch/>
        </p:blipFill>
        <p:spPr>
          <a:xfrm>
            <a:off x="1166648" y="4465359"/>
            <a:ext cx="1890493" cy="2025659"/>
          </a:xfrm>
          <a:prstGeom prst="rect">
            <a:avLst/>
          </a:prstGeom>
          <a:noFill/>
          <a:ln>
            <a:noFill/>
          </a:ln>
        </p:spPr>
      </p:pic>
      <p:pic>
        <p:nvPicPr>
          <p:cNvPr id="358" name="Google Shape;358;p16" descr="レンガの壁&#10;&#10;低い精度で自動的に生成された説明"/>
          <p:cNvPicPr preferRelativeResize="0"/>
          <p:nvPr/>
        </p:nvPicPr>
        <p:blipFill rotWithShape="1">
          <a:blip r:embed="rId4">
            <a:alphaModFix/>
          </a:blip>
          <a:srcRect/>
          <a:stretch/>
        </p:blipFill>
        <p:spPr>
          <a:xfrm>
            <a:off x="3237870" y="4473242"/>
            <a:ext cx="2752344" cy="2017776"/>
          </a:xfrm>
          <a:prstGeom prst="rect">
            <a:avLst/>
          </a:prstGeom>
          <a:noFill/>
          <a:ln>
            <a:noFill/>
          </a:ln>
        </p:spPr>
      </p:pic>
      <p:pic>
        <p:nvPicPr>
          <p:cNvPr id="359" name="Google Shape;359;p16" descr="並んで立っている男性&#10;&#10;低い精度で自動的に生成された説明"/>
          <p:cNvPicPr preferRelativeResize="0"/>
          <p:nvPr/>
        </p:nvPicPr>
        <p:blipFill rotWithShape="1">
          <a:blip r:embed="rId5">
            <a:alphaModFix/>
          </a:blip>
          <a:srcRect/>
          <a:stretch/>
        </p:blipFill>
        <p:spPr>
          <a:xfrm>
            <a:off x="6170943" y="4473241"/>
            <a:ext cx="2687717" cy="2015787"/>
          </a:xfrm>
          <a:prstGeom prst="rect">
            <a:avLst/>
          </a:prstGeom>
          <a:noFill/>
          <a:ln>
            <a:noFill/>
          </a:ln>
        </p:spPr>
      </p:pic>
      <p:pic>
        <p:nvPicPr>
          <p:cNvPr id="360" name="Google Shape;360;p16" descr="庭に植えている様々な料理&#10;&#10;低い精度で自動的に生成された説明"/>
          <p:cNvPicPr preferRelativeResize="0"/>
          <p:nvPr/>
        </p:nvPicPr>
        <p:blipFill rotWithShape="1">
          <a:blip r:embed="rId6">
            <a:alphaModFix/>
          </a:blip>
          <a:srcRect/>
          <a:stretch/>
        </p:blipFill>
        <p:spPr>
          <a:xfrm>
            <a:off x="9039388" y="4473241"/>
            <a:ext cx="2575315" cy="2015787"/>
          </a:xfrm>
          <a:prstGeom prst="rect">
            <a:avLst/>
          </a:prstGeom>
          <a:noFill/>
          <a:ln>
            <a:noFill/>
          </a:ln>
        </p:spPr>
      </p:pic>
      <p:sp>
        <p:nvSpPr>
          <p:cNvPr id="3" name="スライド番号プレースホルダー 2">
            <a:extLst>
              <a:ext uri="{FF2B5EF4-FFF2-40B4-BE49-F238E27FC236}">
                <a16:creationId xmlns:a16="http://schemas.microsoft.com/office/drawing/2014/main" id="{FF42F8CD-BD5D-C367-659A-D2AF775003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403C983-43B3-43FF-927D-312522683B9C}"/>
              </a:ext>
            </a:extLst>
          </p:cNvPr>
          <p:cNvSpPr>
            <a:spLocks noGrp="1"/>
          </p:cNvSpPr>
          <p:nvPr>
            <p:ph type="subTitle" idx="1"/>
          </p:nvPr>
        </p:nvSpPr>
        <p:spPr>
          <a:xfrm>
            <a:off x="1152939" y="1192696"/>
            <a:ext cx="9833113" cy="5380381"/>
          </a:xfrm>
        </p:spPr>
        <p:txBody>
          <a:bodyPr>
            <a:normAutofit/>
          </a:bodyPr>
          <a:lstStyle/>
          <a:p>
            <a:pPr marL="457200" marR="0">
              <a:spcBef>
                <a:spcPts val="0"/>
              </a:spcBef>
              <a:spcAft>
                <a:spcPts val="0"/>
              </a:spcAft>
            </a:pPr>
            <a:r>
              <a:rPr lang="en-US" b="1" i="1" u="sng" dirty="0">
                <a:latin typeface="Calibri" panose="020F0502020204030204" pitchFamily="34" charset="0"/>
                <a:ea typeface="Calibri" panose="020F0502020204030204" pitchFamily="34" charset="0"/>
                <a:cs typeface="Arial" panose="020B0604020202020204" pitchFamily="34" charset="0"/>
              </a:rPr>
              <a:t>Ill</a:t>
            </a:r>
            <a:r>
              <a:rPr lang="en-US" b="1" i="1" u="sng" dirty="0">
                <a:effectLst/>
                <a:latin typeface="Calibri" panose="020F0502020204030204" pitchFamily="34" charset="0"/>
                <a:ea typeface="Calibri" panose="020F0502020204030204" pitchFamily="34" charset="0"/>
                <a:cs typeface="Arial" panose="020B0604020202020204" pitchFamily="34" charset="0"/>
              </a:rPr>
              <a:t>egal connection (KUKL Connection policy 2011)</a:t>
            </a:r>
          </a:p>
          <a:p>
            <a:pPr marL="457200" marR="0">
              <a:spcBef>
                <a:spcPts val="0"/>
              </a:spcBef>
              <a:spcAft>
                <a:spcPts val="0"/>
              </a:spcAft>
            </a:pPr>
            <a:endParaRPr lang="en-US" u="sng" dirty="0">
              <a:effectLst/>
              <a:latin typeface="Calibri" panose="020F0502020204030204" pitchFamily="34" charset="0"/>
              <a:ea typeface="Calibri" panose="020F0502020204030204" pitchFamily="34" charset="0"/>
              <a:cs typeface="Arial" panose="020B0604020202020204" pitchFamily="34" charset="0"/>
            </a:endParaRPr>
          </a:p>
          <a:p>
            <a:pPr marL="0" marR="0">
              <a:lnSpc>
                <a:spcPts val="565"/>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38100" algn="l">
              <a:lnSpc>
                <a:spcPct val="90000"/>
              </a:lnSpc>
              <a:spcBef>
                <a:spcPts val="0"/>
              </a:spcBef>
              <a:spcAft>
                <a:spcPts val="0"/>
              </a:spcAft>
            </a:pPr>
            <a:r>
              <a:rPr lang="en-US" sz="1900" dirty="0">
                <a:effectLst/>
                <a:latin typeface="Calibri" panose="020F0502020204030204" pitchFamily="34" charset="0"/>
                <a:ea typeface="Calibri" panose="020F0502020204030204" pitchFamily="34" charset="0"/>
                <a:cs typeface="Arial" panose="020B0604020202020204" pitchFamily="34" charset="0"/>
              </a:rPr>
              <a:t>Any connection made to any of the water lines without the knowledge and approval of KUKL will be treated as an illegal connection. Illegal connections may be of the following types:</a:t>
            </a:r>
          </a:p>
          <a:p>
            <a:pPr marL="0" marR="0" algn="l">
              <a:lnSpc>
                <a:spcPts val="1730"/>
              </a:lnSpc>
              <a:spcBef>
                <a:spcPts val="0"/>
              </a:spcBef>
              <a:spcAft>
                <a:spcPts val="0"/>
              </a:spcAft>
            </a:pPr>
            <a:r>
              <a:rPr lang="en-US" sz="19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900" dirty="0">
              <a:effectLst/>
              <a:latin typeface="Calibri" panose="020F0502020204030204" pitchFamily="34" charset="0"/>
              <a:ea typeface="Calibri" panose="020F0502020204030204" pitchFamily="34" charset="0"/>
              <a:cs typeface="Arial" panose="020B0604020202020204" pitchFamily="34" charset="0"/>
            </a:endParaRPr>
          </a:p>
          <a:p>
            <a:pPr marL="342900" marR="38100" lvl="0" indent="-342900" algn="l">
              <a:lnSpc>
                <a:spcPct val="90000"/>
              </a:lnSpc>
              <a:spcBef>
                <a:spcPts val="0"/>
              </a:spcBef>
              <a:spcAft>
                <a:spcPts val="0"/>
              </a:spcAft>
              <a:buFont typeface="+mj-lt"/>
              <a:buAutoNum type="alphaLcPeriod"/>
              <a:tabLst>
                <a:tab pos="685800" algn="l"/>
              </a:tabLst>
            </a:pPr>
            <a:r>
              <a:rPr lang="en-US" sz="1900" dirty="0">
                <a:effectLst/>
                <a:latin typeface="Calibri" panose="020F0502020204030204" pitchFamily="34" charset="0"/>
                <a:ea typeface="Calibri" panose="020F0502020204030204" pitchFamily="34" charset="0"/>
                <a:cs typeface="Arial" panose="020B0604020202020204" pitchFamily="34" charset="0"/>
              </a:rPr>
              <a:t>Connections not approved, under their normal procedures, by KUKL or their predecessors.</a:t>
            </a:r>
          </a:p>
          <a:p>
            <a:pPr marL="0" marR="0" algn="l">
              <a:lnSpc>
                <a:spcPts val="265"/>
              </a:lnSpc>
              <a:spcBef>
                <a:spcPts val="0"/>
              </a:spcBef>
              <a:spcAft>
                <a:spcPts val="0"/>
              </a:spcAft>
            </a:pPr>
            <a:r>
              <a:rPr lang="en-US" sz="1900" dirty="0">
                <a:effectLst/>
                <a:latin typeface="Calibri" panose="020F0502020204030204" pitchFamily="34" charset="0"/>
                <a:ea typeface="Calibri" panose="020F0502020204030204" pitchFamily="34" charset="0"/>
                <a:cs typeface="Arial" panose="020B0604020202020204" pitchFamily="34" charset="0"/>
              </a:rPr>
              <a:t> </a:t>
            </a:r>
          </a:p>
          <a:p>
            <a:pPr marL="342900" marR="38100" lvl="0" indent="-342900" algn="l">
              <a:lnSpc>
                <a:spcPct val="91000"/>
              </a:lnSpc>
              <a:spcBef>
                <a:spcPts val="0"/>
              </a:spcBef>
              <a:spcAft>
                <a:spcPts val="0"/>
              </a:spcAft>
              <a:buFont typeface="+mj-lt"/>
              <a:buAutoNum type="alphaLcPeriod"/>
              <a:tabLst>
                <a:tab pos="685800" algn="l"/>
              </a:tabLst>
            </a:pPr>
            <a:r>
              <a:rPr lang="en-US" sz="1900" dirty="0">
                <a:effectLst/>
                <a:latin typeface="Calibri" panose="020F0502020204030204" pitchFamily="34" charset="0"/>
                <a:ea typeface="Calibri" panose="020F0502020204030204" pitchFamily="34" charset="0"/>
                <a:cs typeface="Arial" panose="020B0604020202020204" pitchFamily="34" charset="0"/>
              </a:rPr>
              <a:t>All self-reconnected connections of disconnected connections made without meeting the reconnection requirements.</a:t>
            </a:r>
          </a:p>
          <a:p>
            <a:pPr marL="342900" marR="0" lvl="0" indent="-342900" algn="l">
              <a:spcBef>
                <a:spcPts val="0"/>
              </a:spcBef>
              <a:spcAft>
                <a:spcPts val="0"/>
              </a:spcAft>
              <a:buFont typeface="+mj-lt"/>
              <a:buAutoNum type="alphaLcPeriod"/>
              <a:tabLst>
                <a:tab pos="685800" algn="l"/>
              </a:tabLst>
            </a:pPr>
            <a:r>
              <a:rPr lang="en-US" sz="1900" dirty="0">
                <a:effectLst/>
                <a:latin typeface="Calibri" panose="020F0502020204030204" pitchFamily="34" charset="0"/>
                <a:ea typeface="Calibri" panose="020F0502020204030204" pitchFamily="34" charset="0"/>
                <a:cs typeface="Arial" panose="020B0604020202020204" pitchFamily="34" charset="0"/>
              </a:rPr>
              <a:t>Connections found without an intact meter seal.</a:t>
            </a:r>
          </a:p>
          <a:p>
            <a:pPr marL="0" marR="0" algn="l">
              <a:lnSpc>
                <a:spcPts val="1000"/>
              </a:lnSpc>
              <a:spcBef>
                <a:spcPts val="0"/>
              </a:spcBef>
              <a:spcAft>
                <a:spcPts val="0"/>
              </a:spcAft>
            </a:pPr>
            <a:r>
              <a:rPr lang="en-US" sz="19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ts val="1070"/>
              </a:lnSpc>
              <a:spcBef>
                <a:spcPts val="0"/>
              </a:spcBef>
              <a:spcAft>
                <a:spcPts val="0"/>
              </a:spcAft>
            </a:pPr>
            <a:r>
              <a:rPr lang="en-US" sz="19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900" dirty="0">
              <a:effectLst/>
              <a:latin typeface="Calibri" panose="020F0502020204030204" pitchFamily="34" charset="0"/>
              <a:ea typeface="Calibri" panose="020F0502020204030204" pitchFamily="34" charset="0"/>
              <a:cs typeface="Arial" panose="020B0604020202020204" pitchFamily="34" charset="0"/>
            </a:endParaRPr>
          </a:p>
          <a:p>
            <a:pPr marL="0" marR="38100" algn="l">
              <a:lnSpc>
                <a:spcPct val="89000"/>
              </a:lnSpc>
              <a:spcBef>
                <a:spcPts val="0"/>
              </a:spcBef>
              <a:spcAft>
                <a:spcPts val="0"/>
              </a:spcAft>
            </a:pPr>
            <a:r>
              <a:rPr lang="en-US" sz="1900" dirty="0">
                <a:effectLst/>
                <a:latin typeface="Calibri" panose="020F0502020204030204" pitchFamily="34" charset="0"/>
                <a:ea typeface="Calibri" panose="020F0502020204030204" pitchFamily="34" charset="0"/>
                <a:cs typeface="Arial" panose="020B0604020202020204" pitchFamily="34" charset="0"/>
              </a:rPr>
              <a:t>KUKL may</a:t>
            </a:r>
            <a:r>
              <a:rPr lang="en-US" sz="1900" baseline="30000" dirty="0">
                <a:effectLst/>
                <a:latin typeface="Calibri" panose="020F0502020204030204" pitchFamily="34" charset="0"/>
                <a:ea typeface="Calibri" panose="020F0502020204030204" pitchFamily="34" charset="0"/>
                <a:cs typeface="Arial" panose="020B0604020202020204" pitchFamily="34" charset="0"/>
              </a:rPr>
              <a:t>7</a:t>
            </a:r>
            <a:r>
              <a:rPr lang="en-US" sz="1900" dirty="0">
                <a:effectLst/>
                <a:latin typeface="Calibri" panose="020F0502020204030204" pitchFamily="34" charset="0"/>
                <a:ea typeface="Calibri" panose="020F0502020204030204" pitchFamily="34" charset="0"/>
                <a:cs typeface="Arial" panose="020B0604020202020204" pitchFamily="34" charset="0"/>
              </a:rPr>
              <a:t> charge a penalty amounting to the total estimated billing for the period of illegal use and a surcharge of 50% to it. The minimum penalty in any case will be equivalent to 12 months of fixed monthly tariff for the connection type.</a:t>
            </a:r>
          </a:p>
          <a:p>
            <a:pPr marL="0" marR="0" algn="l">
              <a:lnSpc>
                <a:spcPts val="1735"/>
              </a:lnSpc>
              <a:spcBef>
                <a:spcPts val="0"/>
              </a:spcBef>
              <a:spcAft>
                <a:spcPts val="0"/>
              </a:spcAft>
            </a:pPr>
            <a:r>
              <a:rPr lang="en-US" sz="19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900" dirty="0">
              <a:effectLst/>
              <a:latin typeface="Calibri" panose="020F0502020204030204" pitchFamily="34" charset="0"/>
              <a:ea typeface="Calibri" panose="020F0502020204030204" pitchFamily="34" charset="0"/>
              <a:cs typeface="Arial" panose="020B0604020202020204" pitchFamily="34" charset="0"/>
            </a:endParaRPr>
          </a:p>
          <a:p>
            <a:pPr algn="l"/>
            <a:r>
              <a:rPr lang="en-US" sz="1900" dirty="0">
                <a:effectLst/>
                <a:latin typeface="Calibri" panose="020F0502020204030204" pitchFamily="34" charset="0"/>
                <a:ea typeface="Calibri" panose="020F0502020204030204" pitchFamily="34" charset="0"/>
                <a:cs typeface="Arial" panose="020B0604020202020204" pitchFamily="34" charset="0"/>
              </a:rPr>
              <a:t>The connection will be legalized only after payment of the penalty and the regular fees for new connections, </a:t>
            </a:r>
            <a:endParaRPr kumimoji="1" lang="en-US" altLang="ja-JP" sz="1900" b="1" u="sng" dirty="0">
              <a:latin typeface="Arial" panose="020B0604020202020204" pitchFamily="34" charset="0"/>
              <a:cs typeface="Arial" panose="020B0604020202020204" pitchFamily="34" charset="0"/>
            </a:endParaRPr>
          </a:p>
          <a:p>
            <a:pPr algn="l"/>
            <a:endParaRPr lang="en-US" u="sng" dirty="0">
              <a:latin typeface="Times New Roman" panose="02020603050405020304" pitchFamily="18" charset="0"/>
              <a:cs typeface="Times New Roman" panose="02020603050405020304" pitchFamily="18" charset="0"/>
            </a:endParaRPr>
          </a:p>
        </p:txBody>
      </p:sp>
      <p:sp>
        <p:nvSpPr>
          <p:cNvPr id="6" name="スライド番号プレースホルダー 5">
            <a:extLst>
              <a:ext uri="{FF2B5EF4-FFF2-40B4-BE49-F238E27FC236}">
                <a16:creationId xmlns:a16="http://schemas.microsoft.com/office/drawing/2014/main" id="{2AE0D44D-3826-A571-D488-86B138C43B63}"/>
              </a:ext>
            </a:extLst>
          </p:cNvPr>
          <p:cNvSpPr>
            <a:spLocks noGrp="1"/>
          </p:cNvSpPr>
          <p:nvPr>
            <p:ph type="sldNum" sz="quarter" idx="12"/>
          </p:nvPr>
        </p:nvSpPr>
        <p:spPr>
          <a:xfrm>
            <a:off x="8610600" y="6376228"/>
            <a:ext cx="2743200" cy="365125"/>
          </a:xfrm>
        </p:spPr>
        <p:txBody>
          <a:bodyPr/>
          <a:lstStyle/>
          <a:p>
            <a:fld id="{A46490A6-EDE1-431D-86EA-330C0F933B4C}" type="slidenum">
              <a:rPr lang="en-US" smtClean="0"/>
              <a:pPr/>
              <a:t>19</a:t>
            </a:fld>
            <a:endParaRPr lang="en-US"/>
          </a:p>
        </p:txBody>
      </p:sp>
    </p:spTree>
    <p:extLst>
      <p:ext uri="{BB962C8B-B14F-4D97-AF65-F5344CB8AC3E}">
        <p14:creationId xmlns:p14="http://schemas.microsoft.com/office/powerpoint/2010/main" val="3859326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Google Shape;217;p4"/>
          <p:cNvSpPr txBox="1">
            <a:spLocks noGrp="1"/>
          </p:cNvSpPr>
          <p:nvPr>
            <p:ph type="body" idx="1"/>
          </p:nvPr>
        </p:nvSpPr>
        <p:spPr>
          <a:xfrm>
            <a:off x="895350" y="1235242"/>
            <a:ext cx="10401300" cy="513715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dirty="0"/>
              <a:t>NRW </a:t>
            </a:r>
            <a:r>
              <a:rPr lang="ne-NP" dirty="0"/>
              <a:t>को परिभाषा </a:t>
            </a:r>
          </a:p>
          <a:p>
            <a:pPr marL="228600" lvl="0" indent="-228600" algn="l" rtl="0">
              <a:lnSpc>
                <a:spcPct val="90000"/>
              </a:lnSpc>
              <a:spcBef>
                <a:spcPts val="0"/>
              </a:spcBef>
              <a:spcAft>
                <a:spcPts val="0"/>
              </a:spcAft>
              <a:buClr>
                <a:schemeClr val="dk1"/>
              </a:buClr>
              <a:buSzPts val="2400"/>
              <a:buChar char="•"/>
            </a:pPr>
            <a:r>
              <a:rPr lang="en-US" sz="3200" dirty="0" err="1"/>
              <a:t>व्यबसायिक</a:t>
            </a:r>
            <a:r>
              <a:rPr lang="en-US" sz="3200" dirty="0"/>
              <a:t> </a:t>
            </a:r>
            <a:r>
              <a:rPr lang="en-US" sz="3200" dirty="0" err="1"/>
              <a:t>घाटाका</a:t>
            </a:r>
            <a:r>
              <a:rPr lang="en-US" sz="3200" dirty="0"/>
              <a:t> </a:t>
            </a:r>
            <a:r>
              <a:rPr lang="en-US" sz="3200" dirty="0" err="1"/>
              <a:t>उदाहरणहरू</a:t>
            </a:r>
            <a:r>
              <a:rPr lang="en-US" sz="3200" dirty="0"/>
              <a:t> </a:t>
            </a:r>
            <a:endParaRPr lang="ne-NP" sz="3200" dirty="0"/>
          </a:p>
          <a:p>
            <a:pPr marL="228600" lvl="0" indent="-228600" algn="l" rtl="0">
              <a:lnSpc>
                <a:spcPct val="90000"/>
              </a:lnSpc>
              <a:spcBef>
                <a:spcPts val="0"/>
              </a:spcBef>
              <a:spcAft>
                <a:spcPts val="0"/>
              </a:spcAft>
              <a:buClr>
                <a:schemeClr val="dk1"/>
              </a:buClr>
              <a:buSzPts val="2400"/>
              <a:buChar char="•"/>
            </a:pPr>
            <a:r>
              <a:rPr lang="en-US" dirty="0" err="1"/>
              <a:t>व्यबसायिक</a:t>
            </a:r>
            <a:r>
              <a:rPr lang="en-US" dirty="0"/>
              <a:t> </a:t>
            </a:r>
            <a:r>
              <a:rPr lang="en-US" dirty="0" err="1"/>
              <a:t>घाटा</a:t>
            </a:r>
            <a:r>
              <a:rPr lang="en-US" dirty="0"/>
              <a:t> र </a:t>
            </a:r>
            <a:r>
              <a:rPr lang="en-US" dirty="0" err="1"/>
              <a:t>यसका</a:t>
            </a:r>
            <a:r>
              <a:rPr lang="en-US" dirty="0"/>
              <a:t> </a:t>
            </a:r>
            <a:r>
              <a:rPr lang="en-US" dirty="0" err="1"/>
              <a:t>प्रतिरोधी</a:t>
            </a:r>
            <a:r>
              <a:rPr lang="en-US" dirty="0"/>
              <a:t> </a:t>
            </a:r>
            <a:r>
              <a:rPr lang="en-US" dirty="0" err="1"/>
              <a:t>उपायहरू</a:t>
            </a:r>
            <a:endParaRPr lang="en-US" dirty="0"/>
          </a:p>
          <a:p>
            <a:pPr marL="228600" lvl="0" indent="-228600" algn="l" rtl="0">
              <a:lnSpc>
                <a:spcPct val="90000"/>
              </a:lnSpc>
              <a:spcBef>
                <a:spcPts val="0"/>
              </a:spcBef>
              <a:spcAft>
                <a:spcPts val="0"/>
              </a:spcAft>
              <a:buClr>
                <a:schemeClr val="dk1"/>
              </a:buClr>
              <a:buSzPts val="2400"/>
              <a:buChar char="•"/>
            </a:pPr>
            <a:r>
              <a:rPr lang="ne-NP" dirty="0">
                <a:solidFill>
                  <a:srgbClr val="FF0000"/>
                </a:solidFill>
              </a:rPr>
              <a:t>ब्यबसायिक घाटा कम गर्ने उपायहरुको विवरण</a:t>
            </a:r>
          </a:p>
          <a:p>
            <a:pPr marL="228600" lvl="0" indent="-228600" algn="l" rtl="0">
              <a:lnSpc>
                <a:spcPct val="90000"/>
              </a:lnSpc>
              <a:spcBef>
                <a:spcPts val="0"/>
              </a:spcBef>
              <a:spcAft>
                <a:spcPts val="0"/>
              </a:spcAft>
              <a:buClr>
                <a:schemeClr val="dk1"/>
              </a:buClr>
              <a:buSzPts val="2400"/>
              <a:buChar char="•"/>
            </a:pPr>
            <a:r>
              <a:rPr lang="en-US" dirty="0" err="1"/>
              <a:t>ग्राहकको</a:t>
            </a:r>
            <a:r>
              <a:rPr lang="en-US" dirty="0"/>
              <a:t> </a:t>
            </a:r>
            <a:r>
              <a:rPr lang="en-US" dirty="0" err="1"/>
              <a:t>Meterको</a:t>
            </a:r>
            <a:r>
              <a:rPr lang="en-US" dirty="0"/>
              <a:t> </a:t>
            </a:r>
            <a:r>
              <a:rPr lang="en-US" dirty="0" err="1"/>
              <a:t>शुद्धता</a:t>
            </a:r>
            <a:r>
              <a:rPr lang="en-US" dirty="0"/>
              <a:t> </a:t>
            </a:r>
            <a:r>
              <a:rPr lang="en-US" dirty="0" err="1"/>
              <a:t>परीक्षण</a:t>
            </a:r>
            <a:endParaRPr lang="ne-NP" dirty="0"/>
          </a:p>
          <a:p>
            <a:pPr marL="228600" lvl="0" indent="-228600" algn="l" rtl="0">
              <a:lnSpc>
                <a:spcPct val="90000"/>
              </a:lnSpc>
              <a:spcBef>
                <a:spcPts val="0"/>
              </a:spcBef>
              <a:spcAft>
                <a:spcPts val="0"/>
              </a:spcAft>
              <a:buClr>
                <a:schemeClr val="dk1"/>
              </a:buClr>
              <a:buSzPts val="2400"/>
              <a:buChar char="•"/>
            </a:pPr>
            <a:r>
              <a:rPr lang="en-US" sz="3200" dirty="0" err="1"/>
              <a:t>व्यवसायिक</a:t>
            </a:r>
            <a:r>
              <a:rPr lang="en-US" sz="3200" dirty="0"/>
              <a:t> </a:t>
            </a:r>
            <a:r>
              <a:rPr lang="en-US" sz="3200" dirty="0" err="1"/>
              <a:t>घाटा</a:t>
            </a:r>
            <a:r>
              <a:rPr lang="en-US" sz="3200" dirty="0"/>
              <a:t> </a:t>
            </a:r>
            <a:r>
              <a:rPr lang="en-US" sz="3200" dirty="0" err="1"/>
              <a:t>रोकथाम</a:t>
            </a:r>
            <a:r>
              <a:rPr lang="en-US" sz="3200" dirty="0"/>
              <a:t> </a:t>
            </a:r>
            <a:r>
              <a:rPr lang="en-US" sz="3200" dirty="0" err="1"/>
              <a:t>योजना</a:t>
            </a:r>
            <a:endParaRPr dirty="0"/>
          </a:p>
        </p:txBody>
      </p:sp>
      <p:sp>
        <p:nvSpPr>
          <p:cNvPr id="218" name="Google Shape;21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a:buSzPts val="1400"/>
            </a:pPr>
            <a:r>
              <a:rPr lang="ne-NP" sz="1400" b="1" dirty="0">
                <a:solidFill>
                  <a:schemeClr val="dk1"/>
                </a:solidFill>
                <a:latin typeface="Kokila" panose="020B0604020202020204" pitchFamily="34" charset="0"/>
                <a:cs typeface="Kokila" panose="020B0604020202020204" pitchFamily="34" charset="0"/>
              </a:rPr>
              <a:t>५</a:t>
            </a:r>
            <a:endParaRPr sz="1400" b="1" dirty="0">
              <a:solidFill>
                <a:schemeClr val="dk1"/>
              </a:solidFill>
              <a:latin typeface="Kokila" panose="020B0604020202020204" pitchFamily="34" charset="0"/>
              <a:cs typeface="Kokila" panose="020B0604020202020204" pitchFamily="34" charset="0"/>
            </a:endParaRPr>
          </a:p>
        </p:txBody>
      </p:sp>
      <p:sp>
        <p:nvSpPr>
          <p:cNvPr id="4" name="Title 3">
            <a:extLst>
              <a:ext uri="{FF2B5EF4-FFF2-40B4-BE49-F238E27FC236}">
                <a16:creationId xmlns:a16="http://schemas.microsoft.com/office/drawing/2014/main" id="{6C9FCA6E-24CE-8540-2F35-F7D0FE3F46C2}"/>
              </a:ext>
            </a:extLst>
          </p:cNvPr>
          <p:cNvSpPr>
            <a:spLocks noGrp="1"/>
          </p:cNvSpPr>
          <p:nvPr>
            <p:ph type="title"/>
          </p:nvPr>
        </p:nvSpPr>
        <p:spPr>
          <a:xfrm>
            <a:off x="838200" y="365125"/>
            <a:ext cx="10515600" cy="870117"/>
          </a:xfrm>
        </p:spPr>
        <p:txBody>
          <a:bodyPr>
            <a:normAutofit/>
          </a:bodyPr>
          <a:lstStyle/>
          <a:p>
            <a:r>
              <a:rPr lang="en-US" sz="4800" b="1" dirty="0" err="1">
                <a:solidFill>
                  <a:srgbClr val="202124"/>
                </a:solidFill>
                <a:latin typeface="Kokila" panose="020B0604020202020204" pitchFamily="34" charset="0"/>
                <a:cs typeface="Kokila" panose="020B0604020202020204" pitchFamily="34" charset="0"/>
              </a:rPr>
              <a:t>पाठ्य</a:t>
            </a:r>
            <a:r>
              <a:rPr lang="en-US" sz="4800" b="1" dirty="0" err="1">
                <a:latin typeface="Kokila"/>
                <a:ea typeface="Kokila"/>
                <a:cs typeface="Kokila"/>
                <a:sym typeface="Kokila"/>
              </a:rPr>
              <a:t>क्रम</a:t>
            </a:r>
            <a:endParaRPr lang="en-US" sz="4800" b="1" dirty="0">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val="2656056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19"/>
          <p:cNvSpPr txBox="1">
            <a:spLocks noGrp="1"/>
          </p:cNvSpPr>
          <p:nvPr>
            <p:ph type="title"/>
          </p:nvPr>
        </p:nvSpPr>
        <p:spPr>
          <a:xfrm>
            <a:off x="838200" y="281045"/>
            <a:ext cx="10515600" cy="179623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dirty="0" err="1"/>
              <a:t>बास्तविक</a:t>
            </a:r>
            <a:r>
              <a:rPr lang="en-US" sz="3600" dirty="0"/>
              <a:t> illegal connection </a:t>
            </a:r>
            <a:r>
              <a:rPr lang="en-US" sz="3600" dirty="0" err="1"/>
              <a:t>हरूको</a:t>
            </a:r>
            <a:r>
              <a:rPr lang="en-US" sz="3600" b="0" i="0" dirty="0">
                <a:latin typeface="Roboto"/>
                <a:ea typeface="Roboto"/>
                <a:cs typeface="Roboto"/>
                <a:sym typeface="Roboto"/>
              </a:rPr>
              <a:t> </a:t>
            </a:r>
            <a:r>
              <a:rPr lang="en-US" sz="3600" b="0" i="0" dirty="0" err="1">
                <a:latin typeface="Roboto"/>
                <a:ea typeface="Roboto"/>
                <a:cs typeface="Roboto"/>
                <a:sym typeface="Roboto"/>
              </a:rPr>
              <a:t>छानवीन</a:t>
            </a:r>
            <a:r>
              <a:rPr lang="en-US" sz="3600" b="0" i="0" dirty="0">
                <a:latin typeface="Roboto"/>
                <a:ea typeface="Roboto"/>
                <a:cs typeface="Roboto"/>
                <a:sym typeface="Roboto"/>
              </a:rPr>
              <a:t>…..</a:t>
            </a:r>
            <a:br>
              <a:rPr lang="en-US" sz="2800" dirty="0"/>
            </a:br>
            <a:r>
              <a:rPr lang="en-US" sz="2800" dirty="0"/>
              <a:t>(</a:t>
            </a:r>
            <a:r>
              <a:rPr lang="ne-NP" sz="2800" dirty="0"/>
              <a:t>३ </a:t>
            </a:r>
            <a:r>
              <a:rPr lang="en-US" sz="2800" dirty="0"/>
              <a:t>) Illegal connection </a:t>
            </a:r>
            <a:r>
              <a:rPr lang="en-US" sz="2800" dirty="0" err="1"/>
              <a:t>छानबिन</a:t>
            </a:r>
            <a:r>
              <a:rPr lang="en-US" sz="2800" dirty="0"/>
              <a:t> </a:t>
            </a:r>
            <a:r>
              <a:rPr lang="en-US" sz="2800" dirty="0" err="1"/>
              <a:t>गर्दा</a:t>
            </a:r>
            <a:r>
              <a:rPr lang="en-US" sz="2800" dirty="0"/>
              <a:t> </a:t>
            </a:r>
            <a:r>
              <a:rPr lang="en-US" sz="2800" dirty="0" err="1"/>
              <a:t>ध्यान</a:t>
            </a:r>
            <a:r>
              <a:rPr lang="en-US" sz="2800" dirty="0"/>
              <a:t> </a:t>
            </a:r>
            <a:r>
              <a:rPr lang="en-US" sz="2800" dirty="0" err="1"/>
              <a:t>दिनुपर्ने</a:t>
            </a:r>
            <a:r>
              <a:rPr lang="en-US" sz="2800" dirty="0"/>
              <a:t> </a:t>
            </a:r>
            <a:r>
              <a:rPr lang="en-US" sz="2800" dirty="0" err="1"/>
              <a:t>कुराहरू</a:t>
            </a:r>
            <a:endParaRPr sz="2800" dirty="0"/>
          </a:p>
        </p:txBody>
      </p:sp>
      <p:sp>
        <p:nvSpPr>
          <p:cNvPr id="428" name="Google Shape;428;p19"/>
          <p:cNvSpPr txBox="1">
            <a:spLocks noGrp="1"/>
          </p:cNvSpPr>
          <p:nvPr>
            <p:ph type="body" idx="1"/>
          </p:nvPr>
        </p:nvSpPr>
        <p:spPr>
          <a:xfrm>
            <a:off x="838200" y="1717922"/>
            <a:ext cx="10515600" cy="3191315"/>
          </a:xfrm>
          <a:prstGeom prst="rect">
            <a:avLst/>
          </a:prstGeom>
          <a:noFill/>
          <a:ln>
            <a:noFill/>
          </a:ln>
        </p:spPr>
        <p:txBody>
          <a:bodyPr spcFirstLastPara="1" wrap="square" lIns="91425" tIns="45700" rIns="91425" bIns="45700" anchor="t" anchorCtr="0">
            <a:normAutofit/>
          </a:bodyPr>
          <a:lstStyle/>
          <a:p>
            <a:pPr marL="342900" lvl="0" algn="l" rtl="0">
              <a:lnSpc>
                <a:spcPct val="90000"/>
              </a:lnSpc>
              <a:spcBef>
                <a:spcPts val="0"/>
              </a:spcBef>
              <a:spcAft>
                <a:spcPts val="0"/>
              </a:spcAft>
              <a:buClr>
                <a:schemeClr val="dk1"/>
              </a:buClr>
              <a:buSzPts val="2400"/>
              <a:buFont typeface="Wingdings" panose="05000000000000000000" pitchFamily="2" charset="2"/>
              <a:buChar char="Ø"/>
            </a:pPr>
            <a:r>
              <a:rPr lang="en-US" sz="2400" dirty="0" err="1"/>
              <a:t>सामान्यतया</a:t>
            </a:r>
            <a:r>
              <a:rPr lang="en-US" sz="2400" dirty="0"/>
              <a:t> illegal </a:t>
            </a:r>
            <a:r>
              <a:rPr lang="en-US" sz="2400" dirty="0" err="1"/>
              <a:t>connectionहरू</a:t>
            </a:r>
            <a:r>
              <a:rPr lang="en-US" sz="2400" dirty="0"/>
              <a:t> </a:t>
            </a:r>
            <a:r>
              <a:rPr lang="en-US" sz="2400" dirty="0" err="1"/>
              <a:t>भेट्टाउंदा</a:t>
            </a:r>
            <a:r>
              <a:rPr lang="en-US" sz="2400" dirty="0"/>
              <a:t> </a:t>
            </a:r>
            <a:r>
              <a:rPr lang="en-US" sz="2400" dirty="0" err="1"/>
              <a:t>खतरापूर्ण</a:t>
            </a:r>
            <a:r>
              <a:rPr lang="en-US" sz="2400" dirty="0"/>
              <a:t> </a:t>
            </a:r>
            <a:r>
              <a:rPr lang="en-US" sz="2400" dirty="0" err="1"/>
              <a:t>अवस्था</a:t>
            </a:r>
            <a:r>
              <a:rPr lang="en-US" sz="2400" dirty="0"/>
              <a:t> </a:t>
            </a:r>
            <a:r>
              <a:rPr lang="en-US" sz="2400" dirty="0" err="1"/>
              <a:t>आउन</a:t>
            </a:r>
            <a:r>
              <a:rPr lang="en-US" sz="2400" dirty="0"/>
              <a:t> </a:t>
            </a:r>
            <a:r>
              <a:rPr lang="en-US" sz="2400" dirty="0" err="1"/>
              <a:t>सक्छ</a:t>
            </a:r>
            <a:r>
              <a:rPr lang="en-US" sz="2400" dirty="0"/>
              <a:t>। </a:t>
            </a:r>
            <a:r>
              <a:rPr lang="en-US" sz="2400" dirty="0" err="1"/>
              <a:t>होसियार</a:t>
            </a:r>
            <a:r>
              <a:rPr lang="en-US" sz="2400" dirty="0"/>
              <a:t> </a:t>
            </a:r>
            <a:r>
              <a:rPr lang="en-US" sz="2400" dirty="0" err="1"/>
              <a:t>हुनुपर्छ</a:t>
            </a:r>
            <a:r>
              <a:rPr lang="en-US" sz="2400" dirty="0"/>
              <a:t>। </a:t>
            </a:r>
            <a:r>
              <a:rPr lang="en-US" sz="2400" dirty="0" err="1"/>
              <a:t>अनि</a:t>
            </a:r>
            <a:r>
              <a:rPr lang="en-US" sz="2400" dirty="0"/>
              <a:t> </a:t>
            </a:r>
            <a:r>
              <a:rPr lang="en-US" sz="2400" dirty="0" err="1"/>
              <a:t>सो</a:t>
            </a:r>
            <a:r>
              <a:rPr lang="en-US" sz="2400" dirty="0"/>
              <a:t> </a:t>
            </a:r>
            <a:r>
              <a:rPr lang="en-US" sz="2400" dirty="0" err="1"/>
              <a:t>भ्रमणमा</a:t>
            </a:r>
            <a:r>
              <a:rPr lang="en-US" sz="2400" dirty="0"/>
              <a:t> </a:t>
            </a:r>
            <a:r>
              <a:rPr lang="en-US" sz="2400" dirty="0" err="1"/>
              <a:t>जादा</a:t>
            </a:r>
            <a:r>
              <a:rPr lang="en-US" sz="2400" dirty="0"/>
              <a:t> </a:t>
            </a:r>
            <a:r>
              <a:rPr lang="en-US" sz="2400" dirty="0" err="1"/>
              <a:t>धेरै</a:t>
            </a:r>
            <a:r>
              <a:rPr lang="en-US" sz="2400" dirty="0"/>
              <a:t> </a:t>
            </a:r>
            <a:r>
              <a:rPr lang="en-US" sz="2400" dirty="0" err="1"/>
              <a:t>जना</a:t>
            </a:r>
            <a:r>
              <a:rPr lang="en-US" sz="2400" dirty="0"/>
              <a:t> </a:t>
            </a:r>
            <a:r>
              <a:rPr lang="en-US" sz="2400" dirty="0" err="1"/>
              <a:t>कर्मचारीहरू</a:t>
            </a:r>
            <a:r>
              <a:rPr lang="en-US" sz="2400" dirty="0"/>
              <a:t> </a:t>
            </a:r>
            <a:r>
              <a:rPr lang="en-US" sz="2400" dirty="0" err="1"/>
              <a:t>साथमा</a:t>
            </a:r>
            <a:r>
              <a:rPr lang="en-US" sz="2400" dirty="0"/>
              <a:t> </a:t>
            </a:r>
            <a:r>
              <a:rPr lang="en-US" sz="2400" dirty="0" err="1"/>
              <a:t>जान</a:t>
            </a:r>
            <a:r>
              <a:rPr lang="en-US" sz="2400" dirty="0"/>
              <a:t> र </a:t>
            </a:r>
            <a:r>
              <a:rPr lang="en-US" sz="2400" dirty="0" err="1"/>
              <a:t>शान्त</a:t>
            </a:r>
            <a:r>
              <a:rPr lang="en-US" sz="2400" dirty="0"/>
              <a:t> </a:t>
            </a:r>
            <a:r>
              <a:rPr lang="en-US" sz="2400" dirty="0" err="1"/>
              <a:t>मनोवृत्ति</a:t>
            </a:r>
            <a:r>
              <a:rPr lang="en-US" sz="2400" dirty="0"/>
              <a:t> </a:t>
            </a:r>
            <a:r>
              <a:rPr lang="en-US" sz="2400" dirty="0" err="1"/>
              <a:t>राख्न</a:t>
            </a:r>
            <a:r>
              <a:rPr lang="en-US" sz="2400" dirty="0"/>
              <a:t> </a:t>
            </a:r>
            <a:r>
              <a:rPr lang="en-US" sz="2400" dirty="0" err="1"/>
              <a:t>जरुरि</a:t>
            </a:r>
            <a:r>
              <a:rPr lang="en-US" sz="2400" dirty="0"/>
              <a:t> </a:t>
            </a:r>
            <a:r>
              <a:rPr lang="en-US" sz="2400" dirty="0" err="1"/>
              <a:t>हुन्छ</a:t>
            </a:r>
            <a:r>
              <a:rPr lang="en-US" sz="2400" dirty="0"/>
              <a:t>।   </a:t>
            </a:r>
            <a:endParaRPr dirty="0"/>
          </a:p>
          <a:p>
            <a:pPr marL="342900" lvl="0" algn="l" rtl="0">
              <a:lnSpc>
                <a:spcPct val="90000"/>
              </a:lnSpc>
              <a:spcBef>
                <a:spcPts val="1000"/>
              </a:spcBef>
              <a:spcAft>
                <a:spcPts val="0"/>
              </a:spcAft>
              <a:buClr>
                <a:schemeClr val="dk1"/>
              </a:buClr>
              <a:buSzPts val="2400"/>
              <a:buFont typeface="Wingdings" panose="05000000000000000000" pitchFamily="2" charset="2"/>
              <a:buChar char="Ø"/>
            </a:pPr>
            <a:r>
              <a:rPr lang="en-US" sz="2400" dirty="0" err="1"/>
              <a:t>धैर्य</a:t>
            </a:r>
            <a:r>
              <a:rPr lang="en-US" sz="2400" dirty="0"/>
              <a:t> </a:t>
            </a:r>
            <a:r>
              <a:rPr lang="en-US" sz="2400" dirty="0" err="1"/>
              <a:t>भएर</a:t>
            </a:r>
            <a:r>
              <a:rPr lang="en-US" sz="2400" dirty="0"/>
              <a:t> </a:t>
            </a:r>
            <a:r>
              <a:rPr lang="en-US" sz="2400" dirty="0" err="1"/>
              <a:t>जादा</a:t>
            </a:r>
            <a:r>
              <a:rPr lang="en-US" sz="2400" dirty="0"/>
              <a:t> illegal connection </a:t>
            </a:r>
            <a:r>
              <a:rPr lang="en-US" sz="2400" dirty="0" err="1"/>
              <a:t>हरू</a:t>
            </a:r>
            <a:r>
              <a:rPr lang="en-US" sz="2400" dirty="0"/>
              <a:t> </a:t>
            </a:r>
            <a:r>
              <a:rPr lang="en-US" sz="2400" dirty="0" err="1"/>
              <a:t>भेट्टाइने</a:t>
            </a:r>
            <a:r>
              <a:rPr lang="en-US" sz="2400" dirty="0"/>
              <a:t> </a:t>
            </a:r>
            <a:r>
              <a:rPr lang="en-US" sz="2400" dirty="0" err="1"/>
              <a:t>सम्भावना</a:t>
            </a:r>
            <a:r>
              <a:rPr lang="en-US" sz="2400" dirty="0"/>
              <a:t> </a:t>
            </a:r>
            <a:r>
              <a:rPr lang="en-US" sz="2400" dirty="0" err="1"/>
              <a:t>हुन्छ</a:t>
            </a:r>
            <a:r>
              <a:rPr lang="en-US" sz="2400" dirty="0"/>
              <a:t>। </a:t>
            </a:r>
            <a:r>
              <a:rPr lang="en-US" sz="2400" dirty="0" err="1"/>
              <a:t>दृढ</a:t>
            </a:r>
            <a:r>
              <a:rPr lang="en-US" sz="2400" dirty="0"/>
              <a:t> </a:t>
            </a:r>
            <a:r>
              <a:rPr lang="en-US" sz="2400" dirty="0" err="1"/>
              <a:t>भएर</a:t>
            </a:r>
            <a:r>
              <a:rPr lang="en-US" sz="2400" dirty="0"/>
              <a:t> </a:t>
            </a:r>
            <a:r>
              <a:rPr lang="en-US" sz="2400" dirty="0" err="1"/>
              <a:t>यसलाई</a:t>
            </a:r>
            <a:r>
              <a:rPr lang="en-US" sz="2400" dirty="0"/>
              <a:t> </a:t>
            </a:r>
            <a:r>
              <a:rPr lang="en-US" sz="2400" dirty="0" err="1"/>
              <a:t>पत्ता</a:t>
            </a:r>
            <a:r>
              <a:rPr lang="en-US" sz="2400" dirty="0"/>
              <a:t> </a:t>
            </a:r>
            <a:r>
              <a:rPr lang="en-US" sz="2400" dirty="0" err="1"/>
              <a:t>लगाउनु</a:t>
            </a:r>
            <a:r>
              <a:rPr lang="en-US" sz="2400" dirty="0"/>
              <a:t> </a:t>
            </a:r>
            <a:r>
              <a:rPr lang="en-US" sz="2400" dirty="0" err="1"/>
              <a:t>पर्छ</a:t>
            </a:r>
            <a:r>
              <a:rPr lang="en-US" sz="2400" dirty="0"/>
              <a:t> र </a:t>
            </a:r>
            <a:r>
              <a:rPr lang="en-US" sz="2400" dirty="0" err="1"/>
              <a:t>सच्याउनु</a:t>
            </a:r>
            <a:r>
              <a:rPr lang="en-US" sz="2400" dirty="0"/>
              <a:t> </a:t>
            </a:r>
            <a:r>
              <a:rPr lang="en-US" sz="2400" dirty="0" err="1"/>
              <a:t>पर्छ</a:t>
            </a:r>
            <a:r>
              <a:rPr lang="en-US" sz="2400" dirty="0"/>
              <a:t>। </a:t>
            </a:r>
            <a:endParaRPr dirty="0"/>
          </a:p>
          <a:p>
            <a:pPr marL="342900" lvl="0" algn="l" rtl="0">
              <a:lnSpc>
                <a:spcPct val="90000"/>
              </a:lnSpc>
              <a:spcBef>
                <a:spcPts val="1000"/>
              </a:spcBef>
              <a:spcAft>
                <a:spcPts val="0"/>
              </a:spcAft>
              <a:buClr>
                <a:schemeClr val="dk1"/>
              </a:buClr>
              <a:buSzPts val="2400"/>
              <a:buFont typeface="Wingdings" panose="05000000000000000000" pitchFamily="2" charset="2"/>
              <a:buChar char="Ø"/>
            </a:pPr>
            <a:r>
              <a:rPr lang="en-US" sz="2400" dirty="0" err="1"/>
              <a:t>पानीको</a:t>
            </a:r>
            <a:r>
              <a:rPr lang="en-US" sz="2400" dirty="0"/>
              <a:t> illegal use </a:t>
            </a:r>
            <a:r>
              <a:rPr lang="en-US" sz="2400" dirty="0" err="1"/>
              <a:t>सामाजिक</a:t>
            </a:r>
            <a:r>
              <a:rPr lang="en-US" sz="2400" dirty="0"/>
              <a:t> </a:t>
            </a:r>
            <a:r>
              <a:rPr lang="en-US" sz="2400" dirty="0" err="1"/>
              <a:t>कुरीति</a:t>
            </a:r>
            <a:r>
              <a:rPr lang="en-US" sz="2400" dirty="0"/>
              <a:t> </a:t>
            </a:r>
            <a:r>
              <a:rPr lang="en-US" sz="2400" dirty="0" err="1"/>
              <a:t>हो</a:t>
            </a:r>
            <a:r>
              <a:rPr lang="en-US" sz="2400" dirty="0"/>
              <a:t> </a:t>
            </a:r>
            <a:r>
              <a:rPr lang="en-US" sz="2400" dirty="0" err="1"/>
              <a:t>भन्ने</a:t>
            </a:r>
            <a:r>
              <a:rPr lang="en-US" sz="2400" dirty="0"/>
              <a:t> </a:t>
            </a:r>
            <a:r>
              <a:rPr lang="en-US" sz="2400" dirty="0" err="1"/>
              <a:t>बुझाउन</a:t>
            </a:r>
            <a:r>
              <a:rPr lang="en-US" sz="2400" dirty="0"/>
              <a:t> </a:t>
            </a:r>
            <a:r>
              <a:rPr lang="en-US" sz="2400" dirty="0" err="1"/>
              <a:t>बासिन्दामा</a:t>
            </a:r>
            <a:r>
              <a:rPr lang="en-US" sz="2400" dirty="0"/>
              <a:t> </a:t>
            </a:r>
            <a:r>
              <a:rPr lang="en-US" sz="2400" dirty="0" err="1"/>
              <a:t>चेतना</a:t>
            </a:r>
            <a:r>
              <a:rPr lang="en-US" sz="2400" dirty="0"/>
              <a:t> </a:t>
            </a:r>
            <a:r>
              <a:rPr lang="en-US" sz="2400" dirty="0" err="1"/>
              <a:t>जगाउनु</a:t>
            </a:r>
            <a:r>
              <a:rPr lang="en-US" sz="2400" dirty="0"/>
              <a:t> </a:t>
            </a:r>
            <a:r>
              <a:rPr lang="en-US" sz="2400" dirty="0" err="1"/>
              <a:t>पनि</a:t>
            </a:r>
            <a:r>
              <a:rPr lang="en-US" sz="2400" dirty="0"/>
              <a:t> </a:t>
            </a:r>
            <a:r>
              <a:rPr lang="en-US" sz="2400" dirty="0" err="1"/>
              <a:t>आवश्यक</a:t>
            </a:r>
            <a:r>
              <a:rPr lang="en-US" sz="2400" dirty="0"/>
              <a:t> छ।</a:t>
            </a:r>
            <a:endParaRPr sz="2400" dirty="0"/>
          </a:p>
        </p:txBody>
      </p:sp>
      <p:sp>
        <p:nvSpPr>
          <p:cNvPr id="429" name="Google Shape;429;p19"/>
          <p:cNvSpPr/>
          <p:nvPr/>
        </p:nvSpPr>
        <p:spPr>
          <a:xfrm>
            <a:off x="7443216" y="4919471"/>
            <a:ext cx="3296487"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dirty="0" err="1">
                <a:solidFill>
                  <a:schemeClr val="accent1"/>
                </a:solidFill>
                <a:latin typeface="Arial"/>
                <a:ea typeface="Arial"/>
                <a:cs typeface="Arial"/>
                <a:sym typeface="Arial"/>
              </a:rPr>
              <a:t>धैर्य</a:t>
            </a:r>
            <a:r>
              <a:rPr lang="en-US" sz="4000" b="1" i="1" dirty="0">
                <a:solidFill>
                  <a:schemeClr val="accent1"/>
                </a:solidFill>
                <a:latin typeface="Arial"/>
                <a:ea typeface="Arial"/>
                <a:cs typeface="Arial"/>
                <a:sym typeface="Arial"/>
              </a:rPr>
              <a:t> </a:t>
            </a:r>
            <a:r>
              <a:rPr lang="en-US" sz="4000" b="1" i="1" dirty="0" err="1">
                <a:solidFill>
                  <a:schemeClr val="accent1"/>
                </a:solidFill>
                <a:latin typeface="Arial"/>
                <a:ea typeface="Arial"/>
                <a:cs typeface="Arial"/>
                <a:sym typeface="Arial"/>
              </a:rPr>
              <a:t>राख्नू</a:t>
            </a:r>
            <a:endParaRPr sz="4000" b="1" i="1">
              <a:solidFill>
                <a:schemeClr val="accent1"/>
              </a:solidFill>
              <a:latin typeface="Arial"/>
              <a:ea typeface="Arial"/>
              <a:cs typeface="Arial"/>
              <a:sym typeface="Arial"/>
            </a:endParaRPr>
          </a:p>
        </p:txBody>
      </p:sp>
      <p:sp>
        <p:nvSpPr>
          <p:cNvPr id="430" name="Google Shape;430;p19"/>
          <p:cNvSpPr/>
          <p:nvPr/>
        </p:nvSpPr>
        <p:spPr>
          <a:xfrm>
            <a:off x="1691641" y="5679886"/>
            <a:ext cx="182872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cap="none" dirty="0" err="1">
                <a:solidFill>
                  <a:schemeClr val="dk1"/>
                </a:solidFill>
                <a:latin typeface="Arial"/>
                <a:ea typeface="Arial"/>
                <a:cs typeface="Arial"/>
                <a:sym typeface="Arial"/>
              </a:rPr>
              <a:t>दृढ</a:t>
            </a:r>
            <a:r>
              <a:rPr lang="en-US" sz="4000" b="1" i="1" cap="none" dirty="0">
                <a:solidFill>
                  <a:schemeClr val="dk1"/>
                </a:solidFill>
                <a:latin typeface="Arial"/>
                <a:ea typeface="Arial"/>
                <a:cs typeface="Arial"/>
                <a:sym typeface="Arial"/>
              </a:rPr>
              <a:t>़ </a:t>
            </a:r>
            <a:r>
              <a:rPr lang="en-US" sz="4000" b="1" i="1" cap="none" dirty="0" err="1">
                <a:solidFill>
                  <a:schemeClr val="dk1"/>
                </a:solidFill>
                <a:latin typeface="Arial"/>
                <a:ea typeface="Arial"/>
                <a:cs typeface="Arial"/>
                <a:sym typeface="Arial"/>
              </a:rPr>
              <a:t>हुनु</a:t>
            </a:r>
            <a:endParaRPr sz="4000" b="1" i="1" cap="none">
              <a:solidFill>
                <a:schemeClr val="dk1"/>
              </a:solidFill>
              <a:latin typeface="Arial"/>
              <a:ea typeface="Arial"/>
              <a:cs typeface="Arial"/>
              <a:sym typeface="Arial"/>
            </a:endParaRPr>
          </a:p>
        </p:txBody>
      </p:sp>
      <p:sp>
        <p:nvSpPr>
          <p:cNvPr id="431" name="Google Shape;431;p19"/>
          <p:cNvSpPr/>
          <p:nvPr/>
        </p:nvSpPr>
        <p:spPr>
          <a:xfrm>
            <a:off x="7507224" y="5989321"/>
            <a:ext cx="308766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dirty="0" err="1">
                <a:solidFill>
                  <a:schemeClr val="accent4"/>
                </a:solidFill>
                <a:latin typeface="Arial"/>
                <a:ea typeface="Arial"/>
                <a:cs typeface="Arial"/>
                <a:sym typeface="Arial"/>
              </a:rPr>
              <a:t>अवस्था</a:t>
            </a:r>
            <a:r>
              <a:rPr lang="en-US" sz="4000" b="1" i="1" dirty="0">
                <a:solidFill>
                  <a:schemeClr val="accent4"/>
                </a:solidFill>
                <a:latin typeface="Arial"/>
                <a:ea typeface="Arial"/>
                <a:cs typeface="Arial"/>
                <a:sym typeface="Arial"/>
              </a:rPr>
              <a:t> </a:t>
            </a:r>
            <a:r>
              <a:rPr lang="en-US" sz="4000" b="1" i="1" dirty="0" err="1">
                <a:solidFill>
                  <a:schemeClr val="accent4"/>
                </a:solidFill>
                <a:latin typeface="Arial"/>
                <a:ea typeface="Arial"/>
                <a:cs typeface="Arial"/>
                <a:sym typeface="Arial"/>
              </a:rPr>
              <a:t>बूझ्नू</a:t>
            </a:r>
            <a:endParaRPr sz="4000" b="1" i="1" cap="none">
              <a:solidFill>
                <a:schemeClr val="accent4"/>
              </a:solidFill>
              <a:latin typeface="Arial"/>
              <a:ea typeface="Arial"/>
              <a:cs typeface="Arial"/>
              <a:sym typeface="Arial"/>
            </a:endParaRPr>
          </a:p>
        </p:txBody>
      </p:sp>
      <p:sp>
        <p:nvSpPr>
          <p:cNvPr id="432" name="Google Shape;432;p19"/>
          <p:cNvSpPr/>
          <p:nvPr/>
        </p:nvSpPr>
        <p:spPr>
          <a:xfrm>
            <a:off x="1697426" y="4971396"/>
            <a:ext cx="198644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1" cap="none" dirty="0" err="1">
                <a:solidFill>
                  <a:srgbClr val="F7CAAC"/>
                </a:solidFill>
                <a:latin typeface="Arial"/>
                <a:ea typeface="Arial"/>
                <a:cs typeface="Arial"/>
                <a:sym typeface="Arial"/>
              </a:rPr>
              <a:t>शान्त</a:t>
            </a:r>
            <a:r>
              <a:rPr lang="en-US" sz="3600" b="1" i="1" cap="none" dirty="0">
                <a:solidFill>
                  <a:srgbClr val="F7CAAC"/>
                </a:solidFill>
                <a:latin typeface="Arial"/>
                <a:ea typeface="Arial"/>
                <a:cs typeface="Arial"/>
                <a:sym typeface="Arial"/>
              </a:rPr>
              <a:t> </a:t>
            </a:r>
            <a:r>
              <a:rPr lang="en-US" sz="3600" b="1" i="1" cap="none" dirty="0" err="1">
                <a:solidFill>
                  <a:srgbClr val="F7CAAC"/>
                </a:solidFill>
                <a:latin typeface="Arial"/>
                <a:ea typeface="Arial"/>
                <a:cs typeface="Arial"/>
                <a:sym typeface="Arial"/>
              </a:rPr>
              <a:t>हुनु</a:t>
            </a:r>
            <a:endParaRPr sz="3600" b="1" i="1" cap="none">
              <a:solidFill>
                <a:srgbClr val="F7CAAC"/>
              </a:solidFill>
              <a:latin typeface="Arial"/>
              <a:ea typeface="Arial"/>
              <a:cs typeface="Arial"/>
              <a:sym typeface="Arial"/>
            </a:endParaRPr>
          </a:p>
        </p:txBody>
      </p:sp>
      <p:sp>
        <p:nvSpPr>
          <p:cNvPr id="3" name="スライド番号プレースホルダー 2">
            <a:extLst>
              <a:ext uri="{FF2B5EF4-FFF2-40B4-BE49-F238E27FC236}">
                <a16:creationId xmlns:a16="http://schemas.microsoft.com/office/drawing/2014/main" id="{52240FCC-9732-3E8B-9E6A-55B1CFB0FEE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ne-NP" sz="3600" dirty="0"/>
              <a:t>२ </a:t>
            </a:r>
            <a:r>
              <a:rPr lang="en-US" sz="3600" dirty="0"/>
              <a:t>. </a:t>
            </a:r>
            <a:r>
              <a:rPr lang="en-US" sz="3600" dirty="0" err="1"/>
              <a:t>वास्तविक</a:t>
            </a:r>
            <a:r>
              <a:rPr lang="en-US" sz="3600" dirty="0"/>
              <a:t> </a:t>
            </a:r>
            <a:r>
              <a:rPr lang="en-US" sz="3600" dirty="0" err="1"/>
              <a:t>त्रुटिपूर्ण</a:t>
            </a:r>
            <a:r>
              <a:rPr lang="en-US" sz="3600" dirty="0"/>
              <a:t> </a:t>
            </a:r>
            <a:r>
              <a:rPr lang="en-US" sz="3600" dirty="0" err="1"/>
              <a:t>मिटरको</a:t>
            </a:r>
            <a:r>
              <a:rPr lang="en-US" sz="3600" dirty="0"/>
              <a:t> </a:t>
            </a:r>
            <a:r>
              <a:rPr lang="en-US" sz="3600" dirty="0" err="1"/>
              <a:t>सर्वेक्षण</a:t>
            </a:r>
            <a:endParaRPr sz="3600" dirty="0"/>
          </a:p>
        </p:txBody>
      </p:sp>
      <p:sp>
        <p:nvSpPr>
          <p:cNvPr id="439" name="Google Shape;439;p20"/>
          <p:cNvSpPr txBox="1">
            <a:spLocks noGrp="1"/>
          </p:cNvSpPr>
          <p:nvPr>
            <p:ph type="body" idx="1"/>
          </p:nvPr>
        </p:nvSpPr>
        <p:spPr>
          <a:xfrm>
            <a:off x="838200" y="1608083"/>
            <a:ext cx="10515600" cy="45688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a:t>
            </a:r>
            <a:r>
              <a:rPr lang="ne-NP" dirty="0"/>
              <a:t>१ </a:t>
            </a:r>
            <a:r>
              <a:rPr lang="en-US" dirty="0"/>
              <a:t>) </a:t>
            </a:r>
            <a:r>
              <a:rPr lang="en-US" dirty="0" err="1"/>
              <a:t>प्रत्येक</a:t>
            </a:r>
            <a:r>
              <a:rPr lang="en-US" dirty="0"/>
              <a:t> </a:t>
            </a:r>
            <a:r>
              <a:rPr lang="en-US" dirty="0" err="1"/>
              <a:t>घरको</a:t>
            </a:r>
            <a:r>
              <a:rPr lang="en-US" dirty="0"/>
              <a:t> </a:t>
            </a:r>
            <a:r>
              <a:rPr lang="en-US" dirty="0" err="1"/>
              <a:t>भ्रमण</a:t>
            </a:r>
            <a:r>
              <a:rPr lang="en-US" dirty="0"/>
              <a:t> </a:t>
            </a:r>
            <a:r>
              <a:rPr lang="en-US" dirty="0" err="1"/>
              <a:t>गरेर</a:t>
            </a:r>
            <a:r>
              <a:rPr lang="en-US" dirty="0"/>
              <a:t> </a:t>
            </a:r>
            <a:r>
              <a:rPr lang="en-US" dirty="0" err="1"/>
              <a:t>सर्वेक्षण</a:t>
            </a:r>
            <a:r>
              <a:rPr lang="en-US" dirty="0"/>
              <a:t> </a:t>
            </a:r>
            <a:r>
              <a:rPr lang="en-US" dirty="0" err="1"/>
              <a:t>गर्नुहोस्</a:t>
            </a:r>
            <a:endParaRPr dirty="0"/>
          </a:p>
          <a:p>
            <a:pPr marL="342900" lvl="0" algn="l" rtl="0">
              <a:lnSpc>
                <a:spcPct val="90000"/>
              </a:lnSpc>
              <a:spcBef>
                <a:spcPts val="1000"/>
              </a:spcBef>
              <a:spcAft>
                <a:spcPts val="0"/>
              </a:spcAft>
              <a:buClr>
                <a:schemeClr val="dk1"/>
              </a:buClr>
              <a:buSzPts val="2400"/>
              <a:buFont typeface="Wingdings" panose="05000000000000000000" pitchFamily="2" charset="2"/>
              <a:buChar char="Ø"/>
            </a:pPr>
            <a:r>
              <a:rPr lang="en-US" sz="2400" dirty="0"/>
              <a:t> </a:t>
            </a:r>
            <a:r>
              <a:rPr lang="en-US" sz="2400" dirty="0" err="1"/>
              <a:t>मिटर</a:t>
            </a:r>
            <a:r>
              <a:rPr lang="en-US" sz="2400" dirty="0"/>
              <a:t> </a:t>
            </a:r>
            <a:r>
              <a:rPr lang="en-US" sz="2400" dirty="0" err="1"/>
              <a:t>त्रुटिपूर्ण</a:t>
            </a:r>
            <a:r>
              <a:rPr lang="en-US" sz="2400" dirty="0"/>
              <a:t> </a:t>
            </a:r>
            <a:r>
              <a:rPr lang="en-US" sz="2400" dirty="0" err="1"/>
              <a:t>हुनुका</a:t>
            </a:r>
            <a:r>
              <a:rPr lang="en-US" sz="2400" dirty="0"/>
              <a:t> </a:t>
            </a:r>
            <a:r>
              <a:rPr lang="en-US" sz="2400" dirty="0" err="1"/>
              <a:t>कारण</a:t>
            </a:r>
            <a:r>
              <a:rPr lang="en-US" sz="2400" dirty="0"/>
              <a:t> </a:t>
            </a:r>
            <a:r>
              <a:rPr lang="en-US" sz="2400" dirty="0" err="1"/>
              <a:t>यी</a:t>
            </a:r>
            <a:r>
              <a:rPr lang="en-US" sz="2400" dirty="0"/>
              <a:t> </a:t>
            </a:r>
            <a:r>
              <a:rPr lang="en-US" sz="2400" dirty="0" err="1"/>
              <a:t>हुन्</a:t>
            </a:r>
            <a:r>
              <a:rPr lang="en-US" sz="2400" dirty="0"/>
              <a:t> : </a:t>
            </a:r>
            <a:r>
              <a:rPr lang="en-US" sz="2400" dirty="0" err="1"/>
              <a:t>मिटर</a:t>
            </a:r>
            <a:r>
              <a:rPr lang="en-US" sz="2400" dirty="0"/>
              <a:t> </a:t>
            </a:r>
            <a:r>
              <a:rPr lang="en-US" sz="2400" dirty="0" err="1"/>
              <a:t>बिग्रिएको</a:t>
            </a:r>
            <a:r>
              <a:rPr lang="en-US" sz="2400" dirty="0"/>
              <a:t>, </a:t>
            </a:r>
            <a:r>
              <a:rPr lang="en-US" sz="2400" dirty="0" err="1"/>
              <a:t>मिटर</a:t>
            </a:r>
            <a:r>
              <a:rPr lang="en-US" sz="2400" dirty="0"/>
              <a:t> </a:t>
            </a:r>
            <a:r>
              <a:rPr lang="en-US" sz="2400" dirty="0" err="1"/>
              <a:t>स्थान</a:t>
            </a:r>
            <a:r>
              <a:rPr lang="en-US" sz="2400" dirty="0"/>
              <a:t> </a:t>
            </a:r>
            <a:r>
              <a:rPr lang="en-US" sz="2400" dirty="0" err="1"/>
              <a:t>गलत</a:t>
            </a:r>
            <a:r>
              <a:rPr lang="en-US" sz="2400" dirty="0"/>
              <a:t> </a:t>
            </a:r>
            <a:r>
              <a:rPr lang="en-US" sz="2400" dirty="0" err="1"/>
              <a:t>हुनु</a:t>
            </a:r>
            <a:r>
              <a:rPr lang="en-US" sz="2400" dirty="0"/>
              <a:t>  </a:t>
            </a:r>
            <a:r>
              <a:rPr lang="en-US" sz="2400" dirty="0" err="1"/>
              <a:t>वा</a:t>
            </a:r>
            <a:r>
              <a:rPr lang="en-US" sz="2400" dirty="0"/>
              <a:t> </a:t>
            </a:r>
            <a:r>
              <a:rPr lang="en-US" sz="2400" dirty="0" err="1"/>
              <a:t>अयोग्य</a:t>
            </a:r>
            <a:r>
              <a:rPr lang="en-US" sz="2400" dirty="0"/>
              <a:t> size </a:t>
            </a:r>
            <a:r>
              <a:rPr lang="en-US" sz="2400" dirty="0" err="1"/>
              <a:t>को</a:t>
            </a:r>
            <a:r>
              <a:rPr lang="en-US" sz="2400" dirty="0"/>
              <a:t> </a:t>
            </a:r>
            <a:r>
              <a:rPr lang="en-US" sz="2400" dirty="0" err="1"/>
              <a:t>मिटर</a:t>
            </a:r>
            <a:r>
              <a:rPr lang="en-US" sz="2400" dirty="0"/>
              <a:t> </a:t>
            </a:r>
            <a:r>
              <a:rPr lang="en-US" sz="2400" dirty="0" err="1"/>
              <a:t>आदि</a:t>
            </a:r>
            <a:r>
              <a:rPr lang="en-US" sz="2400" dirty="0"/>
              <a:t>। </a:t>
            </a:r>
            <a:endParaRPr dirty="0"/>
          </a:p>
          <a:p>
            <a:pPr marL="342900" lvl="0" algn="l" rtl="0">
              <a:lnSpc>
                <a:spcPct val="90000"/>
              </a:lnSpc>
              <a:spcBef>
                <a:spcPts val="1000"/>
              </a:spcBef>
              <a:spcAft>
                <a:spcPts val="0"/>
              </a:spcAft>
              <a:buClr>
                <a:schemeClr val="dk1"/>
              </a:buClr>
              <a:buSzPts val="2400"/>
              <a:buFont typeface="Wingdings" panose="05000000000000000000" pitchFamily="2" charset="2"/>
              <a:buChar char="Ø"/>
            </a:pPr>
            <a:r>
              <a:rPr lang="en-US" sz="2400" dirty="0"/>
              <a:t>Illegal connection </a:t>
            </a:r>
            <a:r>
              <a:rPr lang="en-US" sz="2400" dirty="0" err="1"/>
              <a:t>सर्वेक्षणको</a:t>
            </a:r>
            <a:r>
              <a:rPr lang="en-US" sz="2400" dirty="0"/>
              <a:t> </a:t>
            </a:r>
            <a:r>
              <a:rPr lang="en-US" sz="2400" dirty="0" err="1"/>
              <a:t>समयमै</a:t>
            </a:r>
            <a:r>
              <a:rPr lang="en-US" sz="2400" dirty="0"/>
              <a:t> </a:t>
            </a:r>
            <a:r>
              <a:rPr lang="en-US" sz="2400" dirty="0" err="1"/>
              <a:t>यो</a:t>
            </a:r>
            <a:r>
              <a:rPr lang="en-US" sz="2400" dirty="0"/>
              <a:t> </a:t>
            </a:r>
            <a:r>
              <a:rPr lang="en-US" sz="2400" dirty="0" err="1"/>
              <a:t>पनि</a:t>
            </a:r>
            <a:r>
              <a:rPr lang="en-US" sz="2400" dirty="0"/>
              <a:t> </a:t>
            </a:r>
            <a:r>
              <a:rPr lang="en-US" sz="2400" dirty="0" err="1"/>
              <a:t>जाँच</a:t>
            </a:r>
            <a:r>
              <a:rPr lang="en-US" sz="2400" dirty="0"/>
              <a:t> </a:t>
            </a:r>
            <a:r>
              <a:rPr lang="en-US" sz="2400" dirty="0" err="1"/>
              <a:t>गरिन्छ</a:t>
            </a:r>
            <a:r>
              <a:rPr lang="en-US" sz="2400" dirty="0"/>
              <a:t>।  </a:t>
            </a:r>
            <a:endParaRPr dirty="0"/>
          </a:p>
          <a:p>
            <a:pPr marL="342900" lvl="0" algn="l" rtl="0">
              <a:lnSpc>
                <a:spcPct val="90000"/>
              </a:lnSpc>
              <a:spcBef>
                <a:spcPts val="1000"/>
              </a:spcBef>
              <a:spcAft>
                <a:spcPts val="0"/>
              </a:spcAft>
              <a:buClr>
                <a:schemeClr val="dk1"/>
              </a:buClr>
              <a:buSzPts val="2400"/>
              <a:buFont typeface="Wingdings" panose="05000000000000000000" pitchFamily="2" charset="2"/>
              <a:buChar char="Ø"/>
            </a:pPr>
            <a:r>
              <a:rPr lang="en-US" sz="2400" dirty="0" err="1"/>
              <a:t>यदि</a:t>
            </a:r>
            <a:r>
              <a:rPr lang="en-US" sz="2400" dirty="0"/>
              <a:t> </a:t>
            </a:r>
            <a:r>
              <a:rPr lang="en-US" sz="2400" dirty="0" err="1"/>
              <a:t>भवनको</a:t>
            </a:r>
            <a:r>
              <a:rPr lang="en-US" sz="2400" dirty="0"/>
              <a:t> </a:t>
            </a:r>
            <a:r>
              <a:rPr lang="en-US" sz="2400" dirty="0" err="1"/>
              <a:t>आकार</a:t>
            </a:r>
            <a:r>
              <a:rPr lang="en-US" sz="2400" dirty="0"/>
              <a:t> </a:t>
            </a:r>
            <a:r>
              <a:rPr lang="en-US" sz="2400" dirty="0" err="1"/>
              <a:t>वा</a:t>
            </a:r>
            <a:r>
              <a:rPr lang="en-US" sz="2400" dirty="0"/>
              <a:t> </a:t>
            </a:r>
            <a:r>
              <a:rPr lang="en-US" sz="2400" dirty="0" err="1"/>
              <a:t>परिवारको</a:t>
            </a:r>
            <a:r>
              <a:rPr lang="en-US" sz="2400" dirty="0"/>
              <a:t> </a:t>
            </a:r>
            <a:r>
              <a:rPr lang="en-US" sz="2400" dirty="0" err="1"/>
              <a:t>शंख्याको</a:t>
            </a:r>
            <a:r>
              <a:rPr lang="en-US" sz="2400" dirty="0"/>
              <a:t> </a:t>
            </a:r>
            <a:r>
              <a:rPr lang="en-US" sz="2400" dirty="0" err="1"/>
              <a:t>तुलनामा</a:t>
            </a:r>
            <a:r>
              <a:rPr lang="en-US" sz="2400" dirty="0"/>
              <a:t> </a:t>
            </a:r>
            <a:r>
              <a:rPr lang="en-US" sz="2400" dirty="0" err="1"/>
              <a:t>धेरै</a:t>
            </a:r>
            <a:r>
              <a:rPr lang="en-US" sz="2400" dirty="0"/>
              <a:t> </a:t>
            </a:r>
            <a:r>
              <a:rPr lang="en-US" sz="2400" dirty="0" err="1"/>
              <a:t>ठूलो</a:t>
            </a:r>
            <a:r>
              <a:rPr lang="en-US" sz="2400" dirty="0"/>
              <a:t> </a:t>
            </a:r>
            <a:r>
              <a:rPr lang="en-US" sz="2400" dirty="0" err="1"/>
              <a:t>वा</a:t>
            </a:r>
            <a:r>
              <a:rPr lang="en-US" sz="2400" dirty="0"/>
              <a:t> </a:t>
            </a:r>
            <a:r>
              <a:rPr lang="en-US" sz="2400" dirty="0" err="1"/>
              <a:t>धेरै</a:t>
            </a:r>
            <a:r>
              <a:rPr lang="en-US" sz="2400" dirty="0"/>
              <a:t> </a:t>
            </a:r>
            <a:r>
              <a:rPr lang="en-US" sz="2400" dirty="0" err="1"/>
              <a:t>सानो</a:t>
            </a:r>
            <a:r>
              <a:rPr lang="en-US" sz="2400" dirty="0"/>
              <a:t> </a:t>
            </a:r>
            <a:r>
              <a:rPr lang="en-US" sz="2400" dirty="0" err="1"/>
              <a:t>sizeको</a:t>
            </a:r>
            <a:r>
              <a:rPr lang="en-US" sz="2400" dirty="0"/>
              <a:t> meter </a:t>
            </a:r>
            <a:r>
              <a:rPr lang="en-US" sz="2400" dirty="0" err="1"/>
              <a:t>जडान</a:t>
            </a:r>
            <a:r>
              <a:rPr lang="en-US" sz="2400" dirty="0"/>
              <a:t> </a:t>
            </a:r>
            <a:r>
              <a:rPr lang="en-US" sz="2400" dirty="0" err="1"/>
              <a:t>गरिएको</a:t>
            </a:r>
            <a:r>
              <a:rPr lang="en-US" sz="2400" dirty="0"/>
              <a:t> छ </a:t>
            </a:r>
            <a:r>
              <a:rPr lang="en-US" sz="2400" dirty="0" err="1"/>
              <a:t>भने</a:t>
            </a:r>
            <a:r>
              <a:rPr lang="en-US" sz="2400" dirty="0"/>
              <a:t>, </a:t>
            </a:r>
            <a:r>
              <a:rPr lang="en-US" sz="2400" dirty="0" err="1"/>
              <a:t>ग्राहकलाई</a:t>
            </a:r>
            <a:r>
              <a:rPr lang="en-US" sz="2400" dirty="0"/>
              <a:t> </a:t>
            </a:r>
            <a:r>
              <a:rPr lang="en-US" sz="2400" dirty="0" err="1"/>
              <a:t>उचित</a:t>
            </a:r>
            <a:r>
              <a:rPr lang="en-US" sz="2400" dirty="0"/>
              <a:t> size </a:t>
            </a:r>
            <a:r>
              <a:rPr lang="en-US" sz="2400" dirty="0" err="1"/>
              <a:t>अनुसार</a:t>
            </a:r>
            <a:r>
              <a:rPr lang="en-US" sz="2400" dirty="0"/>
              <a:t> </a:t>
            </a:r>
            <a:r>
              <a:rPr lang="en-US" sz="2400" dirty="0" err="1"/>
              <a:t>परिवर्तन</a:t>
            </a:r>
            <a:r>
              <a:rPr lang="en-US" sz="2400" dirty="0"/>
              <a:t> </a:t>
            </a:r>
            <a:r>
              <a:rPr lang="en-US" sz="2400" dirty="0" err="1"/>
              <a:t>गर्न</a:t>
            </a:r>
            <a:r>
              <a:rPr lang="en-US" sz="2400" dirty="0"/>
              <a:t> </a:t>
            </a:r>
            <a:r>
              <a:rPr lang="en-US" sz="2400" dirty="0" err="1"/>
              <a:t>भन्नुहोस्</a:t>
            </a:r>
            <a:r>
              <a:rPr lang="en-US" sz="2400" dirty="0"/>
              <a:t>। </a:t>
            </a:r>
            <a:endParaRPr dirty="0"/>
          </a:p>
          <a:p>
            <a:pPr marL="342900" lvl="0" algn="l" rtl="0">
              <a:lnSpc>
                <a:spcPct val="90000"/>
              </a:lnSpc>
              <a:spcBef>
                <a:spcPts val="1000"/>
              </a:spcBef>
              <a:spcAft>
                <a:spcPts val="0"/>
              </a:spcAft>
              <a:buClr>
                <a:schemeClr val="dk1"/>
              </a:buClr>
              <a:buSzPts val="2400"/>
              <a:buFont typeface="Wingdings" panose="05000000000000000000" pitchFamily="2" charset="2"/>
              <a:buChar char="Ø"/>
            </a:pPr>
            <a:r>
              <a:rPr lang="en-US" sz="2400" dirty="0" err="1"/>
              <a:t>त्रुटिपूर्ण</a:t>
            </a:r>
            <a:r>
              <a:rPr lang="en-US" sz="2400" dirty="0"/>
              <a:t> </a:t>
            </a:r>
            <a:r>
              <a:rPr lang="en-US" sz="2400" dirty="0" err="1"/>
              <a:t>मिटरहरू</a:t>
            </a:r>
            <a:r>
              <a:rPr lang="en-US" sz="2400" dirty="0"/>
              <a:t> </a:t>
            </a:r>
            <a:r>
              <a:rPr lang="en-US" sz="2400" dirty="0" err="1"/>
              <a:t>फेला</a:t>
            </a:r>
            <a:r>
              <a:rPr lang="en-US" sz="2400" dirty="0"/>
              <a:t> </a:t>
            </a:r>
            <a:r>
              <a:rPr lang="en-US" sz="2400" dirty="0" err="1"/>
              <a:t>पार्ने</a:t>
            </a:r>
            <a:r>
              <a:rPr lang="en-US" sz="2400" dirty="0"/>
              <a:t> र </a:t>
            </a:r>
            <a:r>
              <a:rPr lang="en-US" sz="2400" dirty="0" err="1"/>
              <a:t>मर्मत</a:t>
            </a:r>
            <a:r>
              <a:rPr lang="en-US" sz="2400" dirty="0"/>
              <a:t> </a:t>
            </a:r>
            <a:r>
              <a:rPr lang="en-US" sz="2400" dirty="0" err="1"/>
              <a:t>गर्ने</a:t>
            </a:r>
            <a:r>
              <a:rPr lang="en-US" sz="2400" dirty="0"/>
              <a:t> </a:t>
            </a:r>
            <a:r>
              <a:rPr lang="en-US" sz="2400" dirty="0" err="1"/>
              <a:t>तरिका</a:t>
            </a:r>
            <a:r>
              <a:rPr lang="en-US" sz="2400" dirty="0"/>
              <a:t> </a:t>
            </a:r>
            <a:r>
              <a:rPr lang="en-US" sz="2400" dirty="0" err="1"/>
              <a:t>निम्नानुसार</a:t>
            </a:r>
            <a:r>
              <a:rPr lang="en-US" sz="2400" dirty="0"/>
              <a:t> छ;</a:t>
            </a:r>
            <a:endParaRPr sz="2400" dirty="0"/>
          </a:p>
        </p:txBody>
      </p:sp>
      <p:sp>
        <p:nvSpPr>
          <p:cNvPr id="3" name="スライド番号プレースホルダー 2">
            <a:extLst>
              <a:ext uri="{FF2B5EF4-FFF2-40B4-BE49-F238E27FC236}">
                <a16:creationId xmlns:a16="http://schemas.microsoft.com/office/drawing/2014/main" id="{6F0A56A6-9A8D-5B50-2F7E-4EDA7BDD08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1"/>
          <p:cNvSpPr txBox="1">
            <a:spLocks noGrp="1"/>
          </p:cNvSpPr>
          <p:nvPr>
            <p:ph type="body" idx="1"/>
          </p:nvPr>
        </p:nvSpPr>
        <p:spPr>
          <a:xfrm>
            <a:off x="838200" y="1576552"/>
            <a:ext cx="10515600" cy="45614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a:t>
            </a:r>
            <a:r>
              <a:rPr lang="ne-NP" dirty="0"/>
              <a:t>२ </a:t>
            </a:r>
            <a:r>
              <a:rPr lang="en-US" dirty="0"/>
              <a:t>) </a:t>
            </a:r>
            <a:r>
              <a:rPr lang="en-US" dirty="0" err="1"/>
              <a:t>खराब</a:t>
            </a:r>
            <a:r>
              <a:rPr lang="en-US" dirty="0"/>
              <a:t> meter </a:t>
            </a:r>
            <a:r>
              <a:rPr lang="en-US" dirty="0" err="1"/>
              <a:t>बारे</a:t>
            </a:r>
            <a:r>
              <a:rPr lang="en-US" dirty="0"/>
              <a:t> field </a:t>
            </a:r>
            <a:r>
              <a:rPr lang="en-US" dirty="0" err="1"/>
              <a:t>सर्वेक्षण</a:t>
            </a:r>
            <a:r>
              <a:rPr lang="en-US" dirty="0"/>
              <a:t>　</a:t>
            </a:r>
            <a:endParaRPr dirty="0"/>
          </a:p>
          <a:p>
            <a:pPr marL="514350" lvl="0" indent="-514350" algn="l" rtl="0">
              <a:lnSpc>
                <a:spcPct val="90000"/>
              </a:lnSpc>
              <a:spcBef>
                <a:spcPts val="1000"/>
              </a:spcBef>
              <a:spcAft>
                <a:spcPts val="0"/>
              </a:spcAft>
              <a:buClr>
                <a:schemeClr val="dk1"/>
              </a:buClr>
              <a:buSzPts val="2400"/>
              <a:buFont typeface="Wingdings" panose="05000000000000000000" pitchFamily="2" charset="2"/>
              <a:buChar char="Ø"/>
            </a:pPr>
            <a:r>
              <a:rPr lang="en-US" sz="2400" dirty="0" err="1"/>
              <a:t>ग्राहक</a:t>
            </a:r>
            <a:r>
              <a:rPr lang="en-US" sz="2400" dirty="0"/>
              <a:t> database </a:t>
            </a:r>
            <a:r>
              <a:rPr lang="en-US" sz="2400" dirty="0" err="1"/>
              <a:t>बाट</a:t>
            </a:r>
            <a:r>
              <a:rPr lang="en-US" sz="2400" dirty="0"/>
              <a:t>, "</a:t>
            </a:r>
            <a:r>
              <a:rPr lang="en-US" sz="2400" dirty="0" err="1"/>
              <a:t>जाँच</a:t>
            </a:r>
            <a:r>
              <a:rPr lang="en-US" sz="2400" dirty="0"/>
              <a:t> </a:t>
            </a:r>
            <a:r>
              <a:rPr lang="en-US" sz="2400" dirty="0" err="1"/>
              <a:t>गर्नुपर्ने</a:t>
            </a:r>
            <a:r>
              <a:rPr lang="en-US" sz="2400" dirty="0"/>
              <a:t>" list </a:t>
            </a:r>
            <a:r>
              <a:rPr lang="en-US" sz="2400" dirty="0" err="1"/>
              <a:t>तयार</a:t>
            </a:r>
            <a:r>
              <a:rPr lang="en-US" sz="2400" dirty="0"/>
              <a:t> </a:t>
            </a:r>
            <a:r>
              <a:rPr lang="en-US" sz="2400" dirty="0" err="1"/>
              <a:t>गर्नुहोस्</a:t>
            </a:r>
            <a:r>
              <a:rPr lang="en-US" sz="2400" dirty="0"/>
              <a:t> </a:t>
            </a:r>
            <a:r>
              <a:rPr lang="en-US" sz="2400" dirty="0" err="1"/>
              <a:t>जसको</a:t>
            </a:r>
            <a:r>
              <a:rPr lang="en-US" sz="2400" dirty="0"/>
              <a:t> </a:t>
            </a:r>
            <a:r>
              <a:rPr lang="en-US" sz="2400" dirty="0" err="1"/>
              <a:t>पानी</a:t>
            </a:r>
            <a:r>
              <a:rPr lang="en-US" sz="2400" dirty="0"/>
              <a:t> </a:t>
            </a:r>
            <a:r>
              <a:rPr lang="en-US" sz="2400" dirty="0" err="1"/>
              <a:t>खपत</a:t>
            </a:r>
            <a:r>
              <a:rPr lang="en-US" sz="2400" dirty="0"/>
              <a:t> </a:t>
            </a:r>
            <a:r>
              <a:rPr lang="en-US" sz="2400" dirty="0" err="1"/>
              <a:t>मात्रा</a:t>
            </a:r>
            <a:r>
              <a:rPr lang="en-US" sz="2400" dirty="0"/>
              <a:t> </a:t>
            </a:r>
            <a:r>
              <a:rPr lang="en-US" sz="2400" dirty="0" err="1"/>
              <a:t>परिवारको</a:t>
            </a:r>
            <a:r>
              <a:rPr lang="en-US" sz="2400" dirty="0"/>
              <a:t> </a:t>
            </a:r>
            <a:r>
              <a:rPr lang="en-US" sz="2400" dirty="0" err="1"/>
              <a:t>sizeको</a:t>
            </a:r>
            <a:r>
              <a:rPr lang="en-US" sz="2400" dirty="0"/>
              <a:t> </a:t>
            </a:r>
            <a:r>
              <a:rPr lang="en-US" sz="2400" dirty="0" err="1"/>
              <a:t>लागि</a:t>
            </a:r>
            <a:r>
              <a:rPr lang="en-US" sz="2400" dirty="0"/>
              <a:t> </a:t>
            </a:r>
            <a:r>
              <a:rPr lang="en-US" sz="2400" dirty="0" err="1"/>
              <a:t>धेरै</a:t>
            </a:r>
            <a:r>
              <a:rPr lang="en-US" sz="2400" dirty="0"/>
              <a:t> </a:t>
            </a:r>
            <a:r>
              <a:rPr lang="en-US" sz="2400" dirty="0" err="1"/>
              <a:t>सानो</a:t>
            </a:r>
            <a:r>
              <a:rPr lang="en-US" sz="2400" dirty="0"/>
              <a:t> छ </a:t>
            </a:r>
            <a:r>
              <a:rPr lang="en-US" sz="2400" dirty="0" err="1"/>
              <a:t>वा</a:t>
            </a:r>
            <a:r>
              <a:rPr lang="en-US" sz="2400" dirty="0"/>
              <a:t> </a:t>
            </a:r>
            <a:r>
              <a:rPr lang="en-US" sz="2400" dirty="0" err="1"/>
              <a:t>जसको</a:t>
            </a:r>
            <a:r>
              <a:rPr lang="en-US" sz="2400" dirty="0"/>
              <a:t> </a:t>
            </a:r>
            <a:r>
              <a:rPr lang="en-US" sz="2400" dirty="0" err="1"/>
              <a:t>खपत</a:t>
            </a:r>
            <a:r>
              <a:rPr lang="en-US" sz="2400" dirty="0"/>
              <a:t> </a:t>
            </a:r>
            <a:r>
              <a:rPr lang="en-US" sz="2400" dirty="0" err="1"/>
              <a:t>अचानक</a:t>
            </a:r>
            <a:r>
              <a:rPr lang="en-US" sz="2400" dirty="0"/>
              <a:t> </a:t>
            </a:r>
            <a:r>
              <a:rPr lang="en-US" sz="2400" dirty="0" err="1"/>
              <a:t>घट्यो</a:t>
            </a:r>
            <a:r>
              <a:rPr lang="en-US" sz="2400" dirty="0"/>
              <a:t>। </a:t>
            </a:r>
            <a:endParaRPr dirty="0"/>
          </a:p>
          <a:p>
            <a:pPr marL="514350" lvl="0" indent="-514350" algn="l" rtl="0">
              <a:lnSpc>
                <a:spcPct val="90000"/>
              </a:lnSpc>
              <a:spcBef>
                <a:spcPts val="1000"/>
              </a:spcBef>
              <a:spcAft>
                <a:spcPts val="0"/>
              </a:spcAft>
              <a:buClr>
                <a:schemeClr val="dk1"/>
              </a:buClr>
              <a:buSzPts val="2400"/>
              <a:buFont typeface="Wingdings" panose="05000000000000000000" pitchFamily="2" charset="2"/>
              <a:buChar char="Ø"/>
            </a:pPr>
            <a:r>
              <a:rPr lang="en-US" sz="2400" dirty="0" err="1"/>
              <a:t>अवश्यपनि</a:t>
            </a:r>
            <a:r>
              <a:rPr lang="en-US" sz="2400" dirty="0"/>
              <a:t> </a:t>
            </a:r>
            <a:r>
              <a:rPr lang="en-US" sz="2400" dirty="0" err="1"/>
              <a:t>भाँचिएका</a:t>
            </a:r>
            <a:r>
              <a:rPr lang="en-US" sz="2400" dirty="0"/>
              <a:t> र </a:t>
            </a:r>
            <a:r>
              <a:rPr lang="en-US" sz="2400" dirty="0" err="1"/>
              <a:t>पुराना</a:t>
            </a:r>
            <a:r>
              <a:rPr lang="en-US" sz="2400" dirty="0"/>
              <a:t> </a:t>
            </a:r>
            <a:r>
              <a:rPr lang="en-US" sz="2400" dirty="0" err="1"/>
              <a:t>meterहरू</a:t>
            </a:r>
            <a:r>
              <a:rPr lang="en-US" sz="2400" dirty="0"/>
              <a:t> </a:t>
            </a:r>
            <a:r>
              <a:rPr lang="en-US" sz="2400" dirty="0" err="1"/>
              <a:t>चयन</a:t>
            </a:r>
            <a:r>
              <a:rPr lang="en-US" sz="2400" dirty="0"/>
              <a:t> </a:t>
            </a:r>
            <a:r>
              <a:rPr lang="en-US" sz="2400" dirty="0" err="1"/>
              <a:t>गरिनेछ</a:t>
            </a:r>
            <a:r>
              <a:rPr lang="en-US" sz="2400" dirty="0"/>
              <a:t>।</a:t>
            </a:r>
            <a:endParaRPr sz="2400" dirty="0"/>
          </a:p>
          <a:p>
            <a:pPr marL="514350" lvl="0" indent="-514350" algn="l" rtl="0">
              <a:lnSpc>
                <a:spcPct val="90000"/>
              </a:lnSpc>
              <a:spcBef>
                <a:spcPts val="1000"/>
              </a:spcBef>
              <a:spcAft>
                <a:spcPts val="0"/>
              </a:spcAft>
              <a:buClr>
                <a:schemeClr val="dk1"/>
              </a:buClr>
              <a:buSzPts val="2400"/>
              <a:buFont typeface="Wingdings" panose="05000000000000000000" pitchFamily="2" charset="2"/>
              <a:buChar char="Ø"/>
            </a:pPr>
            <a:r>
              <a:rPr lang="en-US" sz="2400" dirty="0" err="1"/>
              <a:t>यकिन</a:t>
            </a:r>
            <a:r>
              <a:rPr lang="en-US" sz="2400" dirty="0"/>
              <a:t> </a:t>
            </a:r>
            <a:r>
              <a:rPr lang="en-US" sz="2400" dirty="0" err="1"/>
              <a:t>नभएका</a:t>
            </a:r>
            <a:r>
              <a:rPr lang="en-US" sz="2400" dirty="0"/>
              <a:t> </a:t>
            </a:r>
            <a:r>
              <a:rPr lang="en-US" sz="2400" dirty="0" err="1"/>
              <a:t>तर</a:t>
            </a:r>
            <a:r>
              <a:rPr lang="en-US" sz="2400" dirty="0"/>
              <a:t> </a:t>
            </a:r>
            <a:r>
              <a:rPr lang="en-US" sz="2400" dirty="0" err="1"/>
              <a:t>शंकास्पद</a:t>
            </a:r>
            <a:r>
              <a:rPr lang="en-US" sz="2400" dirty="0"/>
              <a:t> </a:t>
            </a:r>
            <a:r>
              <a:rPr lang="en-US" sz="2400" dirty="0" err="1"/>
              <a:t>meterहरू</a:t>
            </a:r>
            <a:r>
              <a:rPr lang="en-US" sz="2400" dirty="0"/>
              <a:t> </a:t>
            </a:r>
            <a:r>
              <a:rPr lang="en-US" sz="2400" dirty="0" err="1"/>
              <a:t>पनि</a:t>
            </a:r>
            <a:r>
              <a:rPr lang="en-US" sz="2400" dirty="0"/>
              <a:t> </a:t>
            </a:r>
            <a:r>
              <a:rPr lang="en-US" sz="2400" dirty="0" err="1"/>
              <a:t>चयन</a:t>
            </a:r>
            <a:r>
              <a:rPr lang="en-US" sz="2400" dirty="0"/>
              <a:t> </a:t>
            </a:r>
            <a:r>
              <a:rPr lang="en-US" sz="2400" dirty="0" err="1"/>
              <a:t>गरिनेछ</a:t>
            </a:r>
            <a:r>
              <a:rPr lang="en-US" sz="2400" dirty="0"/>
              <a:t>।</a:t>
            </a:r>
            <a:endParaRPr sz="2400" dirty="0"/>
          </a:p>
          <a:p>
            <a:pPr marL="514350" lvl="0" indent="-514350" algn="l" rtl="0">
              <a:lnSpc>
                <a:spcPct val="90000"/>
              </a:lnSpc>
              <a:spcBef>
                <a:spcPts val="1000"/>
              </a:spcBef>
              <a:spcAft>
                <a:spcPts val="0"/>
              </a:spcAft>
              <a:buClr>
                <a:schemeClr val="dk1"/>
              </a:buClr>
              <a:buSzPts val="2400"/>
              <a:buFont typeface="Wingdings" panose="05000000000000000000" pitchFamily="2" charset="2"/>
              <a:buChar char="Ø"/>
            </a:pPr>
            <a:r>
              <a:rPr lang="en-US" sz="2400" dirty="0" err="1"/>
              <a:t>सूचीबद्ध</a:t>
            </a:r>
            <a:r>
              <a:rPr lang="en-US" sz="2400" dirty="0"/>
              <a:t> </a:t>
            </a:r>
            <a:r>
              <a:rPr lang="en-US" sz="2400" dirty="0" err="1"/>
              <a:t>meterहरूको</a:t>
            </a:r>
            <a:r>
              <a:rPr lang="en-US" sz="2400" dirty="0"/>
              <a:t> , </a:t>
            </a:r>
            <a:r>
              <a:rPr lang="en-US" sz="2400" dirty="0" err="1"/>
              <a:t>fieldमा</a:t>
            </a:r>
            <a:r>
              <a:rPr lang="en-US" sz="2400" dirty="0"/>
              <a:t> </a:t>
            </a:r>
            <a:r>
              <a:rPr lang="en-US" sz="2400" dirty="0" err="1"/>
              <a:t>नै</a:t>
            </a:r>
            <a:r>
              <a:rPr lang="en-US" sz="2400" dirty="0"/>
              <a:t> calibration test </a:t>
            </a:r>
            <a:r>
              <a:rPr lang="en-US" sz="2400" dirty="0" err="1"/>
              <a:t>गरिन्छ</a:t>
            </a:r>
            <a:r>
              <a:rPr lang="en-US" sz="2400" dirty="0"/>
              <a:t>।</a:t>
            </a:r>
            <a:endParaRPr sz="2400" dirty="0"/>
          </a:p>
          <a:p>
            <a:pPr marL="514350" lvl="0" indent="-514350" algn="l" rtl="0">
              <a:lnSpc>
                <a:spcPct val="90000"/>
              </a:lnSpc>
              <a:spcBef>
                <a:spcPts val="1000"/>
              </a:spcBef>
              <a:spcAft>
                <a:spcPts val="0"/>
              </a:spcAft>
              <a:buClr>
                <a:schemeClr val="dk1"/>
              </a:buClr>
              <a:buSzPts val="2400"/>
              <a:buFont typeface="Wingdings" panose="05000000000000000000" pitchFamily="2" charset="2"/>
              <a:buChar char="Ø"/>
            </a:pPr>
            <a:r>
              <a:rPr lang="en-US" sz="2400" dirty="0" err="1"/>
              <a:t>सो</a:t>
            </a:r>
            <a:r>
              <a:rPr lang="en-US" sz="2400" dirty="0"/>
              <a:t> </a:t>
            </a:r>
            <a:r>
              <a:rPr lang="en-US" sz="2400" dirty="0" err="1"/>
              <a:t>को</a:t>
            </a:r>
            <a:r>
              <a:rPr lang="en-US" sz="2400" dirty="0"/>
              <a:t> </a:t>
            </a:r>
            <a:r>
              <a:rPr lang="en-US" sz="2400" dirty="0" err="1"/>
              <a:t>नतिजामा</a:t>
            </a:r>
            <a:r>
              <a:rPr lang="en-US" sz="2400" dirty="0"/>
              <a:t>, </a:t>
            </a:r>
            <a:r>
              <a:rPr lang="en-US" sz="2400" dirty="0" err="1"/>
              <a:t>ठूला</a:t>
            </a:r>
            <a:r>
              <a:rPr lang="en-US" sz="2400" dirty="0"/>
              <a:t> </a:t>
            </a:r>
            <a:r>
              <a:rPr lang="en-US" sz="2400" dirty="0" err="1"/>
              <a:t>त्रुटि</a:t>
            </a:r>
            <a:r>
              <a:rPr lang="en-US" sz="2400" dirty="0"/>
              <a:t> </a:t>
            </a:r>
            <a:r>
              <a:rPr lang="en-US" sz="2400" dirty="0" err="1"/>
              <a:t>भएका</a:t>
            </a:r>
            <a:r>
              <a:rPr lang="en-US" sz="2400" dirty="0"/>
              <a:t> </a:t>
            </a:r>
            <a:r>
              <a:rPr lang="en-US" sz="2400" dirty="0" err="1"/>
              <a:t>meterहरू</a:t>
            </a:r>
            <a:r>
              <a:rPr lang="en-US" sz="2400" dirty="0"/>
              <a:t> (</a:t>
            </a:r>
            <a:r>
              <a:rPr lang="en-US" sz="2400" dirty="0" err="1"/>
              <a:t>प्रत्येक</a:t>
            </a:r>
            <a:r>
              <a:rPr lang="en-US" sz="2400" dirty="0"/>
              <a:t> </a:t>
            </a:r>
            <a:r>
              <a:rPr lang="en-US" sz="2400" dirty="0" err="1"/>
              <a:t>साना</a:t>
            </a:r>
            <a:r>
              <a:rPr lang="en-US" sz="2400" dirty="0"/>
              <a:t> र </a:t>
            </a:r>
            <a:r>
              <a:rPr lang="en-US" sz="2400" dirty="0" err="1"/>
              <a:t>ठूला</a:t>
            </a:r>
            <a:r>
              <a:rPr lang="en-US" sz="2400" dirty="0"/>
              <a:t> </a:t>
            </a:r>
            <a:r>
              <a:rPr lang="en-US" sz="2400" dirty="0" err="1"/>
              <a:t>flowको</a:t>
            </a:r>
            <a:r>
              <a:rPr lang="en-US" sz="2400" dirty="0"/>
              <a:t> </a:t>
            </a:r>
            <a:r>
              <a:rPr lang="en-US" sz="2400" dirty="0" err="1"/>
              <a:t>लागि</a:t>
            </a:r>
            <a:r>
              <a:rPr lang="en-US" sz="2400" dirty="0"/>
              <a:t> 10 % </a:t>
            </a:r>
            <a:r>
              <a:rPr lang="en-US" sz="2400" dirty="0" err="1"/>
              <a:t>वा</a:t>
            </a:r>
            <a:r>
              <a:rPr lang="en-US" sz="2400" dirty="0"/>
              <a:t> 4% </a:t>
            </a:r>
            <a:r>
              <a:rPr lang="en-US" sz="2400" dirty="0" err="1"/>
              <a:t>भन्दा</a:t>
            </a:r>
            <a:r>
              <a:rPr lang="en-US" sz="2400" dirty="0"/>
              <a:t> </a:t>
            </a:r>
            <a:r>
              <a:rPr lang="en-US" sz="2400" dirty="0" err="1"/>
              <a:t>बढी</a:t>
            </a:r>
            <a:r>
              <a:rPr lang="en-US" sz="2400" dirty="0"/>
              <a:t>) </a:t>
            </a:r>
            <a:r>
              <a:rPr lang="en-US" sz="2400" dirty="0" err="1"/>
              <a:t>लाई</a:t>
            </a:r>
            <a:r>
              <a:rPr lang="en-US" sz="2400" dirty="0"/>
              <a:t> </a:t>
            </a:r>
            <a:r>
              <a:rPr lang="en-US" sz="2400" dirty="0" err="1"/>
              <a:t>दोषपूर्ण</a:t>
            </a:r>
            <a:r>
              <a:rPr lang="en-US" sz="2400" dirty="0"/>
              <a:t> meter </a:t>
            </a:r>
            <a:r>
              <a:rPr lang="en-US" sz="2400" dirty="0" err="1"/>
              <a:t>हरू</a:t>
            </a:r>
            <a:r>
              <a:rPr lang="en-US" sz="2400" dirty="0"/>
              <a:t> </a:t>
            </a:r>
            <a:r>
              <a:rPr lang="en-US" sz="2400" dirty="0" err="1"/>
              <a:t>भनिन्छ</a:t>
            </a:r>
            <a:r>
              <a:rPr lang="en-US" sz="2400" dirty="0"/>
              <a:t>। </a:t>
            </a:r>
            <a:r>
              <a:rPr lang="en-US" sz="2400" dirty="0" err="1"/>
              <a:t>तिनीहरू</a:t>
            </a:r>
            <a:r>
              <a:rPr lang="en-US" sz="2400" dirty="0"/>
              <a:t> </a:t>
            </a:r>
            <a:r>
              <a:rPr lang="en-US" sz="2400" dirty="0" err="1"/>
              <a:t>फेरिनुपर्छ</a:t>
            </a:r>
            <a:r>
              <a:rPr lang="en-US" sz="2400" dirty="0"/>
              <a:t>। </a:t>
            </a:r>
            <a:endParaRPr sz="2400" dirty="0"/>
          </a:p>
        </p:txBody>
      </p:sp>
      <p:sp>
        <p:nvSpPr>
          <p:cNvPr id="3" name="スライド番号プレースホルダー 2">
            <a:extLst>
              <a:ext uri="{FF2B5EF4-FFF2-40B4-BE49-F238E27FC236}">
                <a16:creationId xmlns:a16="http://schemas.microsoft.com/office/drawing/2014/main" id="{F837C1FB-DBDF-3824-5BAF-F2DF63F470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22</a:t>
            </a:fld>
            <a:endParaRPr lang="en-US"/>
          </a:p>
        </p:txBody>
      </p:sp>
      <p:sp>
        <p:nvSpPr>
          <p:cNvPr id="2" name="Google Shape;438;p20">
            <a:extLst>
              <a:ext uri="{FF2B5EF4-FFF2-40B4-BE49-F238E27FC236}">
                <a16:creationId xmlns:a16="http://schemas.microsoft.com/office/drawing/2014/main" id="{ABD42B58-4417-A1D2-CC3F-2A2C2EB38632}"/>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ne-NP" sz="3600" dirty="0"/>
              <a:t>२ </a:t>
            </a:r>
            <a:r>
              <a:rPr lang="en-US" sz="3600" dirty="0"/>
              <a:t>. </a:t>
            </a:r>
            <a:r>
              <a:rPr lang="en-US" sz="3600" dirty="0" err="1"/>
              <a:t>वास्तविक</a:t>
            </a:r>
            <a:r>
              <a:rPr lang="en-US" sz="3600" dirty="0"/>
              <a:t> </a:t>
            </a:r>
            <a:r>
              <a:rPr lang="en-US" sz="3600" dirty="0" err="1"/>
              <a:t>त्रुटिपूर्ण</a:t>
            </a:r>
            <a:r>
              <a:rPr lang="en-US" sz="3600" dirty="0"/>
              <a:t> </a:t>
            </a:r>
            <a:r>
              <a:rPr lang="en-US" sz="3600" dirty="0" err="1"/>
              <a:t>मिटरको</a:t>
            </a:r>
            <a:r>
              <a:rPr lang="en-US" sz="3600" dirty="0"/>
              <a:t> </a:t>
            </a:r>
            <a:r>
              <a:rPr lang="en-US" sz="3600" dirty="0" err="1"/>
              <a:t>सर्वेक्षण</a:t>
            </a:r>
            <a:r>
              <a:rPr lang="ne-NP" sz="3600" dirty="0"/>
              <a:t>.....</a:t>
            </a:r>
            <a:endParaRPr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3"/>
          <p:cNvSpPr txBox="1">
            <a:spLocks noGrp="1"/>
          </p:cNvSpPr>
          <p:nvPr>
            <p:ph type="title"/>
          </p:nvPr>
        </p:nvSpPr>
        <p:spPr>
          <a:xfrm>
            <a:off x="616068" y="38734"/>
            <a:ext cx="10515600" cy="8810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4800" b="1" dirty="0" err="1"/>
              <a:t>ग्राहकको</a:t>
            </a:r>
            <a:r>
              <a:rPr lang="en-US" sz="4800" b="1" dirty="0"/>
              <a:t> </a:t>
            </a:r>
            <a:r>
              <a:rPr lang="en-US" sz="4800" b="1" dirty="0" err="1"/>
              <a:t>Meterको</a:t>
            </a:r>
            <a:r>
              <a:rPr lang="en-US" sz="4800" b="1" dirty="0"/>
              <a:t> </a:t>
            </a:r>
            <a:r>
              <a:rPr lang="en-US" sz="4800" b="1" dirty="0" err="1"/>
              <a:t>शुद्धता</a:t>
            </a:r>
            <a:r>
              <a:rPr lang="en-US" sz="4800" b="1" dirty="0"/>
              <a:t> </a:t>
            </a:r>
            <a:r>
              <a:rPr lang="en-US" sz="4800" b="1" dirty="0" err="1"/>
              <a:t>परीक्षणका</a:t>
            </a:r>
            <a:r>
              <a:rPr lang="en-US" sz="4800" b="1" dirty="0"/>
              <a:t> </a:t>
            </a:r>
            <a:r>
              <a:rPr lang="en-US" sz="4800" b="1" dirty="0" err="1"/>
              <a:t>फोटोहरू</a:t>
            </a:r>
            <a:endParaRPr sz="4800" b="1" dirty="0"/>
          </a:p>
        </p:txBody>
      </p:sp>
      <p:sp>
        <p:nvSpPr>
          <p:cNvPr id="361" name="Google Shape;36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a:buSzPts val="1400"/>
            </a:pPr>
            <a:r>
              <a:rPr lang="ne-NP" sz="1400" b="1" dirty="0">
                <a:solidFill>
                  <a:schemeClr val="dk1"/>
                </a:solidFill>
                <a:latin typeface="Kokila" panose="020B0604020202020204" pitchFamily="34" charset="0"/>
                <a:cs typeface="Kokila" panose="020B0604020202020204" pitchFamily="34" charset="0"/>
              </a:rPr>
              <a:t>१५</a:t>
            </a:r>
            <a:endParaRPr sz="1400" b="1" dirty="0">
              <a:solidFill>
                <a:schemeClr val="dk1"/>
              </a:solidFill>
              <a:latin typeface="Kokila" panose="020B0604020202020204" pitchFamily="34" charset="0"/>
              <a:cs typeface="Kokila" panose="020B0604020202020204" pitchFamily="34" charset="0"/>
            </a:endParaRPr>
          </a:p>
        </p:txBody>
      </p:sp>
      <p:sp>
        <p:nvSpPr>
          <p:cNvPr id="362" name="Google Shape;362;p13"/>
          <p:cNvSpPr txBox="1"/>
          <p:nvPr/>
        </p:nvSpPr>
        <p:spPr>
          <a:xfrm>
            <a:off x="633779" y="5811104"/>
            <a:ext cx="6556899" cy="954067"/>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800"/>
              <a:buFont typeface="Wingdings" panose="05000000000000000000" pitchFamily="2" charset="2"/>
              <a:buChar char="Ø"/>
            </a:pPr>
            <a:r>
              <a:rPr lang="en-US" sz="2800" b="0" i="0" u="none" strike="noStrike" cap="none" dirty="0" err="1">
                <a:solidFill>
                  <a:schemeClr val="dk1"/>
                </a:solidFill>
                <a:latin typeface="Kokila"/>
                <a:ea typeface="Kokila"/>
                <a:cs typeface="Kokila"/>
                <a:sym typeface="Kokila"/>
              </a:rPr>
              <a:t>यस</a:t>
            </a:r>
            <a:r>
              <a:rPr lang="en-US" sz="2800" b="0" i="0" u="none" strike="noStrike" cap="none" dirty="0">
                <a:solidFill>
                  <a:schemeClr val="dk1"/>
                </a:solidFill>
                <a:latin typeface="Kokila"/>
                <a:ea typeface="Kokila"/>
                <a:cs typeface="Kokila"/>
                <a:sym typeface="Kokila"/>
              </a:rPr>
              <a:t> </a:t>
            </a:r>
            <a:r>
              <a:rPr lang="en-US" sz="2800" b="0" i="0" u="none" strike="noStrike" cap="none" dirty="0" err="1">
                <a:solidFill>
                  <a:schemeClr val="dk1"/>
                </a:solidFill>
                <a:latin typeface="Kokila"/>
                <a:ea typeface="Kokila"/>
                <a:cs typeface="Kokila"/>
                <a:sym typeface="Kokila"/>
              </a:rPr>
              <a:t>चित्रमा</a:t>
            </a:r>
            <a:r>
              <a:rPr lang="en-US" sz="2800" b="0" i="0" u="none" strike="noStrike" cap="none" dirty="0">
                <a:solidFill>
                  <a:schemeClr val="dk1"/>
                </a:solidFill>
                <a:latin typeface="Kokila"/>
                <a:ea typeface="Kokila"/>
                <a:cs typeface="Kokila"/>
                <a:sym typeface="Kokila"/>
              </a:rPr>
              <a:t> Test meter </a:t>
            </a:r>
            <a:r>
              <a:rPr lang="en-US" sz="2800" b="0" i="0" u="none" strike="noStrike" cap="none" dirty="0" err="1">
                <a:solidFill>
                  <a:schemeClr val="dk1"/>
                </a:solidFill>
                <a:latin typeface="Kokila"/>
                <a:ea typeface="Kokila"/>
                <a:cs typeface="Kokila"/>
                <a:sym typeface="Kokila"/>
              </a:rPr>
              <a:t>को</a:t>
            </a:r>
            <a:r>
              <a:rPr lang="en-US" sz="2800" b="0" i="0" u="none" strike="noStrike" cap="none" dirty="0">
                <a:solidFill>
                  <a:schemeClr val="dk1"/>
                </a:solidFill>
                <a:latin typeface="Kokila"/>
                <a:ea typeface="Kokila"/>
                <a:cs typeface="Kokila"/>
                <a:sym typeface="Kokila"/>
              </a:rPr>
              <a:t> </a:t>
            </a:r>
            <a:r>
              <a:rPr lang="en-US" sz="2800" b="0" i="0" u="none" strike="noStrike" cap="none" dirty="0" err="1">
                <a:solidFill>
                  <a:schemeClr val="dk1"/>
                </a:solidFill>
                <a:latin typeface="Kokila"/>
                <a:ea typeface="Kokila"/>
                <a:cs typeface="Kokila"/>
                <a:sym typeface="Kokila"/>
              </a:rPr>
              <a:t>प्रयोग</a:t>
            </a:r>
            <a:r>
              <a:rPr lang="en-US" sz="2800" b="0" i="0" u="none" strike="noStrike" cap="none" dirty="0">
                <a:solidFill>
                  <a:schemeClr val="dk1"/>
                </a:solidFill>
                <a:latin typeface="Kokila"/>
                <a:ea typeface="Kokila"/>
                <a:cs typeface="Kokila"/>
                <a:sym typeface="Kokila"/>
              </a:rPr>
              <a:t> </a:t>
            </a:r>
            <a:r>
              <a:rPr lang="en-US" sz="2800" b="0" i="0" u="none" strike="noStrike" cap="none" dirty="0" err="1">
                <a:solidFill>
                  <a:schemeClr val="dk1"/>
                </a:solidFill>
                <a:latin typeface="Kokila"/>
                <a:ea typeface="Kokila"/>
                <a:cs typeface="Kokila"/>
                <a:sym typeface="Kokila"/>
              </a:rPr>
              <a:t>गरि</a:t>
            </a:r>
            <a:r>
              <a:rPr lang="en-US" sz="2800" b="0" i="0" u="none" strike="noStrike" cap="none" dirty="0">
                <a:solidFill>
                  <a:schemeClr val="dk1"/>
                </a:solidFill>
                <a:latin typeface="Kokila"/>
                <a:ea typeface="Kokila"/>
                <a:cs typeface="Kokila"/>
                <a:sym typeface="Kokila"/>
              </a:rPr>
              <a:t> </a:t>
            </a:r>
            <a:r>
              <a:rPr lang="en-US" sz="2800" b="0" i="0" u="none" strike="noStrike" cap="none" dirty="0" err="1">
                <a:solidFill>
                  <a:schemeClr val="dk1"/>
                </a:solidFill>
                <a:latin typeface="Kokila"/>
                <a:ea typeface="Kokila"/>
                <a:cs typeface="Kokila"/>
                <a:sym typeface="Kokila"/>
              </a:rPr>
              <a:t>ग्राहकहरुको</a:t>
            </a:r>
            <a:r>
              <a:rPr lang="en-US" sz="2800" b="0" i="0" u="none" strike="noStrike" cap="none" dirty="0">
                <a:solidFill>
                  <a:schemeClr val="dk1"/>
                </a:solidFill>
                <a:latin typeface="Kokila"/>
                <a:ea typeface="Kokila"/>
                <a:cs typeface="Kokila"/>
                <a:sym typeface="Kokila"/>
              </a:rPr>
              <a:t> meter </a:t>
            </a:r>
            <a:r>
              <a:rPr lang="en-US" sz="2800" b="0" i="0" u="none" strike="noStrike" cap="none" dirty="0" err="1">
                <a:solidFill>
                  <a:schemeClr val="dk1"/>
                </a:solidFill>
                <a:latin typeface="Kokila"/>
                <a:ea typeface="Kokila"/>
                <a:cs typeface="Kokila"/>
                <a:sym typeface="Kokila"/>
              </a:rPr>
              <a:t>परीक्षण</a:t>
            </a:r>
            <a:r>
              <a:rPr lang="en-US" sz="2800" b="0" i="0" u="none" strike="noStrike" cap="none" dirty="0">
                <a:solidFill>
                  <a:schemeClr val="dk1"/>
                </a:solidFill>
                <a:latin typeface="Kokila"/>
                <a:ea typeface="Kokila"/>
                <a:cs typeface="Kokila"/>
                <a:sym typeface="Kokila"/>
              </a:rPr>
              <a:t> </a:t>
            </a:r>
            <a:r>
              <a:rPr lang="en-US" sz="2800" b="0" i="0" u="none" strike="noStrike" cap="none" dirty="0" err="1">
                <a:solidFill>
                  <a:schemeClr val="dk1"/>
                </a:solidFill>
                <a:latin typeface="Kokila"/>
                <a:ea typeface="Kokila"/>
                <a:cs typeface="Kokila"/>
                <a:sym typeface="Kokila"/>
              </a:rPr>
              <a:t>गर्ने</a:t>
            </a:r>
            <a:r>
              <a:rPr lang="en-US" sz="2800" b="0" i="0" u="none" strike="noStrike" cap="none" dirty="0">
                <a:solidFill>
                  <a:schemeClr val="dk1"/>
                </a:solidFill>
                <a:latin typeface="Kokila"/>
                <a:ea typeface="Kokila"/>
                <a:cs typeface="Kokila"/>
                <a:sym typeface="Kokila"/>
              </a:rPr>
              <a:t> </a:t>
            </a:r>
            <a:r>
              <a:rPr lang="en-US" sz="2800" b="0" i="0" u="none" strike="noStrike" cap="none" dirty="0" err="1">
                <a:solidFill>
                  <a:schemeClr val="dk1"/>
                </a:solidFill>
                <a:latin typeface="Kokila"/>
                <a:ea typeface="Kokila"/>
                <a:cs typeface="Kokila"/>
                <a:sym typeface="Kokila"/>
              </a:rPr>
              <a:t>सरल</a:t>
            </a:r>
            <a:r>
              <a:rPr lang="en-US" sz="2800" b="0" i="0" u="none" strike="noStrike" cap="none" dirty="0">
                <a:solidFill>
                  <a:schemeClr val="dk1"/>
                </a:solidFill>
                <a:latin typeface="Kokila"/>
                <a:ea typeface="Kokila"/>
                <a:cs typeface="Kokila"/>
                <a:sym typeface="Kokila"/>
              </a:rPr>
              <a:t> </a:t>
            </a:r>
            <a:r>
              <a:rPr lang="en-US" sz="2800" b="0" i="0" u="none" strike="noStrike" cap="none" dirty="0" err="1">
                <a:solidFill>
                  <a:schemeClr val="dk1"/>
                </a:solidFill>
                <a:latin typeface="Kokila"/>
                <a:ea typeface="Kokila"/>
                <a:cs typeface="Kokila"/>
                <a:sym typeface="Kokila"/>
              </a:rPr>
              <a:t>तरिका</a:t>
            </a:r>
            <a:r>
              <a:rPr lang="en-US" sz="2800" b="0" i="0" u="none" strike="noStrike" cap="none" dirty="0">
                <a:solidFill>
                  <a:schemeClr val="dk1"/>
                </a:solidFill>
                <a:latin typeface="Kokila"/>
                <a:ea typeface="Kokila"/>
                <a:cs typeface="Kokila"/>
                <a:sym typeface="Kokila"/>
              </a:rPr>
              <a:t> </a:t>
            </a:r>
            <a:r>
              <a:rPr lang="en-US" sz="2800" b="0" i="0" u="none" strike="noStrike" cap="none" dirty="0" err="1">
                <a:solidFill>
                  <a:schemeClr val="dk1"/>
                </a:solidFill>
                <a:latin typeface="Kokila"/>
                <a:ea typeface="Kokila"/>
                <a:cs typeface="Kokila"/>
                <a:sym typeface="Kokila"/>
              </a:rPr>
              <a:t>देखाइएको</a:t>
            </a:r>
            <a:r>
              <a:rPr lang="en-US" sz="2800" b="0" i="0" u="none" strike="noStrike" cap="none" dirty="0">
                <a:solidFill>
                  <a:schemeClr val="dk1"/>
                </a:solidFill>
                <a:latin typeface="Kokila"/>
                <a:ea typeface="Kokila"/>
                <a:cs typeface="Kokila"/>
                <a:sym typeface="Kokila"/>
              </a:rPr>
              <a:t> छ </a:t>
            </a:r>
            <a:endParaRPr sz="2800" b="0" i="0" u="none" strike="noStrike" cap="none" dirty="0">
              <a:solidFill>
                <a:schemeClr val="dk1"/>
              </a:solidFill>
              <a:latin typeface="Kokila"/>
              <a:ea typeface="Kokila"/>
              <a:cs typeface="Kokila"/>
              <a:sym typeface="Kokila"/>
            </a:endParaRPr>
          </a:p>
        </p:txBody>
      </p:sp>
      <p:pic>
        <p:nvPicPr>
          <p:cNvPr id="363" name="Google Shape;363;p13"/>
          <p:cNvPicPr preferRelativeResize="0"/>
          <p:nvPr/>
        </p:nvPicPr>
        <p:blipFill rotWithShape="1">
          <a:blip r:embed="rId3">
            <a:alphaModFix/>
          </a:blip>
          <a:srcRect/>
          <a:stretch/>
        </p:blipFill>
        <p:spPr>
          <a:xfrm>
            <a:off x="7605131" y="927721"/>
            <a:ext cx="3334215" cy="2501279"/>
          </a:xfrm>
          <a:prstGeom prst="rect">
            <a:avLst/>
          </a:prstGeom>
          <a:noFill/>
          <a:ln>
            <a:noFill/>
          </a:ln>
        </p:spPr>
      </p:pic>
      <p:pic>
        <p:nvPicPr>
          <p:cNvPr id="364" name="Google Shape;364;p13"/>
          <p:cNvPicPr preferRelativeResize="0"/>
          <p:nvPr/>
        </p:nvPicPr>
        <p:blipFill rotWithShape="1">
          <a:blip r:embed="rId4">
            <a:alphaModFix/>
          </a:blip>
          <a:srcRect/>
          <a:stretch/>
        </p:blipFill>
        <p:spPr>
          <a:xfrm>
            <a:off x="7605132" y="3726152"/>
            <a:ext cx="3334214" cy="2500450"/>
          </a:xfrm>
          <a:prstGeom prst="rect">
            <a:avLst/>
          </a:prstGeom>
          <a:noFill/>
          <a:ln>
            <a:noFill/>
          </a:ln>
        </p:spPr>
      </p:pic>
      <p:pic>
        <p:nvPicPr>
          <p:cNvPr id="365" name="Google Shape;365;p13" descr="A diagram of a water meter&#10;&#10;"/>
          <p:cNvPicPr preferRelativeResize="0"/>
          <p:nvPr/>
        </p:nvPicPr>
        <p:blipFill rotWithShape="1">
          <a:blip r:embed="rId5">
            <a:alphaModFix/>
          </a:blip>
          <a:srcRect/>
          <a:stretch/>
        </p:blipFill>
        <p:spPr>
          <a:xfrm>
            <a:off x="616068" y="1034738"/>
            <a:ext cx="6168780" cy="4661437"/>
          </a:xfrm>
          <a:prstGeom prst="rect">
            <a:avLst/>
          </a:prstGeom>
          <a:noFill/>
          <a:ln>
            <a:noFill/>
          </a:ln>
        </p:spPr>
      </p:pic>
      <p:sp>
        <p:nvSpPr>
          <p:cNvPr id="366" name="Google Shape;366;p13"/>
          <p:cNvSpPr txBox="1"/>
          <p:nvPr/>
        </p:nvSpPr>
        <p:spPr>
          <a:xfrm>
            <a:off x="8528694" y="3428999"/>
            <a:ext cx="170881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TR- IV Test meter </a:t>
            </a:r>
            <a:endParaRPr sz="1400" b="0" i="0" u="none" strike="noStrike" cap="none">
              <a:solidFill>
                <a:srgbClr val="000000"/>
              </a:solidFill>
              <a:latin typeface="Arial"/>
              <a:ea typeface="Arial"/>
              <a:cs typeface="Arial"/>
              <a:sym typeface="Arial"/>
            </a:endParaRPr>
          </a:p>
        </p:txBody>
      </p:sp>
      <p:sp>
        <p:nvSpPr>
          <p:cNvPr id="2" name="Oval 1">
            <a:extLst>
              <a:ext uri="{FF2B5EF4-FFF2-40B4-BE49-F238E27FC236}">
                <a16:creationId xmlns:a16="http://schemas.microsoft.com/office/drawing/2014/main" id="{9A62A40E-CF92-B7E5-B821-E2AD13F4C9D3}"/>
              </a:ext>
            </a:extLst>
          </p:cNvPr>
          <p:cNvSpPr/>
          <p:nvPr/>
        </p:nvSpPr>
        <p:spPr>
          <a:xfrm>
            <a:off x="2813490" y="3031700"/>
            <a:ext cx="886968" cy="667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D18A315-8789-10D7-1287-C549CA9DBA0E}"/>
              </a:ext>
            </a:extLst>
          </p:cNvPr>
          <p:cNvSpPr/>
          <p:nvPr/>
        </p:nvSpPr>
        <p:spPr>
          <a:xfrm>
            <a:off x="4066032" y="1989224"/>
            <a:ext cx="886968" cy="667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94ED79-AF0F-BDCF-8355-B5E5E2038615}"/>
              </a:ext>
            </a:extLst>
          </p:cNvPr>
          <p:cNvSpPr/>
          <p:nvPr/>
        </p:nvSpPr>
        <p:spPr>
          <a:xfrm>
            <a:off x="1435422" y="2895526"/>
            <a:ext cx="1115567" cy="667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2"/>
          <p:cNvSpPr txBox="1">
            <a:spLocks noGrp="1"/>
          </p:cNvSpPr>
          <p:nvPr>
            <p:ph type="title"/>
          </p:nvPr>
        </p:nvSpPr>
        <p:spPr>
          <a:xfrm>
            <a:off x="755904" y="-591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sz="4800" b="1" dirty="0" err="1"/>
              <a:t>व्यवसायिक</a:t>
            </a:r>
            <a:r>
              <a:rPr lang="en-US" sz="4800" b="1" dirty="0"/>
              <a:t> </a:t>
            </a:r>
            <a:r>
              <a:rPr lang="en-US" sz="4800" b="1" dirty="0" err="1"/>
              <a:t>घाटा</a:t>
            </a:r>
            <a:r>
              <a:rPr lang="en-US" sz="4800" b="1" dirty="0"/>
              <a:t> </a:t>
            </a:r>
            <a:r>
              <a:rPr lang="en-US" sz="4800" b="1" dirty="0" err="1"/>
              <a:t>रोकथाम</a:t>
            </a:r>
            <a:r>
              <a:rPr lang="en-US" sz="4800" b="1" dirty="0"/>
              <a:t> </a:t>
            </a:r>
            <a:r>
              <a:rPr lang="en-US" sz="4800" b="1" dirty="0" err="1"/>
              <a:t>योजना</a:t>
            </a:r>
            <a:endParaRPr sz="4800" b="1" dirty="0"/>
          </a:p>
        </p:txBody>
      </p:sp>
      <p:sp>
        <p:nvSpPr>
          <p:cNvPr id="372" name="Google Shape;372;p32"/>
          <p:cNvSpPr txBox="1">
            <a:spLocks noGrp="1"/>
          </p:cNvSpPr>
          <p:nvPr>
            <p:ph type="body" idx="1"/>
          </p:nvPr>
        </p:nvSpPr>
        <p:spPr>
          <a:xfrm>
            <a:off x="755904" y="1113821"/>
            <a:ext cx="10515600" cy="4802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2800" dirty="0" err="1"/>
              <a:t>व्यबसायिक</a:t>
            </a:r>
            <a:r>
              <a:rPr lang="en-US" sz="2800" dirty="0"/>
              <a:t> </a:t>
            </a:r>
            <a:r>
              <a:rPr lang="en-US" sz="2800" dirty="0" err="1"/>
              <a:t>घाटा</a:t>
            </a:r>
            <a:r>
              <a:rPr lang="en-US" sz="2800" dirty="0"/>
              <a:t> </a:t>
            </a:r>
            <a:r>
              <a:rPr lang="en-US" sz="2800" dirty="0" err="1"/>
              <a:t>रोकथामका</a:t>
            </a:r>
            <a:r>
              <a:rPr lang="en-US" sz="2800" dirty="0"/>
              <a:t> </a:t>
            </a:r>
            <a:r>
              <a:rPr lang="en-US" sz="2800" dirty="0" err="1"/>
              <a:t>लागि</a:t>
            </a:r>
            <a:r>
              <a:rPr lang="en-US" sz="2800" dirty="0"/>
              <a:t> NRW </a:t>
            </a:r>
            <a:r>
              <a:rPr lang="en-US" sz="2800" dirty="0" err="1"/>
              <a:t>मर्मत</a:t>
            </a:r>
            <a:r>
              <a:rPr lang="en-US" sz="2800" dirty="0"/>
              <a:t> </a:t>
            </a:r>
            <a:r>
              <a:rPr lang="en-US" sz="2800" dirty="0" err="1"/>
              <a:t>सम्भार</a:t>
            </a:r>
            <a:r>
              <a:rPr lang="en-US" sz="2800" dirty="0"/>
              <a:t> </a:t>
            </a:r>
            <a:r>
              <a:rPr lang="en-US" sz="2800" dirty="0" err="1"/>
              <a:t>योजना</a:t>
            </a:r>
            <a:r>
              <a:rPr lang="en-US" sz="2800" dirty="0"/>
              <a:t> </a:t>
            </a:r>
            <a:r>
              <a:rPr lang="en-US" sz="2800" dirty="0" err="1"/>
              <a:t>तयार</a:t>
            </a:r>
            <a:r>
              <a:rPr lang="en-US" sz="2800" dirty="0"/>
              <a:t> </a:t>
            </a:r>
            <a:r>
              <a:rPr lang="en-US" sz="2800" dirty="0" err="1"/>
              <a:t>गरिनेछ</a:t>
            </a:r>
            <a:r>
              <a:rPr lang="en-US" sz="2800" dirty="0"/>
              <a:t>। </a:t>
            </a:r>
            <a:r>
              <a:rPr lang="en-US" sz="2800" dirty="0" err="1"/>
              <a:t>जस</a:t>
            </a:r>
            <a:r>
              <a:rPr lang="en-US" sz="2800" dirty="0"/>
              <a:t> </a:t>
            </a:r>
            <a:r>
              <a:rPr lang="en-US" sz="2800" dirty="0" err="1"/>
              <a:t>अन्तर्गत</a:t>
            </a:r>
            <a:r>
              <a:rPr lang="en-US" sz="2800" dirty="0"/>
              <a:t> </a:t>
            </a:r>
            <a:r>
              <a:rPr lang="en-US" sz="2800" dirty="0" err="1"/>
              <a:t>केहि</a:t>
            </a:r>
            <a:r>
              <a:rPr lang="en-US" sz="2800" dirty="0"/>
              <a:t> </a:t>
            </a:r>
            <a:r>
              <a:rPr lang="en-US" sz="2800" dirty="0" err="1"/>
              <a:t>अपेक्षित</a:t>
            </a:r>
            <a:r>
              <a:rPr lang="en-US" sz="2800" dirty="0"/>
              <a:t> </a:t>
            </a:r>
            <a:r>
              <a:rPr lang="en-US" sz="2800" dirty="0" err="1"/>
              <a:t>बुंदाहरू</a:t>
            </a:r>
            <a:r>
              <a:rPr lang="en-US" sz="2800" dirty="0"/>
              <a:t> </a:t>
            </a:r>
            <a:r>
              <a:rPr lang="en-US" sz="2800" dirty="0" err="1"/>
              <a:t>निम्‍न</a:t>
            </a:r>
            <a:r>
              <a:rPr lang="en-US" sz="2800" dirty="0"/>
              <a:t> </a:t>
            </a:r>
            <a:r>
              <a:rPr lang="en-US" sz="2800" dirty="0" err="1"/>
              <a:t>अनुसार</a:t>
            </a:r>
            <a:r>
              <a:rPr lang="en-US" sz="2800" dirty="0"/>
              <a:t> </a:t>
            </a:r>
            <a:r>
              <a:rPr lang="en-US" sz="2800" dirty="0" err="1"/>
              <a:t>छन्</a:t>
            </a:r>
            <a:r>
              <a:rPr lang="en-US" sz="2800" dirty="0"/>
              <a:t>: </a:t>
            </a:r>
            <a:endParaRPr sz="2800" dirty="0"/>
          </a:p>
          <a:p>
            <a:pPr marL="514350" indent="-514350">
              <a:buSzPts val="2800"/>
              <a:buAutoNum type="hindiNumPeriod"/>
            </a:pPr>
            <a:r>
              <a:rPr lang="en-US" sz="2800" dirty="0"/>
              <a:t>Illegal connection </a:t>
            </a:r>
            <a:r>
              <a:rPr lang="en-US" sz="2800" dirty="0" err="1"/>
              <a:t>हरूको</a:t>
            </a:r>
            <a:r>
              <a:rPr lang="en-US" sz="2800" dirty="0"/>
              <a:t> </a:t>
            </a:r>
            <a:r>
              <a:rPr lang="en-US" sz="2800" dirty="0" err="1"/>
              <a:t>नियमित</a:t>
            </a:r>
            <a:r>
              <a:rPr lang="en-US" sz="2800" dirty="0"/>
              <a:t> field </a:t>
            </a:r>
            <a:r>
              <a:rPr lang="en-US" sz="2800" dirty="0" err="1"/>
              <a:t>निरीक्षण</a:t>
            </a:r>
            <a:endParaRPr lang="ne-NP" sz="2800" dirty="0"/>
          </a:p>
          <a:p>
            <a:pPr marL="514350" indent="-514350">
              <a:buSzPts val="2800"/>
              <a:buAutoNum type="hindiNumPeriod"/>
            </a:pPr>
            <a:r>
              <a:rPr lang="en-US" sz="2800" dirty="0" err="1"/>
              <a:t>नियमित</a:t>
            </a:r>
            <a:r>
              <a:rPr lang="en-US" sz="2800" dirty="0"/>
              <a:t> </a:t>
            </a:r>
            <a:r>
              <a:rPr lang="ne-NP" sz="2800" dirty="0"/>
              <a:t>रुपमा</a:t>
            </a:r>
            <a:r>
              <a:rPr lang="en-US" sz="2800" dirty="0"/>
              <a:t> </a:t>
            </a:r>
            <a:r>
              <a:rPr lang="en-US" sz="2800" dirty="0" err="1"/>
              <a:t>मिटर</a:t>
            </a:r>
            <a:r>
              <a:rPr lang="en-US" sz="2800" dirty="0"/>
              <a:t> </a:t>
            </a:r>
            <a:r>
              <a:rPr lang="en-US" sz="2800" dirty="0" err="1"/>
              <a:t>प्रतिस्थापन</a:t>
            </a:r>
            <a:r>
              <a:rPr lang="en-US" sz="2800" dirty="0"/>
              <a:t> </a:t>
            </a:r>
            <a:endParaRPr lang="ne-NP" sz="2800" dirty="0"/>
          </a:p>
          <a:p>
            <a:pPr marL="514350" indent="-514350">
              <a:buSzPts val="2800"/>
              <a:buAutoNum type="hindiNumPeriod"/>
            </a:pPr>
            <a:r>
              <a:rPr lang="en-US" sz="2800" dirty="0" err="1"/>
              <a:t>सेवाग्राहीको</a:t>
            </a:r>
            <a:r>
              <a:rPr lang="en-US" sz="2800" dirty="0"/>
              <a:t> </a:t>
            </a:r>
            <a:r>
              <a:rPr lang="en-US" sz="2800" dirty="0" err="1"/>
              <a:t>मिटरको</a:t>
            </a:r>
            <a:r>
              <a:rPr lang="en-US" sz="2800" dirty="0"/>
              <a:t> </a:t>
            </a:r>
            <a:r>
              <a:rPr lang="en-US" sz="2800" dirty="0" err="1"/>
              <a:t>शुद्धताको</a:t>
            </a:r>
            <a:r>
              <a:rPr lang="en-US" sz="2800" dirty="0"/>
              <a:t> </a:t>
            </a:r>
            <a:r>
              <a:rPr lang="en-US" sz="2800" dirty="0" err="1"/>
              <a:t>नियमित</a:t>
            </a:r>
            <a:r>
              <a:rPr lang="en-US" sz="2800" dirty="0"/>
              <a:t> </a:t>
            </a:r>
            <a:r>
              <a:rPr lang="en-US" sz="2800" dirty="0" err="1"/>
              <a:t>जाँच</a:t>
            </a:r>
            <a:r>
              <a:rPr lang="en-US" sz="2800" dirty="0"/>
              <a:t> र </a:t>
            </a:r>
            <a:r>
              <a:rPr lang="en-US" sz="2800" dirty="0" err="1"/>
              <a:t>आवश्यक</a:t>
            </a:r>
            <a:r>
              <a:rPr lang="en-US" sz="2800" dirty="0"/>
              <a:t> </a:t>
            </a:r>
            <a:r>
              <a:rPr lang="en-US" sz="2800" dirty="0" err="1"/>
              <a:t>प्रतिस्थापन</a:t>
            </a:r>
            <a:endParaRPr lang="en-US" sz="2800" dirty="0"/>
          </a:p>
          <a:p>
            <a:pPr marL="514350" indent="-514350">
              <a:buSzPts val="2800"/>
              <a:buFont typeface="Arial"/>
              <a:buAutoNum type="hindiNumPeriod"/>
            </a:pPr>
            <a:r>
              <a:rPr lang="en-US" sz="2800" dirty="0"/>
              <a:t>Meter reading र data entry </a:t>
            </a:r>
            <a:r>
              <a:rPr lang="en-US" sz="2800" dirty="0" err="1"/>
              <a:t>को</a:t>
            </a:r>
            <a:r>
              <a:rPr lang="en-US" sz="2800" dirty="0"/>
              <a:t> </a:t>
            </a:r>
            <a:r>
              <a:rPr lang="en-US" sz="2800" dirty="0" err="1"/>
              <a:t>नियमित</a:t>
            </a:r>
            <a:r>
              <a:rPr lang="en-US" sz="2800" dirty="0"/>
              <a:t> </a:t>
            </a:r>
            <a:r>
              <a:rPr lang="en-US" sz="2800" dirty="0" err="1"/>
              <a:t>आन्तरिक</a:t>
            </a:r>
            <a:r>
              <a:rPr lang="en-US" sz="2800" dirty="0"/>
              <a:t> </a:t>
            </a:r>
            <a:r>
              <a:rPr lang="en-US" sz="2800" dirty="0" err="1"/>
              <a:t>जाँच</a:t>
            </a:r>
            <a:r>
              <a:rPr lang="en-US" sz="2800" dirty="0"/>
              <a:t> (</a:t>
            </a:r>
            <a:r>
              <a:rPr lang="en-US" sz="2800" dirty="0" err="1"/>
              <a:t>उपभोग</a:t>
            </a:r>
            <a:r>
              <a:rPr lang="en-US" sz="2800" dirty="0"/>
              <a:t> </a:t>
            </a:r>
            <a:r>
              <a:rPr lang="en-US" sz="2800" dirty="0" err="1"/>
              <a:t>भएको</a:t>
            </a:r>
            <a:r>
              <a:rPr lang="en-US" sz="2800" dirty="0"/>
              <a:t> data)</a:t>
            </a:r>
            <a:endParaRPr lang="ne-NP" sz="2800" dirty="0"/>
          </a:p>
          <a:p>
            <a:pPr marL="514350" indent="-514350">
              <a:buSzPts val="2800"/>
              <a:buAutoNum type="hindiNumPeriod"/>
            </a:pPr>
            <a:r>
              <a:rPr lang="en-US" sz="2800" dirty="0"/>
              <a:t>Field investigation </a:t>
            </a:r>
            <a:r>
              <a:rPr lang="en-US" sz="2800" dirty="0" err="1"/>
              <a:t>गरि</a:t>
            </a:r>
            <a:r>
              <a:rPr lang="en-US" sz="2800" dirty="0"/>
              <a:t> customer database </a:t>
            </a:r>
            <a:r>
              <a:rPr lang="en-US" sz="2800" dirty="0" err="1"/>
              <a:t>को</a:t>
            </a:r>
            <a:r>
              <a:rPr lang="en-US" sz="2800" dirty="0"/>
              <a:t> </a:t>
            </a:r>
            <a:r>
              <a:rPr lang="en-US" sz="2800" dirty="0" err="1"/>
              <a:t>नियमित</a:t>
            </a:r>
            <a:r>
              <a:rPr lang="en-US" sz="2800" dirty="0"/>
              <a:t> </a:t>
            </a:r>
            <a:r>
              <a:rPr lang="en-US" sz="2800" dirty="0" err="1"/>
              <a:t>जाँच</a:t>
            </a:r>
            <a:r>
              <a:rPr lang="en-US" sz="2800" dirty="0"/>
              <a:t> (</a:t>
            </a:r>
            <a:r>
              <a:rPr lang="en-US" sz="2800" dirty="0" err="1"/>
              <a:t>सामान्य</a:t>
            </a:r>
            <a:r>
              <a:rPr lang="en-US" sz="2800" dirty="0"/>
              <a:t> data)</a:t>
            </a:r>
            <a:endParaRPr lang="ne-NP" sz="2800" dirty="0"/>
          </a:p>
          <a:p>
            <a:pPr marL="514350" indent="-514350">
              <a:buSzPts val="2800"/>
              <a:buAutoNum type="hindiNumPeriod"/>
            </a:pPr>
            <a:r>
              <a:rPr lang="en-US" sz="2800" dirty="0"/>
              <a:t>Illegal connection </a:t>
            </a:r>
            <a:r>
              <a:rPr lang="ne-NP" sz="2800" dirty="0"/>
              <a:t>फेला पार्न र “</a:t>
            </a:r>
            <a:r>
              <a:rPr lang="en-US" sz="2800" dirty="0"/>
              <a:t>no reading" case </a:t>
            </a:r>
            <a:r>
              <a:rPr lang="ne-NP" sz="2800" dirty="0"/>
              <a:t>हरू कम गर्नका लागि </a:t>
            </a:r>
            <a:r>
              <a:rPr lang="en-US" sz="2800" dirty="0"/>
              <a:t>meter reader </a:t>
            </a:r>
            <a:r>
              <a:rPr lang="ne-NP" sz="2800" dirty="0"/>
              <a:t>हरू र निरीक्षण टोलीलाई प्रोत्साहन र/वा पुरस्कारको व्यवस्था </a:t>
            </a:r>
            <a:endParaRPr lang="en-US" sz="2800" dirty="0"/>
          </a:p>
          <a:p>
            <a:pPr marL="514350" indent="-514350">
              <a:buSzPts val="2800"/>
              <a:buFont typeface="Arial"/>
              <a:buAutoNum type="hindiNumPeriod"/>
            </a:pPr>
            <a:r>
              <a:rPr lang="en-US" sz="2800" dirty="0"/>
              <a:t>Illegal </a:t>
            </a:r>
            <a:r>
              <a:rPr lang="en-US" sz="2800" dirty="0" err="1"/>
              <a:t>प्रयोगकर्ता</a:t>
            </a:r>
            <a:r>
              <a:rPr lang="en-US" sz="2800" dirty="0"/>
              <a:t> </a:t>
            </a:r>
            <a:r>
              <a:rPr lang="en-US" sz="2800" dirty="0" err="1"/>
              <a:t>को</a:t>
            </a:r>
            <a:r>
              <a:rPr lang="en-US" sz="2800" dirty="0"/>
              <a:t> </a:t>
            </a:r>
            <a:r>
              <a:rPr lang="en-US" sz="2800" dirty="0" err="1"/>
              <a:t>रिपोर्ट</a:t>
            </a:r>
            <a:r>
              <a:rPr lang="en-US" sz="2800" dirty="0"/>
              <a:t> </a:t>
            </a:r>
            <a:r>
              <a:rPr lang="en-US" sz="2800" dirty="0" err="1"/>
              <a:t>गर्नेहरूलाई</a:t>
            </a:r>
            <a:r>
              <a:rPr lang="en-US" sz="2800" dirty="0"/>
              <a:t> </a:t>
            </a:r>
            <a:r>
              <a:rPr lang="en-US" sz="2800" dirty="0" err="1"/>
              <a:t>प्रोत्साहन</a:t>
            </a:r>
            <a:r>
              <a:rPr lang="en-US" sz="2800" dirty="0"/>
              <a:t> </a:t>
            </a:r>
            <a:r>
              <a:rPr lang="en-US" sz="2800" dirty="0" err="1"/>
              <a:t>दिनुहोस्</a:t>
            </a:r>
            <a:r>
              <a:rPr lang="en-US" sz="2800" dirty="0"/>
              <a:t> र illegal </a:t>
            </a:r>
            <a:r>
              <a:rPr lang="en-US" sz="2800" dirty="0" err="1"/>
              <a:t>प्रयोगको</a:t>
            </a:r>
            <a:r>
              <a:rPr lang="en-US" sz="2800" dirty="0"/>
              <a:t> </a:t>
            </a:r>
            <a:r>
              <a:rPr lang="en-US" sz="2800" dirty="0" err="1"/>
              <a:t>स्वैच्छिक</a:t>
            </a:r>
            <a:r>
              <a:rPr lang="en-US" sz="2800" dirty="0"/>
              <a:t> </a:t>
            </a:r>
            <a:r>
              <a:rPr lang="en-US" sz="2800" dirty="0" err="1"/>
              <a:t>खुलासाको</a:t>
            </a:r>
            <a:r>
              <a:rPr lang="en-US" sz="2800" dirty="0"/>
              <a:t> </a:t>
            </a:r>
            <a:r>
              <a:rPr lang="en-US" sz="2800" dirty="0" err="1"/>
              <a:t>लागि</a:t>
            </a:r>
            <a:r>
              <a:rPr lang="en-US" sz="2800" dirty="0"/>
              <a:t> </a:t>
            </a:r>
            <a:r>
              <a:rPr lang="en-US" sz="2800" dirty="0" err="1"/>
              <a:t>जरिवानामा</a:t>
            </a:r>
            <a:r>
              <a:rPr lang="en-US" sz="2800" dirty="0"/>
              <a:t> </a:t>
            </a:r>
            <a:r>
              <a:rPr lang="en-US" sz="2800" dirty="0" err="1"/>
              <a:t>छुट</a:t>
            </a:r>
            <a:r>
              <a:rPr lang="en-US" sz="2800" dirty="0"/>
              <a:t> </a:t>
            </a:r>
            <a:r>
              <a:rPr lang="en-US" sz="2800" dirty="0" err="1"/>
              <a:t>दिनुहोस्</a:t>
            </a:r>
            <a:r>
              <a:rPr lang="en-US" sz="2800" dirty="0"/>
              <a:t>।</a:t>
            </a:r>
          </a:p>
          <a:p>
            <a:pPr marL="514350" indent="-514350">
              <a:buSzPts val="2800"/>
              <a:buAutoNum type="hindiNumPeriod"/>
            </a:pPr>
            <a:endParaRPr lang="ne-NP" sz="2800" dirty="0"/>
          </a:p>
          <a:p>
            <a:pPr marL="228600" lvl="0" indent="-87629" algn="l" rtl="0">
              <a:lnSpc>
                <a:spcPct val="90000"/>
              </a:lnSpc>
              <a:spcBef>
                <a:spcPts val="1000"/>
              </a:spcBef>
              <a:spcAft>
                <a:spcPts val="0"/>
              </a:spcAft>
              <a:buClr>
                <a:schemeClr val="dk1"/>
              </a:buClr>
              <a:buSzPts val="2800"/>
              <a:buNone/>
            </a:pPr>
            <a:endParaRPr sz="2800" dirty="0"/>
          </a:p>
        </p:txBody>
      </p:sp>
      <p:sp>
        <p:nvSpPr>
          <p:cNvPr id="373" name="Google Shape;37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a:buSzPts val="1400"/>
            </a:pPr>
            <a:r>
              <a:rPr lang="ne-NP" sz="1400" b="1" dirty="0">
                <a:solidFill>
                  <a:schemeClr val="dk1"/>
                </a:solidFill>
                <a:latin typeface="Kokila" panose="020B0604020202020204" pitchFamily="34" charset="0"/>
                <a:cs typeface="Kokila" panose="020B0604020202020204" pitchFamily="34" charset="0"/>
              </a:rPr>
              <a:t>१६</a:t>
            </a:r>
            <a:endParaRPr sz="1400" b="1" dirty="0">
              <a:solidFill>
                <a:schemeClr val="dk1"/>
              </a:solidFill>
              <a:latin typeface="Kokila" panose="020B0604020202020204" pitchFamily="34" charset="0"/>
              <a:cs typeface="Kokila"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en-US" sz="4800" b="1" dirty="0" err="1"/>
              <a:t>व्यबसायिक</a:t>
            </a:r>
            <a:r>
              <a:rPr lang="en-US" sz="4800" b="1" dirty="0"/>
              <a:t> </a:t>
            </a:r>
            <a:r>
              <a:rPr lang="en-US" sz="4800" b="1" dirty="0" err="1"/>
              <a:t>घाटा</a:t>
            </a:r>
            <a:r>
              <a:rPr lang="en-US" sz="4800" b="1" dirty="0"/>
              <a:t> </a:t>
            </a:r>
            <a:r>
              <a:rPr lang="en-US" sz="4800" b="1" dirty="0" err="1"/>
              <a:t>रोकथाम</a:t>
            </a:r>
            <a:r>
              <a:rPr lang="en-US" sz="4800" b="1" dirty="0"/>
              <a:t> </a:t>
            </a:r>
            <a:r>
              <a:rPr lang="en-US" sz="4800" b="1" dirty="0" err="1"/>
              <a:t>योजना</a:t>
            </a:r>
            <a:r>
              <a:rPr lang="ne-NP" sz="4800" b="1" dirty="0"/>
              <a:t>...</a:t>
            </a:r>
            <a:br>
              <a:rPr lang="en-US" sz="4800" b="1" dirty="0"/>
            </a:br>
            <a:endParaRPr dirty="0"/>
          </a:p>
        </p:txBody>
      </p:sp>
      <p:sp>
        <p:nvSpPr>
          <p:cNvPr id="379" name="Google Shape;379;p65"/>
          <p:cNvSpPr txBox="1">
            <a:spLocks noGrp="1"/>
          </p:cNvSpPr>
          <p:nvPr>
            <p:ph type="body" idx="1"/>
          </p:nvPr>
        </p:nvSpPr>
        <p:spPr>
          <a:xfrm>
            <a:off x="664463" y="1253331"/>
            <a:ext cx="10833853" cy="4351338"/>
          </a:xfrm>
          <a:prstGeom prst="rect">
            <a:avLst/>
          </a:prstGeom>
          <a:noFill/>
          <a:ln>
            <a:noFill/>
          </a:ln>
        </p:spPr>
        <p:txBody>
          <a:bodyPr spcFirstLastPara="1" wrap="square" lIns="91425" tIns="45700" rIns="91425" bIns="45700" anchor="t" anchorCtr="0">
            <a:normAutofit/>
          </a:bodyPr>
          <a:lstStyle/>
          <a:p>
            <a:pPr marL="514350" lvl="0" indent="-514350" algn="l" rtl="0">
              <a:lnSpc>
                <a:spcPct val="100000"/>
              </a:lnSpc>
              <a:spcBef>
                <a:spcPts val="1000"/>
              </a:spcBef>
              <a:spcAft>
                <a:spcPts val="0"/>
              </a:spcAft>
              <a:buSzPts val="2800"/>
              <a:buAutoNum type="hindiNumPeriod" startAt="8"/>
            </a:pPr>
            <a:r>
              <a:rPr lang="en-US" sz="2800" dirty="0"/>
              <a:t>Illegal connections and leakage </a:t>
            </a:r>
            <a:r>
              <a:rPr lang="en-US" sz="2800" dirty="0" err="1"/>
              <a:t>हरू</a:t>
            </a:r>
            <a:r>
              <a:rPr lang="en-US" sz="2800" dirty="0"/>
              <a:t> report </a:t>
            </a:r>
            <a:r>
              <a:rPr lang="en-US" sz="2800" dirty="0" err="1"/>
              <a:t>गर्न</a:t>
            </a:r>
            <a:r>
              <a:rPr lang="en-US" sz="2800" dirty="0"/>
              <a:t> </a:t>
            </a:r>
            <a:r>
              <a:rPr lang="en-US" sz="2800" dirty="0" err="1"/>
              <a:t>नागरिकहरूको</a:t>
            </a:r>
            <a:r>
              <a:rPr lang="en-US" sz="2800" dirty="0"/>
              <a:t> </a:t>
            </a:r>
            <a:r>
              <a:rPr lang="en-US" sz="2800" dirty="0" err="1"/>
              <a:t>सहयोग</a:t>
            </a:r>
            <a:r>
              <a:rPr lang="en-US" sz="2800" dirty="0"/>
              <a:t> </a:t>
            </a:r>
            <a:r>
              <a:rPr lang="en-US" sz="2800" dirty="0" err="1"/>
              <a:t>लिन</a:t>
            </a:r>
            <a:r>
              <a:rPr lang="en-US" sz="2800" dirty="0"/>
              <a:t> </a:t>
            </a:r>
            <a:r>
              <a:rPr lang="en-US" sz="2800" dirty="0" err="1"/>
              <a:t>जनसम्पर्क</a:t>
            </a:r>
            <a:r>
              <a:rPr lang="en-US" sz="2800" dirty="0"/>
              <a:t> </a:t>
            </a:r>
            <a:r>
              <a:rPr lang="en-US" sz="2800" dirty="0" err="1"/>
              <a:t>गतिविधिहरू</a:t>
            </a:r>
            <a:endParaRPr lang="ne-NP" sz="2800" dirty="0"/>
          </a:p>
          <a:p>
            <a:pPr marL="514350" lvl="0" indent="-514350" algn="l" rtl="0">
              <a:lnSpc>
                <a:spcPct val="100000"/>
              </a:lnSpc>
              <a:spcBef>
                <a:spcPts val="1000"/>
              </a:spcBef>
              <a:spcAft>
                <a:spcPts val="0"/>
              </a:spcAft>
              <a:buSzPts val="2800"/>
              <a:buAutoNum type="hindiNumPeriod" startAt="8"/>
            </a:pPr>
            <a:r>
              <a:rPr lang="en-US" sz="2800" dirty="0"/>
              <a:t>Illegal connections </a:t>
            </a:r>
            <a:r>
              <a:rPr lang="en-US" sz="2800" dirty="0" err="1"/>
              <a:t>रोक्नको</a:t>
            </a:r>
            <a:r>
              <a:rPr lang="en-US" sz="2800" dirty="0"/>
              <a:t> </a:t>
            </a:r>
            <a:r>
              <a:rPr lang="en-US" sz="2800" dirty="0" err="1"/>
              <a:t>लागि</a:t>
            </a:r>
            <a:r>
              <a:rPr lang="en-US" sz="2800" dirty="0"/>
              <a:t> </a:t>
            </a:r>
            <a:r>
              <a:rPr lang="en-US" sz="2800" dirty="0" err="1"/>
              <a:t>सहयोग</a:t>
            </a:r>
            <a:r>
              <a:rPr lang="en-US" sz="2800" dirty="0"/>
              <a:t> </a:t>
            </a:r>
            <a:r>
              <a:rPr lang="en-US" sz="2800" dirty="0" err="1"/>
              <a:t>माग्न</a:t>
            </a:r>
            <a:r>
              <a:rPr lang="en-US" sz="2800" dirty="0"/>
              <a:t> </a:t>
            </a:r>
            <a:r>
              <a:rPr lang="en-US" sz="2800" dirty="0" err="1"/>
              <a:t>सामुदायिक</a:t>
            </a:r>
            <a:r>
              <a:rPr lang="en-US" sz="2800" dirty="0"/>
              <a:t> </a:t>
            </a:r>
            <a:r>
              <a:rPr lang="en-US" sz="2800" dirty="0" err="1"/>
              <a:t>नेता</a:t>
            </a:r>
            <a:r>
              <a:rPr lang="en-US" sz="2800" dirty="0"/>
              <a:t>/</a:t>
            </a:r>
            <a:r>
              <a:rPr lang="en-US" sz="2800" dirty="0" err="1"/>
              <a:t>सदस्यसँग</a:t>
            </a:r>
            <a:r>
              <a:rPr lang="en-US" sz="2800" dirty="0"/>
              <a:t> </a:t>
            </a:r>
            <a:r>
              <a:rPr lang="en-US" sz="2800" dirty="0" err="1"/>
              <a:t>कुराकानी</a:t>
            </a:r>
            <a:r>
              <a:rPr lang="en-US" sz="2800" dirty="0"/>
              <a:t> </a:t>
            </a:r>
            <a:r>
              <a:rPr lang="en-US" sz="2800" dirty="0" err="1"/>
              <a:t>गर्नुहोस्</a:t>
            </a:r>
            <a:r>
              <a:rPr lang="en-US" sz="2800" dirty="0"/>
              <a:t> ।</a:t>
            </a:r>
            <a:endParaRPr lang="ne-NP" sz="2800" dirty="0"/>
          </a:p>
          <a:p>
            <a:pPr marL="514350" indent="-514350">
              <a:lnSpc>
                <a:spcPct val="100000"/>
              </a:lnSpc>
              <a:buSzPts val="2800"/>
              <a:buFont typeface="Arial"/>
              <a:buAutoNum type="hindiNumPeriod" startAt="8"/>
            </a:pPr>
            <a:r>
              <a:rPr lang="en-US" sz="2800" dirty="0"/>
              <a:t>Billing र non-Billing </a:t>
            </a:r>
            <a:r>
              <a:rPr lang="en-US" sz="2800" dirty="0" err="1"/>
              <a:t>अवस्था</a:t>
            </a:r>
            <a:r>
              <a:rPr lang="en-US" sz="2800" dirty="0"/>
              <a:t> (e.g., average bill, average distributed water/connection, average billed water, no reading ratio, etc.) </a:t>
            </a:r>
            <a:r>
              <a:rPr lang="en-US" sz="2800" dirty="0" err="1"/>
              <a:t>स्पष्ट</a:t>
            </a:r>
            <a:r>
              <a:rPr lang="en-US" sz="2800" dirty="0"/>
              <a:t> </a:t>
            </a:r>
            <a:r>
              <a:rPr lang="en-US" sz="2800" dirty="0" err="1"/>
              <a:t>गर्न</a:t>
            </a:r>
            <a:r>
              <a:rPr lang="en-US" sz="2800" dirty="0"/>
              <a:t> </a:t>
            </a:r>
            <a:r>
              <a:rPr lang="en-US" sz="2800" dirty="0" err="1"/>
              <a:t>सूचकहरू</a:t>
            </a:r>
            <a:r>
              <a:rPr lang="en-US" sz="2800" dirty="0"/>
              <a:t> (NRW ratio र </a:t>
            </a:r>
            <a:r>
              <a:rPr lang="en-US" sz="2800" dirty="0" err="1"/>
              <a:t>अन्य</a:t>
            </a:r>
            <a:r>
              <a:rPr lang="en-US" sz="2800" dirty="0"/>
              <a:t>) </a:t>
            </a:r>
            <a:r>
              <a:rPr lang="en-US" sz="2800" dirty="0" err="1"/>
              <a:t>बनाउनुहोस्</a:t>
            </a:r>
            <a:r>
              <a:rPr lang="en-US" sz="2800" dirty="0"/>
              <a:t> ।</a:t>
            </a:r>
          </a:p>
          <a:p>
            <a:pPr marL="514350" indent="-514350">
              <a:lnSpc>
                <a:spcPct val="100000"/>
              </a:lnSpc>
              <a:buSzPts val="2800"/>
              <a:buFont typeface="Arial"/>
              <a:buAutoNum type="hindiNumPeriod" startAt="8"/>
            </a:pPr>
            <a:r>
              <a:rPr lang="en-US" sz="2800" dirty="0" err="1"/>
              <a:t>नियमित</a:t>
            </a:r>
            <a:r>
              <a:rPr lang="en-US" sz="2800" dirty="0"/>
              <a:t> </a:t>
            </a:r>
            <a:r>
              <a:rPr lang="en-US" sz="2800" dirty="0" err="1"/>
              <a:t>तालिमहरू</a:t>
            </a:r>
            <a:r>
              <a:rPr lang="en-US" sz="2800" dirty="0"/>
              <a:t> (meter reading, customer data entry, meter accuracy test, illegal connection </a:t>
            </a:r>
            <a:r>
              <a:rPr lang="en-US" sz="2800" dirty="0" err="1"/>
              <a:t>प्रतिरोधी</a:t>
            </a:r>
            <a:r>
              <a:rPr lang="en-US" sz="2800" dirty="0"/>
              <a:t> </a:t>
            </a:r>
            <a:r>
              <a:rPr lang="en-US" sz="2800" dirty="0" err="1"/>
              <a:t>उपायहरू</a:t>
            </a:r>
            <a:r>
              <a:rPr lang="en-US" sz="2800" dirty="0"/>
              <a:t>)</a:t>
            </a:r>
            <a:endParaRPr lang="ne-NP" sz="2800" dirty="0"/>
          </a:p>
          <a:p>
            <a:pPr marL="514350" lvl="0" indent="-514350" algn="l" rtl="0">
              <a:lnSpc>
                <a:spcPct val="100000"/>
              </a:lnSpc>
              <a:spcBef>
                <a:spcPts val="1000"/>
              </a:spcBef>
              <a:spcAft>
                <a:spcPts val="0"/>
              </a:spcAft>
              <a:buSzPts val="2800"/>
              <a:buAutoNum type="hindiNumPeriod" startAt="8"/>
            </a:pPr>
            <a:r>
              <a:rPr lang="en-US" sz="2800" dirty="0"/>
              <a:t>New connection </a:t>
            </a:r>
            <a:r>
              <a:rPr lang="en-US" sz="2800" dirty="0" err="1"/>
              <a:t>आवेदकलाई</a:t>
            </a:r>
            <a:r>
              <a:rPr lang="en-US" sz="2800" dirty="0"/>
              <a:t> </a:t>
            </a:r>
            <a:r>
              <a:rPr lang="en-US" sz="2800" dirty="0" err="1"/>
              <a:t>जग्गाको</a:t>
            </a:r>
            <a:r>
              <a:rPr lang="en-US" sz="2800" dirty="0"/>
              <a:t> </a:t>
            </a:r>
            <a:r>
              <a:rPr lang="en-US" sz="2800" dirty="0" err="1"/>
              <a:t>स्वामित्व</a:t>
            </a:r>
            <a:r>
              <a:rPr lang="en-US" sz="2800" dirty="0"/>
              <a:t> </a:t>
            </a:r>
            <a:r>
              <a:rPr lang="en-US" sz="2800" dirty="0" err="1"/>
              <a:t>नपर्ने</a:t>
            </a:r>
            <a:r>
              <a:rPr lang="en-US" sz="2800" dirty="0"/>
              <a:t> </a:t>
            </a:r>
            <a:r>
              <a:rPr lang="en-US" sz="2800" dirty="0" err="1"/>
              <a:t>गरी</a:t>
            </a:r>
            <a:r>
              <a:rPr lang="en-US" sz="2800" dirty="0"/>
              <a:t> KUKL connection policy </a:t>
            </a:r>
            <a:r>
              <a:rPr lang="en-US" sz="2800" dirty="0" err="1"/>
              <a:t>संशोधन</a:t>
            </a:r>
            <a:r>
              <a:rPr lang="en-US" sz="2800" dirty="0"/>
              <a:t>।</a:t>
            </a:r>
            <a:endParaRPr lang="ne-NP" sz="2800" dirty="0"/>
          </a:p>
          <a:p>
            <a:pPr marL="514350" lvl="0" indent="-514350" algn="l" rtl="0">
              <a:lnSpc>
                <a:spcPct val="100000"/>
              </a:lnSpc>
              <a:spcBef>
                <a:spcPts val="1000"/>
              </a:spcBef>
              <a:spcAft>
                <a:spcPts val="0"/>
              </a:spcAft>
              <a:buSzPts val="2800"/>
              <a:buAutoNum type="hindiNumPeriod" startAt="8"/>
            </a:pPr>
            <a:r>
              <a:rPr lang="en-US" sz="2800" dirty="0" err="1"/>
              <a:t>ग्राहकको</a:t>
            </a:r>
            <a:r>
              <a:rPr lang="en-US" sz="2800" dirty="0"/>
              <a:t> </a:t>
            </a:r>
            <a:r>
              <a:rPr lang="en-US" sz="2800" dirty="0" err="1"/>
              <a:t>विश्वास</a:t>
            </a:r>
            <a:r>
              <a:rPr lang="en-US" sz="2800" dirty="0"/>
              <a:t> र </a:t>
            </a:r>
            <a:r>
              <a:rPr lang="en-US" sz="2800" dirty="0" err="1"/>
              <a:t>सहयोग</a:t>
            </a:r>
            <a:r>
              <a:rPr lang="en-US" sz="2800" dirty="0"/>
              <a:t> </a:t>
            </a:r>
            <a:r>
              <a:rPr lang="en-US" sz="2800" dirty="0" err="1"/>
              <a:t>प्राप्त</a:t>
            </a:r>
            <a:r>
              <a:rPr lang="en-US" sz="2800" dirty="0"/>
              <a:t> </a:t>
            </a:r>
            <a:r>
              <a:rPr lang="en-US" sz="2800" dirty="0" err="1"/>
              <a:t>गर्न</a:t>
            </a:r>
            <a:r>
              <a:rPr lang="en-US" sz="2800" dirty="0"/>
              <a:t> water supply hours/pressure र </a:t>
            </a:r>
            <a:r>
              <a:rPr lang="en-US" sz="2800" dirty="0" err="1"/>
              <a:t>सेवा</a:t>
            </a:r>
            <a:r>
              <a:rPr lang="en-US" sz="2800" dirty="0"/>
              <a:t> </a:t>
            </a:r>
            <a:r>
              <a:rPr lang="en-US" sz="2800" dirty="0" err="1"/>
              <a:t>स्तर</a:t>
            </a:r>
            <a:r>
              <a:rPr lang="en-US" sz="2800" dirty="0"/>
              <a:t> </a:t>
            </a:r>
            <a:r>
              <a:rPr lang="en-US" sz="2800" dirty="0" err="1"/>
              <a:t>पनि</a:t>
            </a:r>
            <a:r>
              <a:rPr lang="en-US" sz="2800" dirty="0"/>
              <a:t> </a:t>
            </a:r>
            <a:r>
              <a:rPr lang="en-US" sz="2800" dirty="0" err="1"/>
              <a:t>सुधार</a:t>
            </a:r>
            <a:r>
              <a:rPr lang="en-US" sz="2800" dirty="0"/>
              <a:t> </a:t>
            </a:r>
            <a:r>
              <a:rPr lang="en-US" sz="2800" dirty="0" err="1"/>
              <a:t>गर्नुपर्छ</a:t>
            </a:r>
            <a:r>
              <a:rPr lang="en-US" sz="2800" dirty="0"/>
              <a:t>।</a:t>
            </a:r>
            <a:endParaRPr sz="2800" dirty="0"/>
          </a:p>
        </p:txBody>
      </p:sp>
      <p:sp>
        <p:nvSpPr>
          <p:cNvPr id="380" name="Google Shape;380;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a:buSzPts val="1400"/>
            </a:pPr>
            <a:r>
              <a:rPr lang="ne-NP" sz="1400" b="1" dirty="0">
                <a:solidFill>
                  <a:schemeClr val="dk1"/>
                </a:solidFill>
                <a:latin typeface="Kokila" panose="020B0604020202020204" pitchFamily="34" charset="0"/>
                <a:cs typeface="Kokila" panose="020B0604020202020204" pitchFamily="34" charset="0"/>
              </a:rPr>
              <a:t>१७</a:t>
            </a:r>
            <a:endParaRPr sz="1400" b="1" dirty="0">
              <a:solidFill>
                <a:schemeClr val="dk1"/>
              </a:solidFill>
              <a:latin typeface="Kokila" panose="020B0604020202020204" pitchFamily="34" charset="0"/>
              <a:cs typeface="Kokila"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5"/>
          <p:cNvSpPr txBox="1">
            <a:spLocks noGrp="1"/>
          </p:cNvSpPr>
          <p:nvPr>
            <p:ph type="title"/>
          </p:nvPr>
        </p:nvSpPr>
        <p:spPr>
          <a:xfrm>
            <a:off x="838200" y="365125"/>
            <a:ext cx="10515600" cy="6635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ne-NP" sz="4800" b="1" dirty="0"/>
              <a:t>आवश्क Website Link</a:t>
            </a:r>
            <a:br>
              <a:rPr lang="en-US" sz="4800" b="1" dirty="0"/>
            </a:br>
            <a:endParaRPr dirty="0"/>
          </a:p>
        </p:txBody>
      </p:sp>
      <p:sp>
        <p:nvSpPr>
          <p:cNvPr id="380" name="Google Shape;380;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a:buSzPts val="1400"/>
            </a:pPr>
            <a:r>
              <a:rPr lang="ne-NP" sz="1400" b="1" dirty="0">
                <a:solidFill>
                  <a:schemeClr val="dk1"/>
                </a:solidFill>
                <a:latin typeface="Kokila" panose="020B0604020202020204" pitchFamily="34" charset="0"/>
                <a:cs typeface="Kokila" panose="020B0604020202020204" pitchFamily="34" charset="0"/>
              </a:rPr>
              <a:t>१७</a:t>
            </a:r>
            <a:endParaRPr sz="1400" b="1" dirty="0">
              <a:solidFill>
                <a:schemeClr val="dk1"/>
              </a:solidFill>
              <a:latin typeface="Kokila" panose="020B0604020202020204" pitchFamily="34" charset="0"/>
              <a:cs typeface="Kokila" panose="020B0604020202020204" pitchFamily="34" charset="0"/>
            </a:endParaRPr>
          </a:p>
        </p:txBody>
      </p:sp>
      <p:sp>
        <p:nvSpPr>
          <p:cNvPr id="2" name="Text Placeholder 1">
            <a:extLst>
              <a:ext uri="{FF2B5EF4-FFF2-40B4-BE49-F238E27FC236}">
                <a16:creationId xmlns:a16="http://schemas.microsoft.com/office/drawing/2014/main" id="{FAC976E9-84A1-95F1-BE42-3E34BBAEB9EE}"/>
              </a:ext>
            </a:extLst>
          </p:cNvPr>
          <p:cNvSpPr>
            <a:spLocks noGrp="1" noChangeArrowheads="1"/>
          </p:cNvSpPr>
          <p:nvPr>
            <p:ph type="body" idx="1"/>
          </p:nvPr>
        </p:nvSpPr>
        <p:spPr bwMode="auto">
          <a:xfrm>
            <a:off x="838200" y="1048319"/>
            <a:ext cx="9498012" cy="224676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http://kukl-jica.sakura.ne.jp/internal_training.html</a:t>
            </a:r>
            <a:endParaRPr kumimoji="0" lang="en-US" altLang="en-US" sz="2000" b="0" i="0" u="none" strike="noStrike" cap="none" normalizeH="0" baseline="0" dirty="0">
              <a:ln>
                <a:noFill/>
              </a:ln>
              <a:solidFill>
                <a:srgbClr val="0563C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000" b="0" i="0" dirty="0">
              <a:solidFill>
                <a:srgbClr val="000000"/>
              </a:solidFill>
              <a:effectLst/>
              <a:latin typeface="Franklin Gothic Medium" panose="020B0603020102020204" pitchFamily="34" charset="0"/>
            </a:endParaRPr>
          </a:p>
          <a:p>
            <a:pPr marL="342900" eaLnBrk="0" fontAlgn="base" hangingPunct="0">
              <a:lnSpc>
                <a:spcPct val="100000"/>
              </a:lnSpc>
              <a:spcBef>
                <a:spcPct val="0"/>
              </a:spcBef>
              <a:spcAft>
                <a:spcPct val="0"/>
              </a:spcAft>
              <a:buClrTx/>
              <a:buSzTx/>
            </a:pPr>
            <a:r>
              <a:rPr lang="en-US" sz="2000" i="0" dirty="0">
                <a:solidFill>
                  <a:srgbClr val="000000"/>
                </a:solidFill>
                <a:effectLst/>
                <a:latin typeface="Times New Roman" panose="02020603050405020304" pitchFamily="18" charset="0"/>
                <a:cs typeface="Times New Roman" panose="02020603050405020304" pitchFamily="18" charset="0"/>
              </a:rPr>
              <a:t>Meter Accuracy Test</a:t>
            </a:r>
            <a:r>
              <a:rPr lang="ne-NP" sz="2000" i="0" dirty="0">
                <a:solidFill>
                  <a:srgbClr val="000000"/>
                </a:solidFill>
                <a:effectLst/>
                <a:latin typeface="Times New Roman" panose="02020603050405020304" pitchFamily="18" charset="0"/>
                <a:cs typeface="Times New Roman" panose="02020603050405020304" pitchFamily="18" charset="0"/>
              </a:rPr>
              <a:t> का </a:t>
            </a:r>
            <a:r>
              <a:rPr lang="en-US" sz="2000" i="0" dirty="0">
                <a:solidFill>
                  <a:srgbClr val="000000"/>
                </a:solidFill>
                <a:effectLst/>
                <a:latin typeface="Times New Roman" panose="02020603050405020304" pitchFamily="18" charset="0"/>
                <a:cs typeface="Times New Roman" panose="02020603050405020304" pitchFamily="18" charset="0"/>
              </a:rPr>
              <a:t>Video Guide </a:t>
            </a:r>
            <a:endParaRPr lang="ne-NP" sz="2000" i="0" dirty="0">
              <a:solidFill>
                <a:srgbClr val="000000"/>
              </a:solidFill>
              <a:effectLst/>
              <a:latin typeface="Times New Roman" panose="02020603050405020304" pitchFamily="18" charset="0"/>
              <a:cs typeface="Times New Roman" panose="02020603050405020304" pitchFamily="18" charset="0"/>
            </a:endParaRPr>
          </a:p>
          <a:p>
            <a:pPr marL="342900" eaLnBrk="0" fontAlgn="base" hangingPunct="0">
              <a:lnSpc>
                <a:spcPct val="100000"/>
              </a:lnSpc>
              <a:spcBef>
                <a:spcPct val="0"/>
              </a:spcBef>
              <a:spcAft>
                <a:spcPct val="0"/>
              </a:spcAft>
              <a:buClrTx/>
              <a:buSzTx/>
            </a:pPr>
            <a:r>
              <a:rPr lang="en-US" sz="2000" i="0" dirty="0">
                <a:solidFill>
                  <a:srgbClr val="000000"/>
                </a:solidFill>
                <a:effectLst/>
                <a:latin typeface="Times New Roman" panose="02020603050405020304" pitchFamily="18" charset="0"/>
                <a:cs typeface="Times New Roman" panose="02020603050405020304" pitchFamily="18" charset="0"/>
              </a:rPr>
              <a:t>Meter Accuracy Test </a:t>
            </a:r>
            <a:r>
              <a:rPr lang="ne-NP" sz="2000" dirty="0">
                <a:solidFill>
                  <a:srgbClr val="000000"/>
                </a:solidFill>
                <a:latin typeface="Times New Roman" panose="02020603050405020304" pitchFamily="18" charset="0"/>
                <a:cs typeface="Times New Roman" panose="02020603050405020304" pitchFamily="18" charset="0"/>
              </a:rPr>
              <a:t>का </a:t>
            </a:r>
            <a:r>
              <a:rPr lang="en-US" sz="2000" i="0" dirty="0">
                <a:solidFill>
                  <a:srgbClr val="000000"/>
                </a:solidFill>
                <a:effectLst/>
                <a:latin typeface="Times New Roman" panose="02020603050405020304" pitchFamily="18" charset="0"/>
                <a:cs typeface="Times New Roman" panose="02020603050405020304" pitchFamily="18" charset="0"/>
              </a:rPr>
              <a:t>Standard Operating Procedure</a:t>
            </a:r>
            <a:r>
              <a:rPr lang="ne-NP" sz="2000" i="0" dirty="0">
                <a:solidFill>
                  <a:srgbClr val="000000"/>
                </a:solidFill>
                <a:effectLst/>
                <a:latin typeface="Times New Roman" panose="02020603050405020304" pitchFamily="18" charset="0"/>
                <a:cs typeface="Times New Roman" panose="02020603050405020304" pitchFamily="18" charset="0"/>
              </a:rPr>
              <a:t> (SOP)</a:t>
            </a:r>
            <a:endParaRPr lang="en-US" sz="2000" dirty="0">
              <a:solidFill>
                <a:srgbClr val="000000"/>
              </a:solidFill>
              <a:latin typeface="Times New Roman" panose="02020603050405020304" pitchFamily="18" charset="0"/>
              <a:cs typeface="Times New Roman" panose="02020603050405020304" pitchFamily="18" charset="0"/>
            </a:endParaRPr>
          </a:p>
          <a:p>
            <a:pPr marL="342900" eaLnBrk="0" fontAlgn="base" hangingPunct="0">
              <a:lnSpc>
                <a:spcPct val="100000"/>
              </a:lnSpc>
              <a:spcBef>
                <a:spcPct val="0"/>
              </a:spcBef>
              <a:spcAft>
                <a:spcPct val="0"/>
              </a:spcAft>
              <a:buClrTx/>
              <a:buSzTx/>
            </a:pPr>
            <a:r>
              <a:rPr lang="en-US" sz="2000" i="0" dirty="0">
                <a:solidFill>
                  <a:srgbClr val="000000"/>
                </a:solidFill>
                <a:effectLst/>
                <a:latin typeface="Times New Roman" panose="02020603050405020304" pitchFamily="18" charset="0"/>
                <a:cs typeface="Times New Roman" panose="02020603050405020304" pitchFamily="18" charset="0"/>
              </a:rPr>
              <a:t>Electronic Test Meter</a:t>
            </a:r>
            <a:r>
              <a:rPr lang="ne-NP" sz="2000" i="0" dirty="0">
                <a:solidFill>
                  <a:srgbClr val="000000"/>
                </a:solidFill>
                <a:effectLst/>
                <a:latin typeface="Times New Roman" panose="02020603050405020304" pitchFamily="18" charset="0"/>
                <a:cs typeface="Times New Roman" panose="02020603050405020304" pitchFamily="18" charset="0"/>
              </a:rPr>
              <a:t> का </a:t>
            </a:r>
            <a:r>
              <a:rPr lang="en-US" sz="2000" i="0" dirty="0">
                <a:solidFill>
                  <a:srgbClr val="000000"/>
                </a:solidFill>
                <a:effectLst/>
                <a:latin typeface="Times New Roman" panose="02020603050405020304" pitchFamily="18" charset="0"/>
                <a:cs typeface="Times New Roman" panose="02020603050405020304" pitchFamily="18" charset="0"/>
              </a:rPr>
              <a:t>Operation Manual </a:t>
            </a:r>
            <a:br>
              <a:rPr kumimoji="0" lang="en-US" altLang="en-US" sz="20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20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0676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4"/>
        <p:cNvGrpSpPr/>
        <p:nvPr/>
      </p:nvGrpSpPr>
      <p:grpSpPr>
        <a:xfrm>
          <a:off x="0" y="0"/>
          <a:ext cx="0" cy="0"/>
          <a:chOff x="0" y="0"/>
          <a:chExt cx="0" cy="0"/>
        </a:xfrm>
      </p:grpSpPr>
      <p:pic>
        <p:nvPicPr>
          <p:cNvPr id="385" name="Google Shape;385;p34" descr="ブラインドの前に立っている&#10;&#10;低い精度で自動的に生成された説明"/>
          <p:cNvPicPr preferRelativeResize="0"/>
          <p:nvPr/>
        </p:nvPicPr>
        <p:blipFill rotWithShape="1">
          <a:blip r:embed="rId3">
            <a:alphaModFix/>
          </a:blip>
          <a:srcRect l="8744" r="46136" b="-1"/>
          <a:stretch/>
        </p:blipFill>
        <p:spPr>
          <a:xfrm>
            <a:off x="20" y="10"/>
            <a:ext cx="4635571" cy="6857990"/>
          </a:xfrm>
          <a:prstGeom prst="rect">
            <a:avLst/>
          </a:prstGeom>
          <a:noFill/>
          <a:ln>
            <a:noFill/>
          </a:ln>
        </p:spPr>
      </p:pic>
      <p:cxnSp>
        <p:nvCxnSpPr>
          <p:cNvPr id="386" name="Google Shape;386;p34"/>
          <p:cNvCxnSpPr/>
          <p:nvPr/>
        </p:nvCxnSpPr>
        <p:spPr>
          <a:xfrm>
            <a:off x="5080934" y="2115117"/>
            <a:ext cx="6309360" cy="0"/>
          </a:xfrm>
          <a:prstGeom prst="straightConnector1">
            <a:avLst/>
          </a:prstGeom>
          <a:noFill/>
          <a:ln w="19050" cap="flat" cmpd="sng">
            <a:solidFill>
              <a:srgbClr val="87DDC3"/>
            </a:solidFill>
            <a:prstDash val="solid"/>
            <a:miter lim="800000"/>
            <a:headEnd type="none" w="sm" len="sm"/>
            <a:tailEnd type="none" w="sm" len="sm"/>
          </a:ln>
        </p:spPr>
      </p:cxnSp>
      <p:grpSp>
        <p:nvGrpSpPr>
          <p:cNvPr id="387" name="Google Shape;387;p34"/>
          <p:cNvGrpSpPr/>
          <p:nvPr/>
        </p:nvGrpSpPr>
        <p:grpSpPr>
          <a:xfrm>
            <a:off x="4966235" y="3014133"/>
            <a:ext cx="6584880" cy="2633952"/>
            <a:chOff x="804" y="575733"/>
            <a:chExt cx="6584880" cy="2633952"/>
          </a:xfrm>
        </p:grpSpPr>
        <p:sp>
          <p:nvSpPr>
            <p:cNvPr id="388" name="Google Shape;388;p34"/>
            <p:cNvSpPr/>
            <p:nvPr/>
          </p:nvSpPr>
          <p:spPr>
            <a:xfrm>
              <a:off x="804" y="575733"/>
              <a:ext cx="2633952" cy="2633952"/>
            </a:xfrm>
            <a:prstGeom prst="ellipse">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34"/>
            <p:cNvSpPr txBox="1"/>
            <p:nvPr/>
          </p:nvSpPr>
          <p:spPr>
            <a:xfrm>
              <a:off x="386537" y="961466"/>
              <a:ext cx="1862486" cy="1862486"/>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lt1"/>
                </a:buClr>
                <a:buSzPts val="2100"/>
                <a:buFont typeface="Arial"/>
                <a:buNone/>
              </a:pPr>
              <a:r>
                <a:rPr lang="en-US" sz="2100" b="1" i="0" u="none" strike="noStrike" cap="none" dirty="0">
                  <a:solidFill>
                    <a:schemeClr val="lt1"/>
                  </a:solidFill>
                  <a:latin typeface="Arial"/>
                  <a:ea typeface="Arial"/>
                  <a:cs typeface="Arial"/>
                  <a:sym typeface="Arial"/>
                </a:rPr>
                <a:t>This is the end of this PowerPoints.</a:t>
              </a:r>
              <a:endParaRPr sz="2100" b="0" i="0" u="none" strike="noStrike" cap="none" dirty="0">
                <a:solidFill>
                  <a:schemeClr val="lt1"/>
                </a:solidFill>
                <a:latin typeface="Arial"/>
                <a:ea typeface="Arial"/>
                <a:cs typeface="Arial"/>
                <a:sym typeface="Arial"/>
              </a:endParaRPr>
            </a:p>
          </p:txBody>
        </p:sp>
        <p:sp>
          <p:nvSpPr>
            <p:cNvPr id="390" name="Google Shape;390;p34"/>
            <p:cNvSpPr/>
            <p:nvPr/>
          </p:nvSpPr>
          <p:spPr>
            <a:xfrm rot="5400000">
              <a:off x="2852057" y="1543710"/>
              <a:ext cx="921883" cy="697997"/>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34"/>
            <p:cNvSpPr/>
            <p:nvPr/>
          </p:nvSpPr>
          <p:spPr>
            <a:xfrm>
              <a:off x="3951732" y="575733"/>
              <a:ext cx="2633952" cy="2633952"/>
            </a:xfrm>
            <a:prstGeom prst="ellipse">
              <a:avLst/>
            </a:prstGeom>
            <a:solidFill>
              <a:srgbClr val="A4A4A4"/>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34"/>
            <p:cNvSpPr txBox="1"/>
            <p:nvPr/>
          </p:nvSpPr>
          <p:spPr>
            <a:xfrm>
              <a:off x="4337465" y="961466"/>
              <a:ext cx="1862486" cy="1862486"/>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lt1"/>
                </a:buClr>
                <a:buSzPts val="2100"/>
                <a:buFont typeface="Arial"/>
                <a:buNone/>
              </a:pPr>
              <a:r>
                <a:rPr lang="ne-NP" sz="4400" b="0" i="0" u="none" strike="noStrike" cap="none" dirty="0">
                  <a:solidFill>
                    <a:schemeClr val="lt1"/>
                  </a:solidFill>
                  <a:latin typeface="Arial"/>
                  <a:ea typeface="Arial"/>
                  <a:cs typeface="Arial"/>
                  <a:sym typeface="Arial"/>
                </a:rPr>
                <a:t>धन्यवाद</a:t>
              </a:r>
              <a:endParaRPr sz="4400" b="0" i="0" u="none" strike="noStrike" cap="none" dirty="0">
                <a:solidFill>
                  <a:schemeClr val="lt1"/>
                </a:solidFill>
                <a:latin typeface="Arial"/>
                <a:ea typeface="Arial"/>
                <a:cs typeface="Arial"/>
                <a:sym typeface="Arial"/>
              </a:endParaRPr>
            </a:p>
          </p:txBody>
        </p:sp>
      </p:grpSp>
      <p:sp>
        <p:nvSpPr>
          <p:cNvPr id="393" name="Google Shape;39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a:buSzPts val="1400"/>
            </a:pPr>
            <a:r>
              <a:rPr lang="ne-NP" sz="1400" b="1" dirty="0">
                <a:solidFill>
                  <a:schemeClr val="dk1"/>
                </a:solidFill>
                <a:latin typeface="Kokila" panose="020B0604020202020204" pitchFamily="34" charset="0"/>
                <a:cs typeface="Kokila" panose="020B0604020202020204" pitchFamily="34" charset="0"/>
              </a:rPr>
              <a:t>१८</a:t>
            </a:r>
            <a:endParaRPr sz="1400" b="1" dirty="0">
              <a:solidFill>
                <a:schemeClr val="dk1"/>
              </a:solidFill>
              <a:latin typeface="Kokila" panose="020B0604020202020204" pitchFamily="34" charset="0"/>
              <a:cs typeface="Kokila"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61"/>
          <p:cNvSpPr txBox="1">
            <a:spLocks noGrp="1"/>
          </p:cNvSpPr>
          <p:nvPr>
            <p:ph type="title"/>
          </p:nvPr>
        </p:nvSpPr>
        <p:spPr>
          <a:xfrm>
            <a:off x="838200" y="1097280"/>
            <a:ext cx="10515600" cy="5934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4800" dirty="0">
                <a:latin typeface="Kokila"/>
                <a:ea typeface="Kokila"/>
                <a:cs typeface="Kokila"/>
                <a:sym typeface="Kokila"/>
              </a:rPr>
              <a:t>NRW </a:t>
            </a:r>
            <a:r>
              <a:rPr lang="en-US" sz="4800" dirty="0" err="1">
                <a:latin typeface="Kokila"/>
                <a:ea typeface="Kokila"/>
                <a:cs typeface="Kokila"/>
                <a:sym typeface="Kokila"/>
              </a:rPr>
              <a:t>भनेको</a:t>
            </a:r>
            <a:r>
              <a:rPr lang="en-US" sz="4800" dirty="0">
                <a:latin typeface="Kokila"/>
                <a:ea typeface="Kokila"/>
                <a:cs typeface="Kokila"/>
                <a:sym typeface="Kokila"/>
              </a:rPr>
              <a:t> </a:t>
            </a:r>
            <a:r>
              <a:rPr lang="en-US" sz="4800" dirty="0" err="1">
                <a:latin typeface="Kokila"/>
                <a:ea typeface="Kokila"/>
                <a:cs typeface="Kokila"/>
                <a:sym typeface="Kokila"/>
              </a:rPr>
              <a:t>के</a:t>
            </a:r>
            <a:r>
              <a:rPr lang="en-US" sz="4800" dirty="0">
                <a:latin typeface="Kokila"/>
                <a:ea typeface="Kokila"/>
                <a:cs typeface="Kokila"/>
                <a:sym typeface="Kokila"/>
              </a:rPr>
              <a:t> </a:t>
            </a:r>
            <a:r>
              <a:rPr lang="en-US" sz="4800" dirty="0" err="1">
                <a:latin typeface="Kokila"/>
                <a:ea typeface="Kokila"/>
                <a:cs typeface="Kokila"/>
                <a:sym typeface="Kokila"/>
              </a:rPr>
              <a:t>हो</a:t>
            </a:r>
            <a:r>
              <a:rPr lang="en-US" sz="4800" dirty="0">
                <a:latin typeface="Kokila"/>
                <a:ea typeface="Kokila"/>
                <a:cs typeface="Kokila"/>
                <a:sym typeface="Kokila"/>
              </a:rPr>
              <a:t>?</a:t>
            </a:r>
            <a:endParaRPr dirty="0"/>
          </a:p>
        </p:txBody>
      </p:sp>
      <p:sp>
        <p:nvSpPr>
          <p:cNvPr id="194" name="Google Shape;194;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r>
              <a:rPr lang="ne-NP" dirty="0"/>
              <a:t>२</a:t>
            </a:r>
            <a:endParaRPr dirty="0"/>
          </a:p>
        </p:txBody>
      </p:sp>
      <p:pic>
        <p:nvPicPr>
          <p:cNvPr id="195" name="Google Shape;195;p61"/>
          <p:cNvPicPr preferRelativeResize="0"/>
          <p:nvPr/>
        </p:nvPicPr>
        <p:blipFill rotWithShape="1">
          <a:blip r:embed="rId3">
            <a:alphaModFix/>
          </a:blip>
          <a:srcRect/>
          <a:stretch/>
        </p:blipFill>
        <p:spPr>
          <a:xfrm>
            <a:off x="755903" y="1892682"/>
            <a:ext cx="10744581" cy="4316093"/>
          </a:xfrm>
          <a:prstGeom prst="rect">
            <a:avLst/>
          </a:prstGeom>
          <a:noFill/>
          <a:ln>
            <a:noFill/>
          </a:ln>
        </p:spPr>
      </p:pic>
      <p:sp>
        <p:nvSpPr>
          <p:cNvPr id="196" name="Google Shape;196;p61"/>
          <p:cNvSpPr txBox="1"/>
          <p:nvPr/>
        </p:nvSpPr>
        <p:spPr>
          <a:xfrm>
            <a:off x="755903" y="229520"/>
            <a:ext cx="9884657" cy="8677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800"/>
              <a:buFont typeface="Arial"/>
              <a:buNone/>
            </a:pPr>
            <a:r>
              <a:rPr lang="en-US" sz="5400" b="0" i="0" u="none" strike="noStrike" cap="none" dirty="0">
                <a:solidFill>
                  <a:schemeClr val="lt1"/>
                </a:solidFill>
                <a:latin typeface="Kokila"/>
                <a:ea typeface="Kokila"/>
                <a:cs typeface="Kokila"/>
                <a:sym typeface="Kokila"/>
              </a:rPr>
              <a:t>Non-Revenue Water (NRW) </a:t>
            </a:r>
            <a:r>
              <a:rPr lang="en-US" sz="5400" b="0" i="0" u="none" strike="noStrike" cap="none" dirty="0" err="1">
                <a:solidFill>
                  <a:schemeClr val="lt1"/>
                </a:solidFill>
                <a:latin typeface="Kokila"/>
                <a:ea typeface="Kokila"/>
                <a:cs typeface="Kokila"/>
                <a:sym typeface="Kokila"/>
              </a:rPr>
              <a:t>परिभाषा</a:t>
            </a:r>
            <a:r>
              <a:rPr lang="en-US" sz="5400" b="0" i="0" u="none" strike="noStrike" cap="none" dirty="0">
                <a:solidFill>
                  <a:schemeClr val="lt1"/>
                </a:solidFill>
                <a:latin typeface="Kokila"/>
                <a:ea typeface="Kokila"/>
                <a:cs typeface="Kokila"/>
                <a:sym typeface="Kokila"/>
              </a:rPr>
              <a:t>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ne-NP" dirty="0"/>
              <a:t>३</a:t>
            </a:r>
            <a:endParaRPr dirty="0"/>
          </a:p>
        </p:txBody>
      </p:sp>
      <p:pic>
        <p:nvPicPr>
          <p:cNvPr id="202" name="Google Shape;202;p62"/>
          <p:cNvPicPr preferRelativeResize="0"/>
          <p:nvPr/>
        </p:nvPicPr>
        <p:blipFill rotWithShape="1">
          <a:blip r:embed="rId3">
            <a:alphaModFix/>
          </a:blip>
          <a:srcRect/>
          <a:stretch/>
        </p:blipFill>
        <p:spPr>
          <a:xfrm>
            <a:off x="502443" y="240988"/>
            <a:ext cx="11156157" cy="6115362"/>
          </a:xfrm>
          <a:prstGeom prst="rect">
            <a:avLst/>
          </a:prstGeom>
          <a:noFill/>
          <a:ln>
            <a:noFill/>
          </a:ln>
        </p:spPr>
      </p:pic>
      <p:sp>
        <p:nvSpPr>
          <p:cNvPr id="203" name="Google Shape;203;p62"/>
          <p:cNvSpPr txBox="1"/>
          <p:nvPr/>
        </p:nvSpPr>
        <p:spPr>
          <a:xfrm>
            <a:off x="3395068" y="266997"/>
            <a:ext cx="7376564" cy="13280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800"/>
              <a:buFont typeface="Arial"/>
              <a:buNone/>
            </a:pPr>
            <a:endParaRPr sz="44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
          <p:cNvSpPr txBox="1">
            <a:spLocks noGrp="1"/>
          </p:cNvSpPr>
          <p:nvPr>
            <p:ph type="title"/>
          </p:nvPr>
        </p:nvSpPr>
        <p:spPr>
          <a:xfrm>
            <a:off x="442331" y="30196"/>
            <a:ext cx="11307338" cy="6004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Arial"/>
              <a:buNone/>
            </a:pPr>
            <a:br>
              <a:rPr lang="en-US" sz="4000" b="1" dirty="0"/>
            </a:br>
            <a:r>
              <a:rPr lang="en-US" sz="4000" b="1" dirty="0">
                <a:latin typeface="Arial"/>
                <a:ea typeface="Arial"/>
                <a:cs typeface="Arial"/>
                <a:sym typeface="Arial"/>
              </a:rPr>
              <a:t>Water Balance Table of IWA – NRW </a:t>
            </a:r>
            <a:r>
              <a:rPr lang="en-US" sz="4800" b="1" dirty="0" err="1">
                <a:latin typeface="Kokila" panose="020B0604020202020204" pitchFamily="34" charset="0"/>
                <a:cs typeface="Kokila" panose="020B0604020202020204" pitchFamily="34" charset="0"/>
              </a:rPr>
              <a:t>को</a:t>
            </a:r>
            <a:r>
              <a:rPr lang="en-US" sz="4800" b="1" dirty="0">
                <a:latin typeface="Kokila" panose="020B0604020202020204" pitchFamily="34" charset="0"/>
                <a:ea typeface="Arial"/>
                <a:cs typeface="Kokila" panose="020B0604020202020204" pitchFamily="34" charset="0"/>
                <a:sym typeface="Arial"/>
              </a:rPr>
              <a:t> </a:t>
            </a:r>
            <a:r>
              <a:rPr lang="en-US" sz="4800" b="1" dirty="0" err="1">
                <a:latin typeface="Kokila" panose="020B0604020202020204" pitchFamily="34" charset="0"/>
                <a:cs typeface="Kokila" panose="020B0604020202020204" pitchFamily="34" charset="0"/>
              </a:rPr>
              <a:t>संरचना</a:t>
            </a:r>
            <a:r>
              <a:rPr lang="en-US" sz="4800" b="1" dirty="0">
                <a:latin typeface="Kokila" panose="020B0604020202020204" pitchFamily="34" charset="0"/>
                <a:ea typeface="Arial"/>
                <a:cs typeface="Kokila" panose="020B0604020202020204" pitchFamily="34" charset="0"/>
                <a:sym typeface="Arial"/>
              </a:rPr>
              <a:t>   </a:t>
            </a:r>
            <a:endParaRPr sz="4800" b="1" dirty="0">
              <a:latin typeface="Kokila" panose="020B0604020202020204" pitchFamily="34" charset="0"/>
              <a:ea typeface="Arial"/>
              <a:cs typeface="Kokila" panose="020B0604020202020204" pitchFamily="34" charset="0"/>
              <a:sym typeface="Arial"/>
            </a:endParaRPr>
          </a:p>
        </p:txBody>
      </p:sp>
      <p:graphicFrame>
        <p:nvGraphicFramePr>
          <p:cNvPr id="209" name="Google Shape;209;p3"/>
          <p:cNvGraphicFramePr/>
          <p:nvPr/>
        </p:nvGraphicFramePr>
        <p:xfrm>
          <a:off x="156411" y="888891"/>
          <a:ext cx="11911250" cy="5877060"/>
        </p:xfrm>
        <a:graphic>
          <a:graphicData uri="http://schemas.openxmlformats.org/drawingml/2006/table">
            <a:tbl>
              <a:tblPr firstRow="1" bandRow="1">
                <a:noFill/>
                <a:tableStyleId>{39E5C9AB-518A-4C3B-AFFA-7D7778CADBDC}</a:tableStyleId>
              </a:tblPr>
              <a:tblGrid>
                <a:gridCol w="1407700">
                  <a:extLst>
                    <a:ext uri="{9D8B030D-6E8A-4147-A177-3AD203B41FA5}">
                      <a16:colId xmlns:a16="http://schemas.microsoft.com/office/drawing/2014/main" val="20000"/>
                    </a:ext>
                  </a:extLst>
                </a:gridCol>
                <a:gridCol w="1666100">
                  <a:extLst>
                    <a:ext uri="{9D8B030D-6E8A-4147-A177-3AD203B41FA5}">
                      <a16:colId xmlns:a16="http://schemas.microsoft.com/office/drawing/2014/main" val="20001"/>
                    </a:ext>
                  </a:extLst>
                </a:gridCol>
                <a:gridCol w="2713375">
                  <a:extLst>
                    <a:ext uri="{9D8B030D-6E8A-4147-A177-3AD203B41FA5}">
                      <a16:colId xmlns:a16="http://schemas.microsoft.com/office/drawing/2014/main" val="20002"/>
                    </a:ext>
                  </a:extLst>
                </a:gridCol>
                <a:gridCol w="4989450">
                  <a:extLst>
                    <a:ext uri="{9D8B030D-6E8A-4147-A177-3AD203B41FA5}">
                      <a16:colId xmlns:a16="http://schemas.microsoft.com/office/drawing/2014/main" val="20003"/>
                    </a:ext>
                  </a:extLst>
                </a:gridCol>
                <a:gridCol w="1134625">
                  <a:extLst>
                    <a:ext uri="{9D8B030D-6E8A-4147-A177-3AD203B41FA5}">
                      <a16:colId xmlns:a16="http://schemas.microsoft.com/office/drawing/2014/main" val="20004"/>
                    </a:ext>
                  </a:extLst>
                </a:gridCol>
              </a:tblGrid>
              <a:tr h="799100">
                <a:tc rowSpan="9">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Kokila"/>
                          <a:ea typeface="Kokila"/>
                          <a:cs typeface="Kokila"/>
                          <a:sym typeface="Kokila"/>
                        </a:rPr>
                        <a:t>System मा पठाईने पानीको  मात्रा </a:t>
                      </a:r>
                      <a:endParaRPr/>
                    </a:p>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Kokila"/>
                          <a:ea typeface="Kokila"/>
                          <a:cs typeface="Kokila"/>
                          <a:sym typeface="Kokila"/>
                        </a:rPr>
                        <a:t>(Water Supplied)</a:t>
                      </a:r>
                      <a:endParaRPr sz="2400" u="none" strike="noStrike" cap="none">
                        <a:latin typeface="Kokila"/>
                        <a:ea typeface="Kokila"/>
                        <a:cs typeface="Kokila"/>
                        <a:sym typeface="Kokila"/>
                      </a:endParaRPr>
                    </a:p>
                  </a:txBody>
                  <a:tcPr marL="91450" marR="91450" marT="45725" marB="45725"/>
                </a:tc>
                <a:tc rowSpan="4">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Kokila"/>
                          <a:ea typeface="Kokila"/>
                          <a:cs typeface="Kokila"/>
                          <a:sym typeface="Kokila"/>
                        </a:rPr>
                        <a:t>अधिकृत खपत (Authorized Consumption)</a:t>
                      </a:r>
                      <a:endParaRPr sz="2400" u="none" strike="noStrike" cap="none">
                        <a:latin typeface="Kokila"/>
                        <a:ea typeface="Kokila"/>
                        <a:cs typeface="Kokila"/>
                        <a:sym typeface="Kokila"/>
                      </a:endParaRPr>
                    </a:p>
                  </a:txBody>
                  <a:tcPr marL="91450" marR="91450" marT="45725" marB="45725"/>
                </a:tc>
                <a:tc rowSpan="2">
                  <a:txBody>
                    <a:bodyPr/>
                    <a:lstStyle/>
                    <a:p>
                      <a:pPr marL="0" marR="0" lvl="0" indent="0" algn="l" rtl="0">
                        <a:lnSpc>
                          <a:spcPct val="100000"/>
                        </a:lnSpc>
                        <a:spcBef>
                          <a:spcPts val="0"/>
                        </a:spcBef>
                        <a:spcAft>
                          <a:spcPts val="0"/>
                        </a:spcAft>
                        <a:buClr>
                          <a:schemeClr val="dk1"/>
                        </a:buClr>
                        <a:buSzPts val="2000"/>
                        <a:buFont typeface="Arial"/>
                        <a:buNone/>
                      </a:pPr>
                      <a:r>
                        <a:rPr lang="en-US" sz="2400" b="0" u="none" strike="noStrike" cap="none">
                          <a:solidFill>
                            <a:schemeClr val="dk1"/>
                          </a:solidFill>
                          <a:latin typeface="Kokila"/>
                          <a:ea typeface="Kokila"/>
                          <a:cs typeface="Kokila"/>
                          <a:sym typeface="Kokila"/>
                        </a:rPr>
                        <a:t>Billing भएको अधिकृत खपत (Billed Authorized Consumption)</a:t>
                      </a:r>
                      <a:endParaRPr sz="2400" b="0" u="none" strike="noStrike" cap="none">
                        <a:solidFill>
                          <a:schemeClr val="dk1"/>
                        </a:solidFill>
                        <a:latin typeface="Kokila"/>
                        <a:ea typeface="Kokila"/>
                        <a:cs typeface="Kokila"/>
                        <a:sym typeface="Kokila"/>
                      </a:endParaRPr>
                    </a:p>
                  </a:txBody>
                  <a:tcPr marL="91450" marR="91450" marT="45725" marB="45725">
                    <a:solidFill>
                      <a:srgbClr val="00B0F0">
                        <a:alpha val="33333"/>
                      </a:srgbClr>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0" u="none" strike="noStrike" cap="none" dirty="0">
                          <a:solidFill>
                            <a:schemeClr val="dk1"/>
                          </a:solidFill>
                          <a:latin typeface="Kokila"/>
                          <a:ea typeface="Kokila"/>
                          <a:cs typeface="Kokila"/>
                          <a:sym typeface="Kokila"/>
                        </a:rPr>
                        <a:t>Metered </a:t>
                      </a:r>
                      <a:r>
                        <a:rPr lang="en-US" sz="2400" b="0" u="none" strike="noStrike" cap="none" dirty="0" err="1">
                          <a:solidFill>
                            <a:schemeClr val="dk1"/>
                          </a:solidFill>
                          <a:latin typeface="Kokila"/>
                          <a:ea typeface="Kokila"/>
                          <a:cs typeface="Kokila"/>
                          <a:sym typeface="Kokila"/>
                        </a:rPr>
                        <a:t>धारामा</a:t>
                      </a:r>
                      <a:r>
                        <a:rPr lang="en-US" sz="2400" b="0" u="none" strike="noStrike" cap="none" dirty="0">
                          <a:solidFill>
                            <a:schemeClr val="dk1"/>
                          </a:solidFill>
                          <a:latin typeface="Kokila"/>
                          <a:ea typeface="Kokila"/>
                          <a:cs typeface="Kokila"/>
                          <a:sym typeface="Kokila"/>
                        </a:rPr>
                        <a:t> billing </a:t>
                      </a:r>
                      <a:r>
                        <a:rPr lang="en-US" sz="2400" b="0" u="none" strike="noStrike" cap="none" dirty="0" err="1">
                          <a:solidFill>
                            <a:schemeClr val="dk1"/>
                          </a:solidFill>
                          <a:latin typeface="Kokila"/>
                          <a:ea typeface="Kokila"/>
                          <a:cs typeface="Kokila"/>
                          <a:sym typeface="Kokila"/>
                        </a:rPr>
                        <a:t>गरिएको</a:t>
                      </a:r>
                      <a:endParaRPr sz="2400" b="0" u="none" strike="noStrike" cap="none" dirty="0">
                        <a:solidFill>
                          <a:schemeClr val="dk1"/>
                        </a:solidFill>
                        <a:latin typeface="Kokila"/>
                        <a:ea typeface="Kokila"/>
                        <a:cs typeface="Kokila"/>
                        <a:sym typeface="Kokila"/>
                      </a:endParaRPr>
                    </a:p>
                    <a:p>
                      <a:pPr marL="0" marR="0" lvl="0" indent="0" algn="l" rtl="0">
                        <a:lnSpc>
                          <a:spcPct val="100000"/>
                        </a:lnSpc>
                        <a:spcBef>
                          <a:spcPts val="0"/>
                        </a:spcBef>
                        <a:spcAft>
                          <a:spcPts val="0"/>
                        </a:spcAft>
                        <a:buClr>
                          <a:srgbClr val="000000"/>
                        </a:buClr>
                        <a:buSzPts val="2400"/>
                        <a:buFont typeface="Arial"/>
                        <a:buNone/>
                      </a:pPr>
                      <a:r>
                        <a:rPr lang="en-US" sz="2400" b="0" u="none" strike="noStrike" cap="none" dirty="0">
                          <a:solidFill>
                            <a:schemeClr val="dk1"/>
                          </a:solidFill>
                          <a:latin typeface="Kokila"/>
                          <a:ea typeface="Kokila"/>
                          <a:cs typeface="Kokila"/>
                          <a:sym typeface="Kokila"/>
                        </a:rPr>
                        <a:t>(</a:t>
                      </a:r>
                      <a:r>
                        <a:rPr lang="en-US" sz="2400" b="0" u="none" strike="noStrike" cap="none" dirty="0" err="1">
                          <a:solidFill>
                            <a:schemeClr val="dk1"/>
                          </a:solidFill>
                          <a:latin typeface="Kokila"/>
                          <a:ea typeface="Kokila"/>
                          <a:cs typeface="Kokila"/>
                          <a:sym typeface="Kokila"/>
                        </a:rPr>
                        <a:t>बेचिएको</a:t>
                      </a:r>
                      <a:r>
                        <a:rPr lang="en-US" sz="2400" b="0" u="none" strike="noStrike" cap="none" dirty="0">
                          <a:solidFill>
                            <a:schemeClr val="dk1"/>
                          </a:solidFill>
                          <a:latin typeface="Kokila"/>
                          <a:ea typeface="Kokila"/>
                          <a:cs typeface="Kokila"/>
                          <a:sym typeface="Kokila"/>
                        </a:rPr>
                        <a:t> </a:t>
                      </a:r>
                      <a:r>
                        <a:rPr lang="en-US" sz="2400" b="0" u="none" strike="noStrike" cap="none" dirty="0" err="1">
                          <a:solidFill>
                            <a:schemeClr val="dk1"/>
                          </a:solidFill>
                          <a:latin typeface="Kokila"/>
                          <a:ea typeface="Kokila"/>
                          <a:cs typeface="Kokila"/>
                          <a:sym typeface="Kokila"/>
                        </a:rPr>
                        <a:t>पानी</a:t>
                      </a:r>
                      <a:r>
                        <a:rPr lang="en-US" sz="2400" b="0" u="none" strike="noStrike" cap="none" dirty="0">
                          <a:solidFill>
                            <a:schemeClr val="dk1"/>
                          </a:solidFill>
                          <a:latin typeface="Kokila"/>
                          <a:ea typeface="Kokila"/>
                          <a:cs typeface="Kokila"/>
                          <a:sym typeface="Kokila"/>
                        </a:rPr>
                        <a:t> </a:t>
                      </a:r>
                      <a:r>
                        <a:rPr lang="en-US" sz="2400" b="0" u="none" strike="noStrike" cap="none" dirty="0" err="1">
                          <a:solidFill>
                            <a:schemeClr val="dk1"/>
                          </a:solidFill>
                          <a:latin typeface="Kokila"/>
                          <a:ea typeface="Kokila"/>
                          <a:cs typeface="Kokila"/>
                          <a:sym typeface="Kokila"/>
                        </a:rPr>
                        <a:t>सहित</a:t>
                      </a:r>
                      <a:r>
                        <a:rPr lang="en-US" sz="2400" b="0" u="none" strike="noStrike" cap="none" dirty="0">
                          <a:solidFill>
                            <a:schemeClr val="dk1"/>
                          </a:solidFill>
                          <a:latin typeface="Kokila"/>
                          <a:ea typeface="Kokila"/>
                          <a:cs typeface="Kokila"/>
                          <a:sym typeface="Kokila"/>
                        </a:rPr>
                        <a:t> )</a:t>
                      </a:r>
                      <a:endParaRPr sz="2400" b="0" u="none" strike="noStrike" cap="none" dirty="0">
                        <a:solidFill>
                          <a:schemeClr val="dk1"/>
                        </a:solidFill>
                        <a:latin typeface="Kokila"/>
                        <a:ea typeface="Kokila"/>
                        <a:cs typeface="Kokila"/>
                        <a:sym typeface="Kokila"/>
                      </a:endParaRPr>
                    </a:p>
                  </a:txBody>
                  <a:tcPr marL="91450" marR="91450" marT="45725" marB="45725">
                    <a:solidFill>
                      <a:srgbClr val="00B0F0">
                        <a:alpha val="33333"/>
                      </a:srgbClr>
                    </a:solidFill>
                  </a:tcPr>
                </a:tc>
                <a:tc rowSpan="2">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solidFill>
                            <a:schemeClr val="dk1"/>
                          </a:solidFill>
                          <a:latin typeface="Kokila"/>
                          <a:ea typeface="Kokila"/>
                          <a:cs typeface="Kokila"/>
                          <a:sym typeface="Kokila"/>
                        </a:rPr>
                        <a:t>Revenue water</a:t>
                      </a:r>
                      <a:endParaRPr sz="2400" u="none" strike="noStrike" cap="none">
                        <a:solidFill>
                          <a:schemeClr val="dk1"/>
                        </a:solidFill>
                        <a:latin typeface="Kokila"/>
                        <a:ea typeface="Kokila"/>
                        <a:cs typeface="Kokila"/>
                        <a:sym typeface="Kokila"/>
                      </a:endParaRPr>
                    </a:p>
                    <a:p>
                      <a:pPr marL="0" marR="0" lvl="0" indent="0" algn="l" rtl="0">
                        <a:lnSpc>
                          <a:spcPct val="100000"/>
                        </a:lnSpc>
                        <a:spcBef>
                          <a:spcPts val="0"/>
                        </a:spcBef>
                        <a:spcAft>
                          <a:spcPts val="0"/>
                        </a:spcAft>
                        <a:buClr>
                          <a:srgbClr val="000000"/>
                        </a:buClr>
                        <a:buSzPts val="2400"/>
                        <a:buFont typeface="Arial"/>
                        <a:buNone/>
                      </a:pPr>
                      <a:r>
                        <a:rPr lang="en-US" sz="2400" b="1" u="none" strike="noStrike" cap="none">
                          <a:solidFill>
                            <a:schemeClr val="dk1"/>
                          </a:solidFill>
                          <a:latin typeface="Kokila"/>
                          <a:ea typeface="Kokila"/>
                          <a:cs typeface="Kokila"/>
                          <a:sym typeface="Kokila"/>
                        </a:rPr>
                        <a:t> </a:t>
                      </a:r>
                      <a:endParaRPr sz="2400" b="1" u="none" strike="noStrike" cap="none">
                        <a:solidFill>
                          <a:schemeClr val="dk1"/>
                        </a:solidFill>
                        <a:latin typeface="Kokila"/>
                        <a:ea typeface="Kokila"/>
                        <a:cs typeface="Kokila"/>
                        <a:sym typeface="Kokila"/>
                      </a:endParaRPr>
                    </a:p>
                  </a:txBody>
                  <a:tcPr marL="91450" marR="91450" marT="45725" marB="45725">
                    <a:solidFill>
                      <a:srgbClr val="00B0F0">
                        <a:alpha val="33333"/>
                      </a:srgbClr>
                    </a:solidFill>
                  </a:tcPr>
                </a:tc>
                <a:extLst>
                  <a:ext uri="{0D108BD9-81ED-4DB2-BD59-A6C34878D82A}">
                    <a16:rowId xmlns:a16="http://schemas.microsoft.com/office/drawing/2014/main" val="10000"/>
                  </a:ext>
                </a:extLst>
              </a:tr>
              <a:tr h="4439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Kokila"/>
                          <a:ea typeface="Kokila"/>
                          <a:cs typeface="Kokila"/>
                          <a:sym typeface="Kokila"/>
                        </a:rPr>
                        <a:t>Unmetered धारामा billing गरिएको</a:t>
                      </a:r>
                      <a:endParaRPr sz="2400" u="none" strike="noStrike" cap="none">
                        <a:latin typeface="Kokila"/>
                        <a:ea typeface="Kokila"/>
                        <a:cs typeface="Kokila"/>
                        <a:sym typeface="Kokila"/>
                      </a:endParaRPr>
                    </a:p>
                  </a:txBody>
                  <a:tcPr marL="91450" marR="91450" marT="45725" marB="45725">
                    <a:solidFill>
                      <a:srgbClr val="00B0F0">
                        <a:alpha val="33333"/>
                      </a:srgbClr>
                    </a:solidFill>
                  </a:tcPr>
                </a:tc>
                <a:tc vMerge="1">
                  <a:txBody>
                    <a:bodyPr/>
                    <a:lstStyle/>
                    <a:p>
                      <a:endParaRPr lang="en-US"/>
                    </a:p>
                  </a:txBody>
                  <a:tcPr/>
                </a:tc>
                <a:extLst>
                  <a:ext uri="{0D108BD9-81ED-4DB2-BD59-A6C34878D82A}">
                    <a16:rowId xmlns:a16="http://schemas.microsoft.com/office/drawing/2014/main" val="10001"/>
                  </a:ext>
                </a:extLst>
              </a:tr>
              <a:tr h="443950">
                <a:tc vMerge="1">
                  <a:txBody>
                    <a:bodyPr/>
                    <a:lstStyle/>
                    <a:p>
                      <a:endParaRPr lang="en-US"/>
                    </a:p>
                  </a:txBody>
                  <a:tcPr/>
                </a:tc>
                <a:tc vMerge="1">
                  <a:txBody>
                    <a:bodyPr/>
                    <a:lstStyle/>
                    <a:p>
                      <a:endParaRPr lang="en-US"/>
                    </a:p>
                  </a:txBody>
                  <a:tcPr/>
                </a:tc>
                <a:tc rowSpan="2">
                  <a:txBody>
                    <a:bodyPr/>
                    <a:lstStyle/>
                    <a:p>
                      <a:pPr marL="0" marR="0" lvl="0" indent="0" algn="l" rtl="0">
                        <a:lnSpc>
                          <a:spcPct val="100000"/>
                        </a:lnSpc>
                        <a:spcBef>
                          <a:spcPts val="0"/>
                        </a:spcBef>
                        <a:spcAft>
                          <a:spcPts val="0"/>
                        </a:spcAft>
                        <a:buClr>
                          <a:srgbClr val="FF0000"/>
                        </a:buClr>
                        <a:buSzPts val="2000"/>
                        <a:buFont typeface="Arial"/>
                        <a:buNone/>
                      </a:pPr>
                      <a:r>
                        <a:rPr lang="en-US" sz="2400" u="none" strike="noStrike" cap="none" dirty="0">
                          <a:solidFill>
                            <a:srgbClr val="FF0000"/>
                          </a:solidFill>
                          <a:latin typeface="Kokila"/>
                          <a:ea typeface="Kokila"/>
                          <a:cs typeface="Kokila"/>
                          <a:sym typeface="Kokila"/>
                        </a:rPr>
                        <a:t>Billing </a:t>
                      </a:r>
                      <a:r>
                        <a:rPr lang="en-US" sz="2400" u="none" strike="noStrike" cap="none" dirty="0" err="1">
                          <a:solidFill>
                            <a:srgbClr val="FF0000"/>
                          </a:solidFill>
                          <a:latin typeface="Kokila"/>
                          <a:ea typeface="Kokila"/>
                          <a:cs typeface="Kokila"/>
                          <a:sym typeface="Kokila"/>
                        </a:rPr>
                        <a:t>नभएको</a:t>
                      </a:r>
                      <a:r>
                        <a:rPr lang="en-US" sz="2400" u="none" strike="noStrike" cap="none" dirty="0">
                          <a:solidFill>
                            <a:srgbClr val="FF0000"/>
                          </a:solidFill>
                          <a:latin typeface="Kokila"/>
                          <a:ea typeface="Kokila"/>
                          <a:cs typeface="Kokila"/>
                          <a:sym typeface="Kokila"/>
                        </a:rPr>
                        <a:t> </a:t>
                      </a:r>
                      <a:r>
                        <a:rPr lang="en-US" sz="2400" u="none" strike="noStrike" cap="none" dirty="0" err="1">
                          <a:solidFill>
                            <a:srgbClr val="FF0000"/>
                          </a:solidFill>
                          <a:latin typeface="Kokila"/>
                          <a:ea typeface="Kokila"/>
                          <a:cs typeface="Kokila"/>
                          <a:sym typeface="Kokila"/>
                        </a:rPr>
                        <a:t>अधिकृत</a:t>
                      </a:r>
                      <a:r>
                        <a:rPr lang="en-US" sz="2400" u="none" strike="noStrike" cap="none" dirty="0">
                          <a:solidFill>
                            <a:srgbClr val="FF0000"/>
                          </a:solidFill>
                          <a:latin typeface="Kokila"/>
                          <a:ea typeface="Kokila"/>
                          <a:cs typeface="Kokila"/>
                          <a:sym typeface="Kokila"/>
                        </a:rPr>
                        <a:t> </a:t>
                      </a:r>
                      <a:r>
                        <a:rPr lang="en-US" sz="2400" u="none" strike="noStrike" cap="none" dirty="0" err="1">
                          <a:solidFill>
                            <a:srgbClr val="FF0000"/>
                          </a:solidFill>
                          <a:latin typeface="Kokila"/>
                          <a:ea typeface="Kokila"/>
                          <a:cs typeface="Kokila"/>
                          <a:sym typeface="Kokila"/>
                        </a:rPr>
                        <a:t>खपत</a:t>
                      </a:r>
                      <a:r>
                        <a:rPr lang="en-US" sz="2400" u="none" strike="noStrike" cap="none" dirty="0">
                          <a:solidFill>
                            <a:srgbClr val="FF0000"/>
                          </a:solidFill>
                          <a:latin typeface="Kokila"/>
                          <a:ea typeface="Kokila"/>
                          <a:cs typeface="Kokila"/>
                          <a:sym typeface="Kokila"/>
                        </a:rPr>
                        <a:t> </a:t>
                      </a:r>
                      <a:r>
                        <a:rPr lang="en-US" sz="2400" b="0" u="none" strike="noStrike" cap="none" dirty="0">
                          <a:solidFill>
                            <a:schemeClr val="dk1"/>
                          </a:solidFill>
                          <a:latin typeface="Kokila"/>
                          <a:ea typeface="Kokila"/>
                          <a:cs typeface="Kokila"/>
                          <a:sym typeface="Kokila"/>
                        </a:rPr>
                        <a:t>(Unbilled Authorized Consumption)</a:t>
                      </a:r>
                      <a:endParaRPr dirty="0"/>
                    </a:p>
                  </a:txBody>
                  <a:tcPr marL="91450" marR="91450" marT="45725" marB="45725">
                    <a:solidFill>
                      <a:srgbClr val="B3C6E7">
                        <a:alpha val="47450"/>
                      </a:srgbClr>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FF0000"/>
                          </a:solidFill>
                          <a:latin typeface="Kokila"/>
                          <a:ea typeface="Kokila"/>
                          <a:cs typeface="Kokila"/>
                          <a:sym typeface="Kokila"/>
                        </a:rPr>
                        <a:t>Metered धारामा billing नगरिएको</a:t>
                      </a:r>
                      <a:endParaRPr sz="2400" u="none" strike="noStrike" cap="none">
                        <a:solidFill>
                          <a:srgbClr val="FF0000"/>
                        </a:solidFill>
                        <a:latin typeface="Kokila"/>
                        <a:ea typeface="Kokila"/>
                        <a:cs typeface="Kokila"/>
                        <a:sym typeface="Kokila"/>
                      </a:endParaRPr>
                    </a:p>
                  </a:txBody>
                  <a:tcPr marL="91450" marR="91450" marT="45725" marB="45725">
                    <a:solidFill>
                      <a:srgbClr val="B3C6E7">
                        <a:alpha val="47450"/>
                      </a:srgbClr>
                    </a:solidFill>
                  </a:tcPr>
                </a:tc>
                <a:tc rowSpan="7">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dirty="0">
                          <a:solidFill>
                            <a:srgbClr val="FF0000"/>
                          </a:solidFill>
                          <a:latin typeface="Kokila"/>
                          <a:ea typeface="Kokila"/>
                          <a:cs typeface="Kokila"/>
                          <a:sym typeface="Kokila"/>
                        </a:rPr>
                        <a:t>Non-revenue water (NRW)</a:t>
                      </a:r>
                      <a:endParaRPr sz="2400" b="1" u="none" strike="noStrike" cap="none" dirty="0">
                        <a:solidFill>
                          <a:srgbClr val="FF0000"/>
                        </a:solidFill>
                        <a:latin typeface="Kokila"/>
                        <a:ea typeface="Kokila"/>
                        <a:cs typeface="Kokila"/>
                        <a:sym typeface="Kokila"/>
                      </a:endParaRPr>
                    </a:p>
                  </a:txBody>
                  <a:tcPr marL="91450" marR="91450" marT="45725" marB="45725"/>
                </a:tc>
                <a:extLst>
                  <a:ext uri="{0D108BD9-81ED-4DB2-BD59-A6C34878D82A}">
                    <a16:rowId xmlns:a16="http://schemas.microsoft.com/office/drawing/2014/main" val="10002"/>
                  </a:ext>
                </a:extLst>
              </a:tr>
              <a:tr h="7103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FF0000"/>
                          </a:solidFill>
                          <a:latin typeface="Kokila"/>
                          <a:ea typeface="Kokila"/>
                          <a:cs typeface="Kokila"/>
                          <a:sym typeface="Kokila"/>
                        </a:rPr>
                        <a:t>Unmetered धारामा billing नगरिएको</a:t>
                      </a:r>
                      <a:endParaRPr sz="2400" u="none" strike="noStrike" cap="none">
                        <a:solidFill>
                          <a:srgbClr val="FF0000"/>
                        </a:solidFill>
                        <a:latin typeface="Kokila"/>
                        <a:ea typeface="Kokila"/>
                        <a:cs typeface="Kokila"/>
                        <a:sym typeface="Kokila"/>
                      </a:endParaRPr>
                    </a:p>
                  </a:txBody>
                  <a:tcPr marL="91450" marR="91450" marT="45725" marB="45725">
                    <a:solidFill>
                      <a:srgbClr val="B3C6E7">
                        <a:alpha val="47450"/>
                      </a:srgbClr>
                    </a:solidFill>
                  </a:tcPr>
                </a:tc>
                <a:tc vMerge="1">
                  <a:txBody>
                    <a:bodyPr/>
                    <a:lstStyle/>
                    <a:p>
                      <a:endParaRPr lang="en-US"/>
                    </a:p>
                  </a:txBody>
                  <a:tcPr/>
                </a:tc>
                <a:extLst>
                  <a:ext uri="{0D108BD9-81ED-4DB2-BD59-A6C34878D82A}">
                    <a16:rowId xmlns:a16="http://schemas.microsoft.com/office/drawing/2014/main" val="10003"/>
                  </a:ext>
                </a:extLst>
              </a:tr>
              <a:tr h="443950">
                <a:tc vMerge="1">
                  <a:txBody>
                    <a:bodyPr/>
                    <a:lstStyle/>
                    <a:p>
                      <a:endParaRPr lang="en-US"/>
                    </a:p>
                  </a:txBody>
                  <a:tcPr/>
                </a:tc>
                <a:tc rowSpan="5">
                  <a:txBody>
                    <a:bodyPr/>
                    <a:lstStyle/>
                    <a:p>
                      <a:pPr marL="0" marR="0" lvl="0" indent="0" algn="l" rtl="0">
                        <a:lnSpc>
                          <a:spcPct val="100000"/>
                        </a:lnSpc>
                        <a:spcBef>
                          <a:spcPts val="0"/>
                        </a:spcBef>
                        <a:spcAft>
                          <a:spcPts val="0"/>
                        </a:spcAft>
                        <a:buClr>
                          <a:srgbClr val="000000"/>
                        </a:buClr>
                        <a:buSzPts val="2400"/>
                        <a:buFont typeface="Arial"/>
                        <a:buNone/>
                      </a:pPr>
                      <a:r>
                        <a:rPr lang="en-US" sz="2400" b="0" u="none" strike="noStrike" cap="none" dirty="0" err="1">
                          <a:latin typeface="Kokila"/>
                          <a:ea typeface="Kokila"/>
                          <a:cs typeface="Kokila"/>
                          <a:sym typeface="Kokila"/>
                        </a:rPr>
                        <a:t>पानीको</a:t>
                      </a:r>
                      <a:r>
                        <a:rPr lang="en-US" sz="2400" b="0" u="none" strike="noStrike" cap="none" dirty="0">
                          <a:latin typeface="Kokila"/>
                          <a:ea typeface="Kokila"/>
                          <a:cs typeface="Kokila"/>
                          <a:sym typeface="Kokila"/>
                        </a:rPr>
                        <a:t> </a:t>
                      </a:r>
                      <a:r>
                        <a:rPr lang="en-US" sz="2400" b="0" u="none" strike="noStrike" cap="none" dirty="0" err="1">
                          <a:latin typeface="Kokila"/>
                          <a:ea typeface="Kokila"/>
                          <a:cs typeface="Kokila"/>
                          <a:sym typeface="Kokila"/>
                        </a:rPr>
                        <a:t>चुहावट</a:t>
                      </a:r>
                      <a:r>
                        <a:rPr lang="en-US" sz="2400" b="0" u="none" strike="noStrike" cap="none" dirty="0">
                          <a:latin typeface="Kokila"/>
                          <a:ea typeface="Kokila"/>
                          <a:cs typeface="Kokila"/>
                          <a:sym typeface="Kokila"/>
                        </a:rPr>
                        <a:t> </a:t>
                      </a:r>
                      <a:endParaRPr dirty="0"/>
                    </a:p>
                    <a:p>
                      <a:pPr marL="0" marR="0" lvl="0" indent="0" algn="l" rtl="0">
                        <a:lnSpc>
                          <a:spcPct val="100000"/>
                        </a:lnSpc>
                        <a:spcBef>
                          <a:spcPts val="0"/>
                        </a:spcBef>
                        <a:spcAft>
                          <a:spcPts val="0"/>
                        </a:spcAft>
                        <a:buClr>
                          <a:srgbClr val="000000"/>
                        </a:buClr>
                        <a:buSzPts val="2400"/>
                        <a:buFont typeface="Arial"/>
                        <a:buNone/>
                      </a:pPr>
                      <a:r>
                        <a:rPr lang="en-US" sz="2400" b="0" u="none" strike="noStrike" cap="none" dirty="0">
                          <a:latin typeface="Kokila"/>
                          <a:ea typeface="Kokila"/>
                          <a:cs typeface="Kokila"/>
                          <a:sym typeface="Kokila"/>
                        </a:rPr>
                        <a:t>(Water Losses)</a:t>
                      </a:r>
                      <a:endParaRPr sz="2400" b="0" u="none" strike="noStrike" cap="none" dirty="0">
                        <a:latin typeface="Kokila"/>
                        <a:ea typeface="Kokila"/>
                        <a:cs typeface="Kokila"/>
                        <a:sym typeface="Kokila"/>
                      </a:endParaRPr>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solidFill>
                            <a:srgbClr val="FF0000"/>
                          </a:solidFill>
                          <a:latin typeface="Kokila"/>
                          <a:ea typeface="Kokila"/>
                          <a:cs typeface="Kokila"/>
                          <a:sym typeface="Kokila"/>
                        </a:rPr>
                        <a:t>अप्रत्यक्ष चुहावट (Apparent Losses)</a:t>
                      </a:r>
                      <a:endParaRPr sz="2400" b="1" u="none" strike="noStrike" cap="none">
                        <a:solidFill>
                          <a:srgbClr val="FF0000"/>
                        </a:solidFill>
                        <a:latin typeface="Kokila"/>
                        <a:ea typeface="Kokila"/>
                        <a:cs typeface="Kokila"/>
                        <a:sym typeface="Kokila"/>
                      </a:endParaRPr>
                    </a:p>
                  </a:txBody>
                  <a:tcPr marL="91450" marR="91450" marT="45725" marB="45725">
                    <a:solidFill>
                      <a:srgbClr val="FFFF00">
                        <a:alpha val="41568"/>
                      </a:srgbClr>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solidFill>
                            <a:srgbClr val="FF0000"/>
                          </a:solidFill>
                          <a:latin typeface="Kokila"/>
                          <a:ea typeface="Kokila"/>
                          <a:cs typeface="Kokila"/>
                          <a:sym typeface="Kokila"/>
                        </a:rPr>
                        <a:t>अनाधिकृत खपत </a:t>
                      </a:r>
                      <a:endParaRPr sz="2400" b="1" u="none" strike="noStrike" cap="none">
                        <a:solidFill>
                          <a:srgbClr val="FF0000"/>
                        </a:solidFill>
                        <a:latin typeface="Kokila"/>
                        <a:ea typeface="Kokila"/>
                        <a:cs typeface="Kokila"/>
                        <a:sym typeface="Kokila"/>
                      </a:endParaRPr>
                    </a:p>
                  </a:txBody>
                  <a:tcPr marL="91450" marR="91450" marT="45725" marB="45725">
                    <a:solidFill>
                      <a:srgbClr val="FFFF00">
                        <a:alpha val="41568"/>
                      </a:srgbClr>
                    </a:solidFill>
                  </a:tcPr>
                </a:tc>
                <a:tc vMerge="1">
                  <a:txBody>
                    <a:bodyPr/>
                    <a:lstStyle/>
                    <a:p>
                      <a:endParaRPr lang="en-US"/>
                    </a:p>
                  </a:txBody>
                  <a:tcPr/>
                </a:tc>
                <a:extLst>
                  <a:ext uri="{0D108BD9-81ED-4DB2-BD59-A6C34878D82A}">
                    <a16:rowId xmlns:a16="http://schemas.microsoft.com/office/drawing/2014/main" val="10004"/>
                  </a:ext>
                </a:extLst>
              </a:tr>
              <a:tr h="6525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solidFill>
                            <a:srgbClr val="FF0000"/>
                          </a:solidFill>
                          <a:latin typeface="Kokila"/>
                          <a:ea typeface="Kokila"/>
                          <a:cs typeface="Kokila"/>
                          <a:sym typeface="Kokila"/>
                        </a:rPr>
                        <a:t>Meter Reading तथा data handling मा हुने त्रुटीहरू </a:t>
                      </a:r>
                      <a:endParaRPr sz="2400" b="1" u="none" strike="noStrike" cap="none">
                        <a:solidFill>
                          <a:srgbClr val="FF0000"/>
                        </a:solidFill>
                        <a:latin typeface="Kokila"/>
                        <a:ea typeface="Kokila"/>
                        <a:cs typeface="Kokila"/>
                        <a:sym typeface="Kokila"/>
                      </a:endParaRPr>
                    </a:p>
                  </a:txBody>
                  <a:tcPr marL="91450" marR="91450" marT="45725" marB="45725">
                    <a:solidFill>
                      <a:srgbClr val="FFFF00">
                        <a:alpha val="41568"/>
                      </a:srgbClr>
                    </a:solidFill>
                  </a:tcPr>
                </a:tc>
                <a:tc vMerge="1">
                  <a:txBody>
                    <a:bodyPr/>
                    <a:lstStyle/>
                    <a:p>
                      <a:endParaRPr lang="en-US"/>
                    </a:p>
                  </a:txBody>
                  <a:tcPr/>
                </a:tc>
                <a:extLst>
                  <a:ext uri="{0D108BD9-81ED-4DB2-BD59-A6C34878D82A}">
                    <a16:rowId xmlns:a16="http://schemas.microsoft.com/office/drawing/2014/main" val="10005"/>
                  </a:ext>
                </a:extLst>
              </a:tr>
              <a:tr h="652500">
                <a:tc vMerge="1">
                  <a:txBody>
                    <a:bodyPr/>
                    <a:lstStyle/>
                    <a:p>
                      <a:endParaRPr lang="en-US"/>
                    </a:p>
                  </a:txBody>
                  <a:tcPr/>
                </a:tc>
                <a:tc vMerge="1">
                  <a:txBody>
                    <a:bodyPr/>
                    <a:lstStyle/>
                    <a:p>
                      <a:endParaRPr lang="en-US"/>
                    </a:p>
                  </a:txBody>
                  <a:tcPr/>
                </a:tc>
                <a:tc rowSpan="3">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FF0000"/>
                          </a:solidFill>
                          <a:latin typeface="Kokila"/>
                          <a:ea typeface="Kokila"/>
                          <a:cs typeface="Kokila"/>
                          <a:sym typeface="Kokila"/>
                        </a:rPr>
                        <a:t>बास्तबिक चुहावट (Real Losses)</a:t>
                      </a:r>
                      <a:endParaRPr sz="2400" u="none" strike="noStrike" cap="none">
                        <a:solidFill>
                          <a:srgbClr val="FF0000"/>
                        </a:solidFill>
                        <a:latin typeface="Kokila"/>
                        <a:ea typeface="Kokila"/>
                        <a:cs typeface="Kokila"/>
                        <a:sym typeface="Kokila"/>
                      </a:endParaRPr>
                    </a:p>
                  </a:txBody>
                  <a:tcPr marL="91450" marR="91450" marT="45725" marB="45725">
                    <a:solidFill>
                      <a:srgbClr val="92D050">
                        <a:alpha val="33333"/>
                      </a:srgbClr>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FF0000"/>
                          </a:solidFill>
                          <a:latin typeface="Kokila"/>
                          <a:ea typeface="Kokila"/>
                          <a:cs typeface="Kokila"/>
                          <a:sym typeface="Kokila"/>
                        </a:rPr>
                        <a:t>Transmission </a:t>
                      </a:r>
                      <a:r>
                        <a:rPr lang="en-US" sz="2400" b="0" u="none" strike="noStrike" cap="none">
                          <a:solidFill>
                            <a:srgbClr val="FF0000"/>
                          </a:solidFill>
                          <a:latin typeface="Kokila"/>
                          <a:ea typeface="Kokila"/>
                          <a:cs typeface="Kokila"/>
                          <a:sym typeface="Kokila"/>
                        </a:rPr>
                        <a:t>तथा</a:t>
                      </a:r>
                      <a:r>
                        <a:rPr lang="en-US" sz="2400" u="none" strike="noStrike" cap="none">
                          <a:solidFill>
                            <a:srgbClr val="FF0000"/>
                          </a:solidFill>
                          <a:latin typeface="Kokila"/>
                          <a:ea typeface="Kokila"/>
                          <a:cs typeface="Kokila"/>
                          <a:sym typeface="Kokila"/>
                        </a:rPr>
                        <a:t> distribution mains बाट हुने चुहावट </a:t>
                      </a:r>
                      <a:endParaRPr sz="2400" u="none" strike="noStrike" cap="none">
                        <a:solidFill>
                          <a:srgbClr val="FF0000"/>
                        </a:solidFill>
                        <a:latin typeface="Kokila"/>
                        <a:ea typeface="Kokila"/>
                        <a:cs typeface="Kokila"/>
                        <a:sym typeface="Kokila"/>
                      </a:endParaRPr>
                    </a:p>
                  </a:txBody>
                  <a:tcPr marL="91450" marR="91450" marT="45725" marB="45725">
                    <a:solidFill>
                      <a:srgbClr val="92D050">
                        <a:alpha val="33333"/>
                      </a:srgbClr>
                    </a:solidFill>
                  </a:tcPr>
                </a:tc>
                <a:tc vMerge="1">
                  <a:txBody>
                    <a:bodyPr/>
                    <a:lstStyle/>
                    <a:p>
                      <a:endParaRPr lang="en-US"/>
                    </a:p>
                  </a:txBody>
                  <a:tcPr/>
                </a:tc>
                <a:extLst>
                  <a:ext uri="{0D108BD9-81ED-4DB2-BD59-A6C34878D82A}">
                    <a16:rowId xmlns:a16="http://schemas.microsoft.com/office/drawing/2014/main" val="10006"/>
                  </a:ext>
                </a:extLst>
              </a:tr>
              <a:tr h="7991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FF0000"/>
                          </a:solidFill>
                          <a:latin typeface="Kokila"/>
                          <a:ea typeface="Kokila"/>
                          <a:cs typeface="Kokila"/>
                          <a:sym typeface="Kokila"/>
                        </a:rPr>
                        <a:t>Distribution गरिने storage tank हरू बाट हुने leakage र overflow</a:t>
                      </a:r>
                      <a:endParaRPr sz="2400" u="none" strike="noStrike" cap="none">
                        <a:latin typeface="Kokila"/>
                        <a:ea typeface="Kokila"/>
                        <a:cs typeface="Kokila"/>
                        <a:sym typeface="Kokila"/>
                      </a:endParaRPr>
                    </a:p>
                  </a:txBody>
                  <a:tcPr marL="91450" marR="91450" marT="45725" marB="45725">
                    <a:solidFill>
                      <a:srgbClr val="92D050">
                        <a:alpha val="33333"/>
                      </a:srgbClr>
                    </a:solidFill>
                  </a:tcPr>
                </a:tc>
                <a:tc vMerge="1">
                  <a:txBody>
                    <a:bodyPr/>
                    <a:lstStyle/>
                    <a:p>
                      <a:endParaRPr lang="en-US"/>
                    </a:p>
                  </a:txBody>
                  <a:tcPr/>
                </a:tc>
                <a:extLst>
                  <a:ext uri="{0D108BD9-81ED-4DB2-BD59-A6C34878D82A}">
                    <a16:rowId xmlns:a16="http://schemas.microsoft.com/office/drawing/2014/main" val="10007"/>
                  </a:ext>
                </a:extLst>
              </a:tr>
              <a:tr h="7991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rgbClr val="FF0000"/>
                          </a:solidFill>
                          <a:latin typeface="Kokila"/>
                          <a:ea typeface="Kokila"/>
                          <a:cs typeface="Kokila"/>
                          <a:sym typeface="Kokila"/>
                        </a:rPr>
                        <a:t>Service pipeline </a:t>
                      </a:r>
                      <a:r>
                        <a:rPr lang="en-US" sz="2400" u="none" strike="noStrike" cap="none" dirty="0" err="1">
                          <a:solidFill>
                            <a:srgbClr val="FF0000"/>
                          </a:solidFill>
                          <a:latin typeface="Kokila"/>
                          <a:ea typeface="Kokila"/>
                          <a:cs typeface="Kokila"/>
                          <a:sym typeface="Kokila"/>
                        </a:rPr>
                        <a:t>बाट</a:t>
                      </a:r>
                      <a:r>
                        <a:rPr lang="en-US" sz="2400" u="none" strike="noStrike" cap="none" dirty="0">
                          <a:solidFill>
                            <a:srgbClr val="FF0000"/>
                          </a:solidFill>
                          <a:latin typeface="Kokila"/>
                          <a:ea typeface="Kokila"/>
                          <a:cs typeface="Kokila"/>
                          <a:sym typeface="Kokila"/>
                        </a:rPr>
                        <a:t> </a:t>
                      </a:r>
                      <a:r>
                        <a:rPr lang="en-US" sz="2400" u="none" strike="noStrike" cap="none" dirty="0" err="1">
                          <a:solidFill>
                            <a:srgbClr val="FF0000"/>
                          </a:solidFill>
                          <a:latin typeface="Kokila"/>
                          <a:ea typeface="Kokila"/>
                          <a:cs typeface="Kokila"/>
                          <a:sym typeface="Kokila"/>
                        </a:rPr>
                        <a:t>हुने</a:t>
                      </a:r>
                      <a:r>
                        <a:rPr lang="en-US" sz="2400" u="none" strike="noStrike" cap="none" dirty="0">
                          <a:solidFill>
                            <a:srgbClr val="FF0000"/>
                          </a:solidFill>
                          <a:latin typeface="Kokila"/>
                          <a:ea typeface="Kokila"/>
                          <a:cs typeface="Kokila"/>
                          <a:sym typeface="Kokila"/>
                        </a:rPr>
                        <a:t> </a:t>
                      </a:r>
                      <a:r>
                        <a:rPr lang="en-US" sz="2400" u="none" strike="noStrike" cap="none" dirty="0" err="1">
                          <a:solidFill>
                            <a:srgbClr val="FF0000"/>
                          </a:solidFill>
                          <a:latin typeface="Kokila"/>
                          <a:ea typeface="Kokila"/>
                          <a:cs typeface="Kokila"/>
                          <a:sym typeface="Kokila"/>
                        </a:rPr>
                        <a:t>चुहावट</a:t>
                      </a:r>
                      <a:r>
                        <a:rPr lang="en-US" sz="2400" u="none" strike="noStrike" cap="none" dirty="0">
                          <a:solidFill>
                            <a:srgbClr val="FF0000"/>
                          </a:solidFill>
                          <a:latin typeface="Kokila"/>
                          <a:ea typeface="Kokila"/>
                          <a:cs typeface="Kokila"/>
                          <a:sym typeface="Kokila"/>
                        </a:rPr>
                        <a:t> (</a:t>
                      </a:r>
                      <a:r>
                        <a:rPr lang="en-US" sz="2400" u="none" strike="noStrike" cap="none" dirty="0" err="1">
                          <a:solidFill>
                            <a:srgbClr val="FF0000"/>
                          </a:solidFill>
                          <a:latin typeface="Kokila"/>
                          <a:ea typeface="Kokila"/>
                          <a:cs typeface="Kokila"/>
                          <a:sym typeface="Kokila"/>
                        </a:rPr>
                        <a:t>ग्राहकको</a:t>
                      </a:r>
                      <a:r>
                        <a:rPr lang="en-US" sz="2400" u="none" strike="noStrike" cap="none" dirty="0">
                          <a:solidFill>
                            <a:srgbClr val="FF0000"/>
                          </a:solidFill>
                          <a:latin typeface="Kokila"/>
                          <a:ea typeface="Kokila"/>
                          <a:cs typeface="Kokila"/>
                          <a:sym typeface="Kokila"/>
                        </a:rPr>
                        <a:t> meter </a:t>
                      </a:r>
                      <a:r>
                        <a:rPr lang="en-US" sz="2400" u="none" strike="noStrike" cap="none" dirty="0" err="1">
                          <a:solidFill>
                            <a:srgbClr val="FF0000"/>
                          </a:solidFill>
                          <a:latin typeface="Kokila"/>
                          <a:ea typeface="Kokila"/>
                          <a:cs typeface="Kokila"/>
                          <a:sym typeface="Kokila"/>
                        </a:rPr>
                        <a:t>भन्दा</a:t>
                      </a:r>
                      <a:r>
                        <a:rPr lang="en-US" sz="2400" u="none" strike="noStrike" cap="none" dirty="0">
                          <a:solidFill>
                            <a:srgbClr val="FF0000"/>
                          </a:solidFill>
                          <a:latin typeface="Kokila"/>
                          <a:ea typeface="Kokila"/>
                          <a:cs typeface="Kokila"/>
                          <a:sym typeface="Kokila"/>
                        </a:rPr>
                        <a:t> </a:t>
                      </a:r>
                      <a:r>
                        <a:rPr lang="en-US" sz="2400" u="none" strike="noStrike" cap="none" dirty="0" err="1">
                          <a:solidFill>
                            <a:srgbClr val="FF0000"/>
                          </a:solidFill>
                          <a:latin typeface="Kokila"/>
                          <a:ea typeface="Kokila"/>
                          <a:cs typeface="Kokila"/>
                          <a:sym typeface="Kokila"/>
                        </a:rPr>
                        <a:t>अगाडि</a:t>
                      </a:r>
                      <a:r>
                        <a:rPr lang="en-US" sz="2400" u="none" strike="noStrike" cap="none" dirty="0">
                          <a:solidFill>
                            <a:srgbClr val="FF0000"/>
                          </a:solidFill>
                          <a:latin typeface="Kokila"/>
                          <a:ea typeface="Kokila"/>
                          <a:cs typeface="Kokila"/>
                          <a:sym typeface="Kokila"/>
                        </a:rPr>
                        <a:t>)</a:t>
                      </a:r>
                      <a:endParaRPr sz="2400" u="none" strike="noStrike" cap="none" dirty="0">
                        <a:solidFill>
                          <a:srgbClr val="FF0000"/>
                        </a:solidFill>
                        <a:latin typeface="Kokila"/>
                        <a:ea typeface="Kokila"/>
                        <a:cs typeface="Kokila"/>
                        <a:sym typeface="Kokila"/>
                      </a:endParaRPr>
                    </a:p>
                  </a:txBody>
                  <a:tcPr marL="91450" marR="91450" marT="45725" marB="45725">
                    <a:solidFill>
                      <a:srgbClr val="92D050">
                        <a:alpha val="33333"/>
                      </a:srgbClr>
                    </a:solidFill>
                  </a:tcPr>
                </a:tc>
                <a:tc vMerge="1">
                  <a:txBody>
                    <a:bodyPr/>
                    <a:lstStyle/>
                    <a:p>
                      <a:endParaRPr lang="en-US"/>
                    </a:p>
                  </a:txBody>
                  <a:tcPr/>
                </a:tc>
                <a:extLst>
                  <a:ext uri="{0D108BD9-81ED-4DB2-BD59-A6C34878D82A}">
                    <a16:rowId xmlns:a16="http://schemas.microsoft.com/office/drawing/2014/main" val="10008"/>
                  </a:ext>
                </a:extLst>
              </a:tr>
            </a:tbl>
          </a:graphicData>
        </a:graphic>
      </p:graphicFrame>
      <p:sp>
        <p:nvSpPr>
          <p:cNvPr id="210" name="Google Shape;210;p3"/>
          <p:cNvSpPr txBox="1">
            <a:spLocks noGrp="1"/>
          </p:cNvSpPr>
          <p:nvPr>
            <p:ph type="sldNum" idx="12"/>
          </p:nvPr>
        </p:nvSpPr>
        <p:spPr>
          <a:xfrm>
            <a:off x="8642499" y="6462679"/>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ne-NP" sz="1400" b="1" dirty="0">
                <a:solidFill>
                  <a:schemeClr val="dk1"/>
                </a:solidFill>
                <a:latin typeface="Kokila" panose="020B0604020202020204" pitchFamily="34" charset="0"/>
                <a:cs typeface="Kokila" panose="020B0604020202020204" pitchFamily="34" charset="0"/>
              </a:rPr>
              <a:t>४</a:t>
            </a:r>
            <a:endParaRPr sz="1400" b="1" dirty="0">
              <a:solidFill>
                <a:schemeClr val="dk1"/>
              </a:solidFill>
              <a:latin typeface="Kokila" panose="020B0604020202020204" pitchFamily="34" charset="0"/>
              <a:cs typeface="Kokila" panose="020B0604020202020204" pitchFamily="34" charset="0"/>
            </a:endParaRPr>
          </a:p>
        </p:txBody>
      </p:sp>
      <p:sp>
        <p:nvSpPr>
          <p:cNvPr id="211" name="Google Shape;211;p3"/>
          <p:cNvSpPr txBox="1"/>
          <p:nvPr/>
        </p:nvSpPr>
        <p:spPr>
          <a:xfrm>
            <a:off x="343358" y="6307971"/>
            <a:ext cx="9210014"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C00000"/>
                </a:solidFill>
                <a:latin typeface="Kokila"/>
                <a:ea typeface="Kokila"/>
                <a:cs typeface="Kokila"/>
                <a:sym typeface="Kokila"/>
              </a:rPr>
              <a:t>भुक्तान नगरिएको bill अप्रत्यक्ष चुहावट होइनन्।</a:t>
            </a:r>
            <a:endParaRPr sz="3200" b="0" i="0" u="none" strike="noStrike" cap="none">
              <a:solidFill>
                <a:srgbClr val="C00000"/>
              </a:solidFill>
              <a:latin typeface="Kokila"/>
              <a:ea typeface="Kokila"/>
              <a:cs typeface="Kokila"/>
              <a:sym typeface="Kokila"/>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A43CDFF3-EE41-462B-83BA-639B6B4589A5}"/>
                  </a:ext>
                </a:extLst>
              </p14:cNvPr>
              <p14:cNvContentPartPr/>
              <p14:nvPr/>
            </p14:nvContentPartPr>
            <p14:xfrm>
              <a:off x="7031448" y="960048"/>
              <a:ext cx="360" cy="360"/>
            </p14:xfrm>
          </p:contentPart>
        </mc:Choice>
        <mc:Fallback xmlns="">
          <p:pic>
            <p:nvPicPr>
              <p:cNvPr id="10" name="Ink 9">
                <a:extLst>
                  <a:ext uri="{FF2B5EF4-FFF2-40B4-BE49-F238E27FC236}">
                    <a16:creationId xmlns:a16="http://schemas.microsoft.com/office/drawing/2014/main" id="{A43CDFF3-EE41-462B-83BA-639B6B4589A5}"/>
                  </a:ext>
                </a:extLst>
              </p:cNvPr>
              <p:cNvPicPr/>
              <p:nvPr/>
            </p:nvPicPr>
            <p:blipFill>
              <a:blip r:embed="rId4"/>
              <a:stretch>
                <a:fillRect/>
              </a:stretch>
            </p:blipFill>
            <p:spPr>
              <a:xfrm>
                <a:off x="7022808" y="9514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39B9BEC7-8D84-937C-D3BF-91BFBCB4E8F3}"/>
                  </a:ext>
                </a:extLst>
              </p14:cNvPr>
              <p14:cNvContentPartPr/>
              <p14:nvPr/>
            </p14:nvContentPartPr>
            <p14:xfrm>
              <a:off x="6985728" y="1014768"/>
              <a:ext cx="360" cy="360"/>
            </p14:xfrm>
          </p:contentPart>
        </mc:Choice>
        <mc:Fallback xmlns="">
          <p:pic>
            <p:nvPicPr>
              <p:cNvPr id="11" name="Ink 10">
                <a:extLst>
                  <a:ext uri="{FF2B5EF4-FFF2-40B4-BE49-F238E27FC236}">
                    <a16:creationId xmlns:a16="http://schemas.microsoft.com/office/drawing/2014/main" id="{39B9BEC7-8D84-937C-D3BF-91BFBCB4E8F3}"/>
                  </a:ext>
                </a:extLst>
              </p:cNvPr>
              <p:cNvPicPr/>
              <p:nvPr/>
            </p:nvPicPr>
            <p:blipFill>
              <a:blip r:embed="rId4"/>
              <a:stretch>
                <a:fillRect/>
              </a:stretch>
            </p:blipFill>
            <p:spPr>
              <a:xfrm>
                <a:off x="6977088" y="10057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37C7A432-35D9-4404-EA1C-1F82C10C8CF6}"/>
                  </a:ext>
                </a:extLst>
              </p14:cNvPr>
              <p14:cNvContentPartPr/>
              <p14:nvPr/>
            </p14:nvContentPartPr>
            <p14:xfrm>
              <a:off x="8384688" y="539568"/>
              <a:ext cx="360" cy="360"/>
            </p14:xfrm>
          </p:contentPart>
        </mc:Choice>
        <mc:Fallback xmlns="">
          <p:pic>
            <p:nvPicPr>
              <p:cNvPr id="12" name="Ink 11">
                <a:extLst>
                  <a:ext uri="{FF2B5EF4-FFF2-40B4-BE49-F238E27FC236}">
                    <a16:creationId xmlns:a16="http://schemas.microsoft.com/office/drawing/2014/main" id="{37C7A432-35D9-4404-EA1C-1F82C10C8CF6}"/>
                  </a:ext>
                </a:extLst>
              </p:cNvPr>
              <p:cNvPicPr/>
              <p:nvPr/>
            </p:nvPicPr>
            <p:blipFill>
              <a:blip r:embed="rId4"/>
              <a:stretch>
                <a:fillRect/>
              </a:stretch>
            </p:blipFill>
            <p:spPr>
              <a:xfrm>
                <a:off x="8376048" y="530568"/>
                <a:ext cx="18000" cy="18000"/>
              </a:xfrm>
              <a:prstGeom prst="rect">
                <a:avLst/>
              </a:prstGeom>
            </p:spPr>
          </p:pic>
        </mc:Fallback>
      </mc:AlternateContent>
      <p:sp>
        <p:nvSpPr>
          <p:cNvPr id="18" name="Rectangle 17">
            <a:extLst>
              <a:ext uri="{FF2B5EF4-FFF2-40B4-BE49-F238E27FC236}">
                <a16:creationId xmlns:a16="http://schemas.microsoft.com/office/drawing/2014/main" id="{A6B97C25-267F-69DC-6994-6C32754A5AD2}"/>
              </a:ext>
            </a:extLst>
          </p:cNvPr>
          <p:cNvSpPr/>
          <p:nvPr/>
        </p:nvSpPr>
        <p:spPr>
          <a:xfrm>
            <a:off x="3227832" y="2194561"/>
            <a:ext cx="7726680" cy="4531680"/>
          </a:xfrm>
          <a:prstGeom prst="rect">
            <a:avLst/>
          </a:prstGeom>
          <a:solidFill>
            <a:srgbClr val="FF0066">
              <a:alpha val="5000"/>
            </a:srgbClr>
          </a:solidFill>
          <a:ln w="1260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1" name="Ink 20">
                <a:extLst>
                  <a:ext uri="{FF2B5EF4-FFF2-40B4-BE49-F238E27FC236}">
                    <a16:creationId xmlns:a16="http://schemas.microsoft.com/office/drawing/2014/main" id="{42476BA1-30C3-B1E3-3090-238C8C9B87DE}"/>
                  </a:ext>
                </a:extLst>
              </p14:cNvPr>
              <p14:cNvContentPartPr/>
              <p14:nvPr/>
            </p14:nvContentPartPr>
            <p14:xfrm>
              <a:off x="-100512" y="3785328"/>
              <a:ext cx="9720" cy="360"/>
            </p14:xfrm>
          </p:contentPart>
        </mc:Choice>
        <mc:Fallback xmlns="">
          <p:pic>
            <p:nvPicPr>
              <p:cNvPr id="21" name="Ink 20">
                <a:extLst>
                  <a:ext uri="{FF2B5EF4-FFF2-40B4-BE49-F238E27FC236}">
                    <a16:creationId xmlns:a16="http://schemas.microsoft.com/office/drawing/2014/main" id="{42476BA1-30C3-B1E3-3090-238C8C9B87DE}"/>
                  </a:ext>
                </a:extLst>
              </p:cNvPr>
              <p:cNvPicPr/>
              <p:nvPr/>
            </p:nvPicPr>
            <p:blipFill>
              <a:blip r:embed="rId8"/>
              <a:stretch>
                <a:fillRect/>
              </a:stretch>
            </p:blipFill>
            <p:spPr>
              <a:xfrm>
                <a:off x="-163512" y="3407688"/>
                <a:ext cx="135360" cy="756000"/>
              </a:xfrm>
              <a:prstGeom prst="rect">
                <a:avLst/>
              </a:prstGeom>
            </p:spPr>
          </p:pic>
        </mc:Fallback>
      </mc:AlternateContent>
      <p:grpSp>
        <p:nvGrpSpPr>
          <p:cNvPr id="24" name="Group 23">
            <a:extLst>
              <a:ext uri="{FF2B5EF4-FFF2-40B4-BE49-F238E27FC236}">
                <a16:creationId xmlns:a16="http://schemas.microsoft.com/office/drawing/2014/main" id="{4568E500-6088-AB1A-019C-AB149DE835AB}"/>
              </a:ext>
            </a:extLst>
          </p:cNvPr>
          <p:cNvGrpSpPr/>
          <p:nvPr/>
        </p:nvGrpSpPr>
        <p:grpSpPr>
          <a:xfrm>
            <a:off x="9024768" y="886968"/>
            <a:ext cx="360" cy="360"/>
            <a:chOff x="9024768" y="88696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9">
              <p14:nvContentPartPr>
                <p14:cNvPr id="22" name="Ink 21">
                  <a:extLst>
                    <a:ext uri="{FF2B5EF4-FFF2-40B4-BE49-F238E27FC236}">
                      <a16:creationId xmlns:a16="http://schemas.microsoft.com/office/drawing/2014/main" id="{B6DE5946-D104-D8A1-DD16-55BEDD68BEF9}"/>
                    </a:ext>
                  </a:extLst>
                </p14:cNvPr>
                <p14:cNvContentPartPr/>
                <p14:nvPr/>
              </p14:nvContentPartPr>
              <p14:xfrm>
                <a:off x="9024768" y="886968"/>
                <a:ext cx="360" cy="360"/>
              </p14:xfrm>
            </p:contentPart>
          </mc:Choice>
          <mc:Fallback xmlns="">
            <p:pic>
              <p:nvPicPr>
                <p:cNvPr id="22" name="Ink 21">
                  <a:extLst>
                    <a:ext uri="{FF2B5EF4-FFF2-40B4-BE49-F238E27FC236}">
                      <a16:creationId xmlns:a16="http://schemas.microsoft.com/office/drawing/2014/main" id="{B6DE5946-D104-D8A1-DD16-55BEDD68BEF9}"/>
                    </a:ext>
                  </a:extLst>
                </p:cNvPr>
                <p:cNvPicPr/>
                <p:nvPr/>
              </p:nvPicPr>
              <p:blipFill>
                <a:blip r:embed="rId10"/>
                <a:stretch>
                  <a:fillRect/>
                </a:stretch>
              </p:blipFill>
              <p:spPr>
                <a:xfrm>
                  <a:off x="8962128" y="508968"/>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23" name="Ink 22">
                  <a:extLst>
                    <a:ext uri="{FF2B5EF4-FFF2-40B4-BE49-F238E27FC236}">
                      <a16:creationId xmlns:a16="http://schemas.microsoft.com/office/drawing/2014/main" id="{F78B4DDB-80AB-56BB-3A44-02B41E4512B5}"/>
                    </a:ext>
                  </a:extLst>
                </p14:cNvPr>
                <p14:cNvContentPartPr/>
                <p14:nvPr/>
              </p14:nvContentPartPr>
              <p14:xfrm>
                <a:off x="9024768" y="886968"/>
                <a:ext cx="360" cy="360"/>
              </p14:xfrm>
            </p:contentPart>
          </mc:Choice>
          <mc:Fallback xmlns="">
            <p:pic>
              <p:nvPicPr>
                <p:cNvPr id="23" name="Ink 22">
                  <a:extLst>
                    <a:ext uri="{FF2B5EF4-FFF2-40B4-BE49-F238E27FC236}">
                      <a16:creationId xmlns:a16="http://schemas.microsoft.com/office/drawing/2014/main" id="{F78B4DDB-80AB-56BB-3A44-02B41E4512B5}"/>
                    </a:ext>
                  </a:extLst>
                </p:cNvPr>
                <p:cNvPicPr/>
                <p:nvPr/>
              </p:nvPicPr>
              <p:blipFill>
                <a:blip r:embed="rId10"/>
                <a:stretch>
                  <a:fillRect/>
                </a:stretch>
              </p:blipFill>
              <p:spPr>
                <a:xfrm>
                  <a:off x="8962128" y="508968"/>
                  <a:ext cx="126000" cy="756000"/>
                </a:xfrm>
                <a:prstGeom prst="rect">
                  <a:avLst/>
                </a:prstGeom>
              </p:spPr>
            </p:pic>
          </mc:Fallback>
        </mc:AlternateContent>
      </p:grpSp>
      <p:grpSp>
        <p:nvGrpSpPr>
          <p:cNvPr id="28" name="Group 27">
            <a:extLst>
              <a:ext uri="{FF2B5EF4-FFF2-40B4-BE49-F238E27FC236}">
                <a16:creationId xmlns:a16="http://schemas.microsoft.com/office/drawing/2014/main" id="{7907ED4E-5126-15C2-0235-4FF998600FE2}"/>
              </a:ext>
            </a:extLst>
          </p:cNvPr>
          <p:cNvGrpSpPr/>
          <p:nvPr/>
        </p:nvGrpSpPr>
        <p:grpSpPr>
          <a:xfrm>
            <a:off x="3382848" y="795168"/>
            <a:ext cx="64800" cy="73800"/>
            <a:chOff x="3382848" y="795168"/>
            <a:chExt cx="64800" cy="7380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5" name="Ink 24">
                  <a:extLst>
                    <a:ext uri="{FF2B5EF4-FFF2-40B4-BE49-F238E27FC236}">
                      <a16:creationId xmlns:a16="http://schemas.microsoft.com/office/drawing/2014/main" id="{6AA1D49F-D9A3-62F1-BF94-2C19918BB475}"/>
                    </a:ext>
                  </a:extLst>
                </p14:cNvPr>
                <p14:cNvContentPartPr/>
                <p14:nvPr/>
              </p14:nvContentPartPr>
              <p14:xfrm>
                <a:off x="3382848" y="868608"/>
                <a:ext cx="360" cy="360"/>
              </p14:xfrm>
            </p:contentPart>
          </mc:Choice>
          <mc:Fallback xmlns="">
            <p:pic>
              <p:nvPicPr>
                <p:cNvPr id="25" name="Ink 24">
                  <a:extLst>
                    <a:ext uri="{FF2B5EF4-FFF2-40B4-BE49-F238E27FC236}">
                      <a16:creationId xmlns:a16="http://schemas.microsoft.com/office/drawing/2014/main" id="{6AA1D49F-D9A3-62F1-BF94-2C19918BB475}"/>
                    </a:ext>
                  </a:extLst>
                </p:cNvPr>
                <p:cNvPicPr/>
                <p:nvPr/>
              </p:nvPicPr>
              <p:blipFill>
                <a:blip r:embed="rId13"/>
                <a:stretch>
                  <a:fillRect/>
                </a:stretch>
              </p:blipFill>
              <p:spPr>
                <a:xfrm>
                  <a:off x="3320208" y="490608"/>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6" name="Ink 25">
                  <a:extLst>
                    <a:ext uri="{FF2B5EF4-FFF2-40B4-BE49-F238E27FC236}">
                      <a16:creationId xmlns:a16="http://schemas.microsoft.com/office/drawing/2014/main" id="{4B2FC66C-0CE2-98DE-5696-A50A1FDAF55B}"/>
                    </a:ext>
                  </a:extLst>
                </p14:cNvPr>
                <p14:cNvContentPartPr/>
                <p14:nvPr/>
              </p14:nvContentPartPr>
              <p14:xfrm>
                <a:off x="3382848" y="868608"/>
                <a:ext cx="360" cy="360"/>
              </p14:xfrm>
            </p:contentPart>
          </mc:Choice>
          <mc:Fallback xmlns="">
            <p:pic>
              <p:nvPicPr>
                <p:cNvPr id="26" name="Ink 25">
                  <a:extLst>
                    <a:ext uri="{FF2B5EF4-FFF2-40B4-BE49-F238E27FC236}">
                      <a16:creationId xmlns:a16="http://schemas.microsoft.com/office/drawing/2014/main" id="{4B2FC66C-0CE2-98DE-5696-A50A1FDAF55B}"/>
                    </a:ext>
                  </a:extLst>
                </p:cNvPr>
                <p:cNvPicPr/>
                <p:nvPr/>
              </p:nvPicPr>
              <p:blipFill>
                <a:blip r:embed="rId13"/>
                <a:stretch>
                  <a:fillRect/>
                </a:stretch>
              </p:blipFill>
              <p:spPr>
                <a:xfrm>
                  <a:off x="3320208" y="490608"/>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27" name="Ink 26">
                  <a:extLst>
                    <a:ext uri="{FF2B5EF4-FFF2-40B4-BE49-F238E27FC236}">
                      <a16:creationId xmlns:a16="http://schemas.microsoft.com/office/drawing/2014/main" id="{3598A78A-F1EF-4A6F-3021-86A8FB8036D4}"/>
                    </a:ext>
                  </a:extLst>
                </p14:cNvPr>
                <p14:cNvContentPartPr/>
                <p14:nvPr/>
              </p14:nvContentPartPr>
              <p14:xfrm>
                <a:off x="3447288" y="795168"/>
                <a:ext cx="360" cy="360"/>
              </p14:xfrm>
            </p:contentPart>
          </mc:Choice>
          <mc:Fallback xmlns="">
            <p:pic>
              <p:nvPicPr>
                <p:cNvPr id="27" name="Ink 26">
                  <a:extLst>
                    <a:ext uri="{FF2B5EF4-FFF2-40B4-BE49-F238E27FC236}">
                      <a16:creationId xmlns:a16="http://schemas.microsoft.com/office/drawing/2014/main" id="{3598A78A-F1EF-4A6F-3021-86A8FB8036D4}"/>
                    </a:ext>
                  </a:extLst>
                </p:cNvPr>
                <p:cNvPicPr/>
                <p:nvPr/>
              </p:nvPicPr>
              <p:blipFill>
                <a:blip r:embed="rId16"/>
                <a:stretch>
                  <a:fillRect/>
                </a:stretch>
              </p:blipFill>
              <p:spPr>
                <a:xfrm>
                  <a:off x="3384288" y="417528"/>
                  <a:ext cx="126000" cy="75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29" name="Ink 28">
                <a:extLst>
                  <a:ext uri="{FF2B5EF4-FFF2-40B4-BE49-F238E27FC236}">
                    <a16:creationId xmlns:a16="http://schemas.microsoft.com/office/drawing/2014/main" id="{B8402083-CA88-7F6D-EC2E-3B6D1784CD51}"/>
                  </a:ext>
                </a:extLst>
              </p14:cNvPr>
              <p14:cNvContentPartPr/>
              <p14:nvPr/>
            </p14:nvContentPartPr>
            <p14:xfrm>
              <a:off x="12947688" y="6364368"/>
              <a:ext cx="360" cy="360"/>
            </p14:xfrm>
          </p:contentPart>
        </mc:Choice>
        <mc:Fallback xmlns="">
          <p:pic>
            <p:nvPicPr>
              <p:cNvPr id="29" name="Ink 28">
                <a:extLst>
                  <a:ext uri="{FF2B5EF4-FFF2-40B4-BE49-F238E27FC236}">
                    <a16:creationId xmlns:a16="http://schemas.microsoft.com/office/drawing/2014/main" id="{B8402083-CA88-7F6D-EC2E-3B6D1784CD51}"/>
                  </a:ext>
                </a:extLst>
              </p:cNvPr>
              <p:cNvPicPr/>
              <p:nvPr/>
            </p:nvPicPr>
            <p:blipFill>
              <a:blip r:embed="rId18"/>
              <a:stretch>
                <a:fillRect/>
              </a:stretch>
            </p:blipFill>
            <p:spPr>
              <a:xfrm>
                <a:off x="12943368" y="6360048"/>
                <a:ext cx="9000" cy="90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
          <p:cNvSpPr txBox="1">
            <a:spLocks noGrp="1"/>
          </p:cNvSpPr>
          <p:nvPr>
            <p:ph type="title"/>
          </p:nvPr>
        </p:nvSpPr>
        <p:spPr>
          <a:xfrm>
            <a:off x="838200" y="310698"/>
            <a:ext cx="10515600" cy="9085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sz="4800" b="1" dirty="0" err="1"/>
              <a:t>अधिकृत</a:t>
            </a:r>
            <a:r>
              <a:rPr lang="en-US" sz="4800" b="1" dirty="0"/>
              <a:t> </a:t>
            </a:r>
            <a:r>
              <a:rPr lang="en-US" sz="4800" b="1" dirty="0" err="1"/>
              <a:t>खपत</a:t>
            </a:r>
            <a:r>
              <a:rPr lang="en-US" sz="4800" b="1" dirty="0"/>
              <a:t> (Authorized Consumption)</a:t>
            </a:r>
            <a:endParaRPr dirty="0"/>
          </a:p>
        </p:txBody>
      </p:sp>
      <p:sp>
        <p:nvSpPr>
          <p:cNvPr id="217" name="Google Shape;217;p4"/>
          <p:cNvSpPr txBox="1">
            <a:spLocks noGrp="1"/>
          </p:cNvSpPr>
          <p:nvPr>
            <p:ph type="body" idx="1"/>
          </p:nvPr>
        </p:nvSpPr>
        <p:spPr>
          <a:xfrm>
            <a:off x="895350" y="1235242"/>
            <a:ext cx="10401300" cy="513715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800" b="1" dirty="0" err="1">
                <a:solidFill>
                  <a:srgbClr val="FF0000"/>
                </a:solidFill>
              </a:rPr>
              <a:t>अधिकृत</a:t>
            </a:r>
            <a:r>
              <a:rPr lang="en-US" sz="2800" b="1" dirty="0">
                <a:solidFill>
                  <a:srgbClr val="FF0000"/>
                </a:solidFill>
              </a:rPr>
              <a:t> </a:t>
            </a:r>
            <a:r>
              <a:rPr lang="en-US" sz="2800" b="1" dirty="0" err="1">
                <a:solidFill>
                  <a:srgbClr val="FF0000"/>
                </a:solidFill>
              </a:rPr>
              <a:t>खपत</a:t>
            </a:r>
            <a:r>
              <a:rPr lang="en-US" sz="2800" dirty="0">
                <a:solidFill>
                  <a:srgbClr val="FF0000"/>
                </a:solidFill>
              </a:rPr>
              <a:t>: </a:t>
            </a:r>
            <a:r>
              <a:rPr lang="en-US" sz="2800" dirty="0" err="1"/>
              <a:t>खानेपानी</a:t>
            </a:r>
            <a:r>
              <a:rPr lang="en-US" sz="2800" dirty="0"/>
              <a:t> company (KUKL) </a:t>
            </a:r>
            <a:r>
              <a:rPr lang="en-US" sz="2800" dirty="0" err="1"/>
              <a:t>ले</a:t>
            </a:r>
            <a:r>
              <a:rPr lang="en-US" sz="2800" dirty="0"/>
              <a:t> </a:t>
            </a:r>
            <a:r>
              <a:rPr lang="en-US" sz="2800" dirty="0" err="1"/>
              <a:t>प्रयोग</a:t>
            </a:r>
            <a:r>
              <a:rPr lang="en-US" sz="2800" dirty="0"/>
              <a:t> </a:t>
            </a:r>
            <a:r>
              <a:rPr lang="en-US" sz="2800" dirty="0" err="1"/>
              <a:t>गर्न</a:t>
            </a:r>
            <a:r>
              <a:rPr lang="en-US" sz="2800" dirty="0"/>
              <a:t> </a:t>
            </a:r>
            <a:r>
              <a:rPr lang="en-US" sz="2800" dirty="0" err="1"/>
              <a:t>दिएको</a:t>
            </a:r>
            <a:r>
              <a:rPr lang="en-US" sz="2800" dirty="0"/>
              <a:t>। Customer meters </a:t>
            </a:r>
            <a:r>
              <a:rPr lang="en-US" sz="2800" dirty="0" err="1"/>
              <a:t>पछि</a:t>
            </a:r>
            <a:r>
              <a:rPr lang="en-US" sz="2800" dirty="0"/>
              <a:t> </a:t>
            </a:r>
            <a:r>
              <a:rPr lang="en-US" sz="2800" dirty="0" err="1"/>
              <a:t>का</a:t>
            </a:r>
            <a:r>
              <a:rPr lang="en-US" sz="2800" dirty="0"/>
              <a:t> leak </a:t>
            </a:r>
            <a:r>
              <a:rPr lang="en-US" sz="2800" dirty="0" err="1"/>
              <a:t>हरू</a:t>
            </a:r>
            <a:r>
              <a:rPr lang="en-US" sz="2800" dirty="0"/>
              <a:t> </a:t>
            </a:r>
            <a:r>
              <a:rPr lang="en-US" sz="2800" dirty="0" err="1"/>
              <a:t>सहित</a:t>
            </a:r>
            <a:r>
              <a:rPr lang="en-US" sz="2800" dirty="0"/>
              <a:t>।</a:t>
            </a:r>
            <a:endParaRPr dirty="0"/>
          </a:p>
          <a:p>
            <a:pPr marL="228600" lvl="0" indent="-228600" algn="l" rtl="0">
              <a:lnSpc>
                <a:spcPct val="90000"/>
              </a:lnSpc>
              <a:spcBef>
                <a:spcPts val="1600"/>
              </a:spcBef>
              <a:spcAft>
                <a:spcPts val="0"/>
              </a:spcAft>
              <a:buClr>
                <a:schemeClr val="dk1"/>
              </a:buClr>
              <a:buSzPts val="2400"/>
              <a:buChar char="•"/>
            </a:pPr>
            <a:r>
              <a:rPr lang="en-US" sz="2800" b="1" dirty="0" err="1"/>
              <a:t>अधिकृत</a:t>
            </a:r>
            <a:r>
              <a:rPr lang="en-US" sz="2800" b="1" dirty="0"/>
              <a:t> </a:t>
            </a:r>
            <a:r>
              <a:rPr lang="en-US" sz="2800" b="1" dirty="0" err="1"/>
              <a:t>खपत</a:t>
            </a:r>
            <a:r>
              <a:rPr lang="en-US" sz="2800" b="1" dirty="0"/>
              <a:t>-Billing </a:t>
            </a:r>
            <a:r>
              <a:rPr lang="en-US" sz="2800" b="1" dirty="0" err="1"/>
              <a:t>भएको</a:t>
            </a:r>
            <a:r>
              <a:rPr lang="en-US" sz="2800" dirty="0"/>
              <a:t>: </a:t>
            </a:r>
            <a:r>
              <a:rPr lang="en-US" sz="2800" dirty="0" err="1"/>
              <a:t>ग्राहकलाई</a:t>
            </a:r>
            <a:r>
              <a:rPr lang="en-US" sz="2800" dirty="0"/>
              <a:t> </a:t>
            </a:r>
            <a:r>
              <a:rPr lang="en-US" sz="2800" dirty="0" err="1"/>
              <a:t>प्रयोग</a:t>
            </a:r>
            <a:r>
              <a:rPr lang="en-US" sz="2800" dirty="0"/>
              <a:t> </a:t>
            </a:r>
            <a:r>
              <a:rPr lang="en-US" sz="2800" dirty="0" err="1"/>
              <a:t>गर्न</a:t>
            </a:r>
            <a:r>
              <a:rPr lang="en-US" sz="2800" dirty="0"/>
              <a:t> </a:t>
            </a:r>
            <a:r>
              <a:rPr lang="en-US" sz="2800" dirty="0" err="1"/>
              <a:t>दिइएको</a:t>
            </a:r>
            <a:r>
              <a:rPr lang="en-US" sz="2800" dirty="0"/>
              <a:t> </a:t>
            </a:r>
            <a:r>
              <a:rPr lang="en-US" sz="2800" dirty="0" err="1"/>
              <a:t>पानी</a:t>
            </a:r>
            <a:r>
              <a:rPr lang="en-US" sz="2800" dirty="0"/>
              <a:t> </a:t>
            </a:r>
            <a:r>
              <a:rPr lang="en-US" sz="2800" dirty="0" err="1"/>
              <a:t>अनि</a:t>
            </a:r>
            <a:r>
              <a:rPr lang="en-US" sz="2800" dirty="0"/>
              <a:t> billing </a:t>
            </a:r>
            <a:r>
              <a:rPr lang="en-US" sz="2800" dirty="0" err="1"/>
              <a:t>भएको</a:t>
            </a:r>
            <a:r>
              <a:rPr lang="en-US" sz="2800" dirty="0"/>
              <a:t>। </a:t>
            </a:r>
            <a:endParaRPr dirty="0"/>
          </a:p>
          <a:p>
            <a:pPr marL="533400" lvl="0" indent="-228600" algn="l" rtl="0">
              <a:lnSpc>
                <a:spcPct val="90000"/>
              </a:lnSpc>
              <a:spcBef>
                <a:spcPts val="1600"/>
              </a:spcBef>
              <a:spcAft>
                <a:spcPts val="0"/>
              </a:spcAft>
              <a:buClr>
                <a:schemeClr val="dk1"/>
              </a:buClr>
              <a:buSzPts val="2400"/>
              <a:buFont typeface="Noto Sans Symbols"/>
              <a:buChar char="⮚"/>
            </a:pPr>
            <a:r>
              <a:rPr lang="en-US" sz="2800" dirty="0"/>
              <a:t> Billing </a:t>
            </a:r>
            <a:r>
              <a:rPr lang="en-US" sz="2800" dirty="0" err="1"/>
              <a:t>भएको</a:t>
            </a:r>
            <a:r>
              <a:rPr lang="en-US" sz="2800" dirty="0"/>
              <a:t> metered </a:t>
            </a:r>
            <a:r>
              <a:rPr lang="en-US" sz="2800" dirty="0" err="1"/>
              <a:t>धारा</a:t>
            </a:r>
            <a:r>
              <a:rPr lang="en-US" sz="2800" dirty="0"/>
              <a:t>: Billing </a:t>
            </a:r>
            <a:r>
              <a:rPr lang="en-US" sz="2800" dirty="0" err="1"/>
              <a:t>अनुसार</a:t>
            </a:r>
            <a:r>
              <a:rPr lang="en-US" sz="2800" dirty="0"/>
              <a:t> </a:t>
            </a:r>
            <a:endParaRPr dirty="0"/>
          </a:p>
          <a:p>
            <a:pPr marL="533400" lvl="0" indent="-228600" algn="l" rtl="0">
              <a:lnSpc>
                <a:spcPct val="90000"/>
              </a:lnSpc>
              <a:spcBef>
                <a:spcPts val="1600"/>
              </a:spcBef>
              <a:spcAft>
                <a:spcPts val="0"/>
              </a:spcAft>
              <a:buClr>
                <a:schemeClr val="dk1"/>
              </a:buClr>
              <a:buSzPts val="2400"/>
              <a:buFont typeface="Noto Sans Symbols"/>
              <a:buChar char="⮚"/>
            </a:pPr>
            <a:r>
              <a:rPr lang="en-US" sz="2800" dirty="0"/>
              <a:t> Billing </a:t>
            </a:r>
            <a:r>
              <a:rPr lang="en-US" sz="2800" dirty="0" err="1"/>
              <a:t>भएको</a:t>
            </a:r>
            <a:r>
              <a:rPr lang="en-US" sz="2800" dirty="0"/>
              <a:t> Unmetered </a:t>
            </a:r>
            <a:r>
              <a:rPr lang="en-US" sz="2800" dirty="0" err="1"/>
              <a:t>धारा</a:t>
            </a:r>
            <a:r>
              <a:rPr lang="en-US" sz="2800" dirty="0"/>
              <a:t>: </a:t>
            </a:r>
            <a:r>
              <a:rPr lang="en-US" sz="2800" dirty="0" err="1"/>
              <a:t>धाराको</a:t>
            </a:r>
            <a:r>
              <a:rPr lang="en-US" sz="2800" dirty="0"/>
              <a:t> size </a:t>
            </a:r>
            <a:r>
              <a:rPr lang="en-US" sz="2800" dirty="0" err="1"/>
              <a:t>अनुसार</a:t>
            </a:r>
            <a:r>
              <a:rPr lang="en-US" sz="2800" dirty="0"/>
              <a:t> fixed rate</a:t>
            </a:r>
            <a:endParaRPr sz="2800" dirty="0"/>
          </a:p>
          <a:p>
            <a:pPr marL="228600" lvl="0" indent="-228600" algn="l" rtl="0">
              <a:lnSpc>
                <a:spcPct val="90000"/>
              </a:lnSpc>
              <a:spcBef>
                <a:spcPts val="1600"/>
              </a:spcBef>
              <a:spcAft>
                <a:spcPts val="0"/>
              </a:spcAft>
              <a:buClr>
                <a:schemeClr val="dk1"/>
              </a:buClr>
              <a:buSzPts val="2400"/>
              <a:buChar char="•"/>
            </a:pPr>
            <a:r>
              <a:rPr lang="en-US" sz="2800" b="1" dirty="0" err="1"/>
              <a:t>अधिकृत</a:t>
            </a:r>
            <a:r>
              <a:rPr lang="en-US" sz="2800" b="1" dirty="0"/>
              <a:t> </a:t>
            </a:r>
            <a:r>
              <a:rPr lang="en-US" sz="2800" b="1" dirty="0" err="1"/>
              <a:t>खपत</a:t>
            </a:r>
            <a:r>
              <a:rPr lang="en-US" sz="2800" b="1" dirty="0"/>
              <a:t>-Billing </a:t>
            </a:r>
            <a:r>
              <a:rPr lang="en-US" sz="2800" b="1" dirty="0" err="1"/>
              <a:t>नभएको</a:t>
            </a:r>
            <a:r>
              <a:rPr lang="en-US" sz="2800" dirty="0"/>
              <a:t>: </a:t>
            </a:r>
            <a:r>
              <a:rPr lang="en-US" sz="2800" dirty="0" err="1"/>
              <a:t>ग्राहकलाई</a:t>
            </a:r>
            <a:r>
              <a:rPr lang="en-US" sz="2800" dirty="0"/>
              <a:t> </a:t>
            </a:r>
            <a:r>
              <a:rPr lang="en-US" sz="2800" dirty="0" err="1"/>
              <a:t>प्रयोग</a:t>
            </a:r>
            <a:r>
              <a:rPr lang="en-US" sz="2800" dirty="0"/>
              <a:t> </a:t>
            </a:r>
            <a:r>
              <a:rPr lang="en-US" sz="2800" dirty="0" err="1"/>
              <a:t>गर्न</a:t>
            </a:r>
            <a:r>
              <a:rPr lang="en-US" sz="2800" dirty="0"/>
              <a:t> </a:t>
            </a:r>
            <a:r>
              <a:rPr lang="en-US" sz="2800" dirty="0" err="1"/>
              <a:t>दिइएको</a:t>
            </a:r>
            <a:r>
              <a:rPr lang="en-US" sz="2800" dirty="0"/>
              <a:t> </a:t>
            </a:r>
            <a:r>
              <a:rPr lang="en-US" sz="2800" dirty="0" err="1"/>
              <a:t>पानी</a:t>
            </a:r>
            <a:r>
              <a:rPr lang="en-US" sz="2800" dirty="0"/>
              <a:t> </a:t>
            </a:r>
            <a:r>
              <a:rPr lang="en-US" sz="2800" dirty="0" err="1"/>
              <a:t>तर</a:t>
            </a:r>
            <a:r>
              <a:rPr lang="en-US" sz="2800" dirty="0"/>
              <a:t> billing </a:t>
            </a:r>
            <a:r>
              <a:rPr lang="en-US" sz="2800" dirty="0" err="1"/>
              <a:t>चाहिँ</a:t>
            </a:r>
            <a:r>
              <a:rPr lang="en-US" sz="2800" dirty="0"/>
              <a:t> </a:t>
            </a:r>
            <a:r>
              <a:rPr lang="en-US" sz="2800" dirty="0" err="1"/>
              <a:t>नभएको</a:t>
            </a:r>
            <a:r>
              <a:rPr lang="en-US" sz="2800" dirty="0"/>
              <a:t>। </a:t>
            </a:r>
            <a:r>
              <a:rPr lang="en-US" sz="2800" dirty="0" err="1"/>
              <a:t>सामान्यतया</a:t>
            </a:r>
            <a:r>
              <a:rPr lang="en-US" sz="2800" dirty="0"/>
              <a:t> </a:t>
            </a:r>
            <a:r>
              <a:rPr lang="en-US" sz="2800" dirty="0" err="1"/>
              <a:t>यस्ता</a:t>
            </a:r>
            <a:r>
              <a:rPr lang="en-US" sz="2800" dirty="0"/>
              <a:t> </a:t>
            </a:r>
            <a:r>
              <a:rPr lang="en-US" sz="2800" dirty="0" err="1"/>
              <a:t>थोरै</a:t>
            </a:r>
            <a:r>
              <a:rPr lang="en-US" sz="2800" dirty="0"/>
              <a:t> </a:t>
            </a:r>
            <a:r>
              <a:rPr lang="en-US" sz="2800" dirty="0" err="1"/>
              <a:t>धारा</a:t>
            </a:r>
            <a:r>
              <a:rPr lang="en-US" sz="2800" dirty="0"/>
              <a:t> </a:t>
            </a:r>
            <a:r>
              <a:rPr lang="en-US" sz="2800" dirty="0" err="1"/>
              <a:t>मात्र</a:t>
            </a:r>
            <a:r>
              <a:rPr lang="en-US" sz="2800" dirty="0"/>
              <a:t> </a:t>
            </a:r>
            <a:r>
              <a:rPr lang="en-US" sz="2800" dirty="0" err="1"/>
              <a:t>छन्</a:t>
            </a:r>
            <a:r>
              <a:rPr lang="en-US" sz="2800" dirty="0"/>
              <a:t>। </a:t>
            </a:r>
            <a:endParaRPr dirty="0"/>
          </a:p>
          <a:p>
            <a:pPr marL="533400" lvl="0" indent="-228600" algn="l" rtl="0">
              <a:lnSpc>
                <a:spcPct val="90000"/>
              </a:lnSpc>
              <a:spcBef>
                <a:spcPts val="1600"/>
              </a:spcBef>
              <a:spcAft>
                <a:spcPts val="0"/>
              </a:spcAft>
              <a:buClr>
                <a:schemeClr val="dk1"/>
              </a:buClr>
              <a:buSzPts val="2400"/>
              <a:buFont typeface="Noto Sans Symbols"/>
              <a:buChar char="⮚"/>
            </a:pPr>
            <a:r>
              <a:rPr lang="en-US" sz="2800" dirty="0"/>
              <a:t> Billing </a:t>
            </a:r>
            <a:r>
              <a:rPr lang="en-US" sz="2800" dirty="0" err="1"/>
              <a:t>नभएको</a:t>
            </a:r>
            <a:r>
              <a:rPr lang="en-US" sz="2800" dirty="0"/>
              <a:t> metered </a:t>
            </a:r>
            <a:r>
              <a:rPr lang="en-US" sz="2800" dirty="0" err="1"/>
              <a:t>धारा</a:t>
            </a:r>
            <a:r>
              <a:rPr lang="en-US" sz="2800" dirty="0"/>
              <a:t>: </a:t>
            </a:r>
            <a:r>
              <a:rPr lang="en-US" sz="2800" dirty="0" err="1"/>
              <a:t>जस्तै</a:t>
            </a:r>
            <a:r>
              <a:rPr lang="en-US" sz="2800" dirty="0"/>
              <a:t>, </a:t>
            </a:r>
            <a:r>
              <a:rPr lang="en-US" sz="2800" dirty="0" err="1"/>
              <a:t>कल्याणकारी</a:t>
            </a:r>
            <a:r>
              <a:rPr lang="en-US" sz="2800" dirty="0"/>
              <a:t> </a:t>
            </a:r>
            <a:r>
              <a:rPr lang="en-US" sz="2800" dirty="0" err="1"/>
              <a:t>संरक्षण</a:t>
            </a:r>
            <a:r>
              <a:rPr lang="en-US" sz="2800" dirty="0"/>
              <a:t> </a:t>
            </a:r>
            <a:r>
              <a:rPr lang="en-US" sz="2800" dirty="0" err="1"/>
              <a:t>प्राप्त</a:t>
            </a:r>
            <a:r>
              <a:rPr lang="en-US" sz="2800" dirty="0"/>
              <a:t> </a:t>
            </a:r>
            <a:r>
              <a:rPr lang="en-US" sz="2800" dirty="0" err="1"/>
              <a:t>घरपरिवारका</a:t>
            </a:r>
            <a:r>
              <a:rPr lang="en-US" sz="2800" dirty="0"/>
              <a:t> </a:t>
            </a:r>
            <a:r>
              <a:rPr lang="en-US" sz="2800" dirty="0" err="1"/>
              <a:t>लागि</a:t>
            </a:r>
            <a:r>
              <a:rPr lang="en-US" sz="2800" dirty="0"/>
              <a:t> </a:t>
            </a:r>
            <a:r>
              <a:rPr lang="en-US" sz="2800" dirty="0" err="1"/>
              <a:t>पानी</a:t>
            </a:r>
            <a:r>
              <a:rPr lang="en-US" sz="2800" dirty="0"/>
              <a:t>।</a:t>
            </a:r>
            <a:endParaRPr dirty="0"/>
          </a:p>
          <a:p>
            <a:pPr marL="533400" lvl="0" indent="-228600" algn="l" rtl="0">
              <a:lnSpc>
                <a:spcPct val="90000"/>
              </a:lnSpc>
              <a:spcBef>
                <a:spcPts val="1600"/>
              </a:spcBef>
              <a:spcAft>
                <a:spcPts val="0"/>
              </a:spcAft>
              <a:buClr>
                <a:schemeClr val="dk1"/>
              </a:buClr>
              <a:buSzPts val="2400"/>
              <a:buFont typeface="Noto Sans Symbols"/>
              <a:buChar char="⮚"/>
            </a:pPr>
            <a:r>
              <a:rPr lang="en-US" sz="2800" dirty="0"/>
              <a:t> Billing </a:t>
            </a:r>
            <a:r>
              <a:rPr lang="en-US" sz="2800" dirty="0" err="1"/>
              <a:t>नभएको</a:t>
            </a:r>
            <a:r>
              <a:rPr lang="en-US" sz="2800" dirty="0"/>
              <a:t> unmetered </a:t>
            </a:r>
            <a:r>
              <a:rPr lang="en-US" sz="2800" dirty="0" err="1"/>
              <a:t>धारा</a:t>
            </a:r>
            <a:r>
              <a:rPr lang="en-US" sz="2800" dirty="0"/>
              <a:t>: </a:t>
            </a:r>
            <a:r>
              <a:rPr lang="en-US" sz="2800" dirty="0" err="1"/>
              <a:t>जस्तै</a:t>
            </a:r>
            <a:r>
              <a:rPr lang="en-US" sz="2800" dirty="0"/>
              <a:t>, </a:t>
            </a:r>
            <a:r>
              <a:rPr lang="en-US" sz="2800" dirty="0" err="1"/>
              <a:t>खानेपानी</a:t>
            </a:r>
            <a:r>
              <a:rPr lang="en-US" sz="2800" dirty="0"/>
              <a:t> </a:t>
            </a:r>
            <a:r>
              <a:rPr lang="en-US" sz="2800" dirty="0" err="1"/>
              <a:t>दिने</a:t>
            </a:r>
            <a:r>
              <a:rPr lang="en-US" sz="2800" dirty="0"/>
              <a:t> company </a:t>
            </a:r>
            <a:r>
              <a:rPr lang="en-US" sz="2800" dirty="0" err="1"/>
              <a:t>ले</a:t>
            </a:r>
            <a:r>
              <a:rPr lang="en-US" sz="2800" dirty="0"/>
              <a:t> </a:t>
            </a:r>
            <a:r>
              <a:rPr lang="en-US" sz="2800" dirty="0" err="1"/>
              <a:t>पाइपलाई</a:t>
            </a:r>
            <a:r>
              <a:rPr lang="en-US" sz="2800" dirty="0"/>
              <a:t> </a:t>
            </a:r>
            <a:r>
              <a:rPr lang="en-US" sz="2800" dirty="0" err="1"/>
              <a:t>भित्र</a:t>
            </a:r>
            <a:r>
              <a:rPr lang="en-US" sz="2800" dirty="0"/>
              <a:t> </a:t>
            </a:r>
            <a:r>
              <a:rPr lang="en-US" sz="2800" dirty="0" err="1"/>
              <a:t>बाट</a:t>
            </a:r>
            <a:r>
              <a:rPr lang="en-US" sz="2800" dirty="0"/>
              <a:t> </a:t>
            </a:r>
            <a:r>
              <a:rPr lang="en-US" sz="2800" dirty="0" err="1"/>
              <a:t>सफा</a:t>
            </a:r>
            <a:r>
              <a:rPr lang="en-US" sz="2800" dirty="0"/>
              <a:t> </a:t>
            </a:r>
            <a:r>
              <a:rPr lang="en-US" sz="2800" dirty="0" err="1"/>
              <a:t>गर्न</a:t>
            </a:r>
            <a:r>
              <a:rPr lang="ne-NP" sz="2800" dirty="0"/>
              <a:t> प्रयोग गर्ने पानी</a:t>
            </a:r>
            <a:r>
              <a:rPr lang="en-US" sz="2800" dirty="0"/>
              <a:t>।</a:t>
            </a:r>
            <a:endParaRPr dirty="0"/>
          </a:p>
        </p:txBody>
      </p:sp>
      <p:sp>
        <p:nvSpPr>
          <p:cNvPr id="218" name="Google Shape;21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a:buSzPts val="1400"/>
            </a:pPr>
            <a:r>
              <a:rPr lang="ne-NP" sz="1400" b="1" dirty="0">
                <a:solidFill>
                  <a:schemeClr val="dk1"/>
                </a:solidFill>
                <a:latin typeface="Kokila" panose="020B0604020202020204" pitchFamily="34" charset="0"/>
                <a:cs typeface="Kokila" panose="020B0604020202020204" pitchFamily="34" charset="0"/>
              </a:rPr>
              <a:t>५</a:t>
            </a:r>
            <a:endParaRPr sz="1400" b="1" dirty="0">
              <a:solidFill>
                <a:schemeClr val="dk1"/>
              </a:solidFill>
              <a:latin typeface="Kokila" panose="020B0604020202020204" pitchFamily="34" charset="0"/>
              <a:cs typeface="Kokila"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5"/>
          <p:cNvSpPr txBox="1">
            <a:spLocks noGrp="1"/>
          </p:cNvSpPr>
          <p:nvPr>
            <p:ph type="title"/>
          </p:nvPr>
        </p:nvSpPr>
        <p:spPr>
          <a:xfrm>
            <a:off x="664464" y="255795"/>
            <a:ext cx="10515600" cy="90850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US" sz="4800" b="1" dirty="0" err="1"/>
              <a:t>पानीको</a:t>
            </a:r>
            <a:r>
              <a:rPr lang="en-US" sz="4800" b="1" dirty="0"/>
              <a:t> </a:t>
            </a:r>
            <a:r>
              <a:rPr lang="en-US" sz="4800" b="1" dirty="0" err="1"/>
              <a:t>चुहावट</a:t>
            </a:r>
            <a:r>
              <a:rPr lang="en-US" sz="4800" b="1" dirty="0"/>
              <a:t> (Water losses)</a:t>
            </a:r>
            <a:endParaRPr sz="4800" b="1" dirty="0"/>
          </a:p>
        </p:txBody>
      </p:sp>
      <p:sp>
        <p:nvSpPr>
          <p:cNvPr id="224" name="Google Shape;22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a:buSzPts val="1400"/>
            </a:pPr>
            <a:r>
              <a:rPr lang="ne-NP" sz="1400" b="1" dirty="0">
                <a:solidFill>
                  <a:schemeClr val="dk1"/>
                </a:solidFill>
                <a:latin typeface="Kokila" panose="020B0604020202020204" pitchFamily="34" charset="0"/>
                <a:cs typeface="Kokila" panose="020B0604020202020204" pitchFamily="34" charset="0"/>
              </a:rPr>
              <a:t>६</a:t>
            </a:r>
            <a:endParaRPr sz="1400" b="1" dirty="0">
              <a:solidFill>
                <a:schemeClr val="dk1"/>
              </a:solidFill>
              <a:latin typeface="Kokila" panose="020B0604020202020204" pitchFamily="34" charset="0"/>
              <a:cs typeface="Kokila" panose="020B0604020202020204" pitchFamily="34" charset="0"/>
            </a:endParaRPr>
          </a:p>
        </p:txBody>
      </p:sp>
      <p:pic>
        <p:nvPicPr>
          <p:cNvPr id="225" name="Google Shape;225;p5"/>
          <p:cNvPicPr preferRelativeResize="0"/>
          <p:nvPr/>
        </p:nvPicPr>
        <p:blipFill rotWithShape="1">
          <a:blip r:embed="rId3">
            <a:alphaModFix/>
          </a:blip>
          <a:srcRect/>
          <a:stretch/>
        </p:blipFill>
        <p:spPr>
          <a:xfrm>
            <a:off x="9533055" y="-2684"/>
            <a:ext cx="2633544" cy="1746216"/>
          </a:xfrm>
          <a:prstGeom prst="rect">
            <a:avLst/>
          </a:prstGeom>
          <a:noFill/>
          <a:ln>
            <a:noFill/>
          </a:ln>
        </p:spPr>
      </p:pic>
      <p:sp>
        <p:nvSpPr>
          <p:cNvPr id="226" name="Google Shape;226;p5"/>
          <p:cNvSpPr txBox="1">
            <a:spLocks noGrp="1"/>
          </p:cNvSpPr>
          <p:nvPr>
            <p:ph type="body" idx="1"/>
          </p:nvPr>
        </p:nvSpPr>
        <p:spPr>
          <a:xfrm>
            <a:off x="435864" y="1422776"/>
            <a:ext cx="10308336" cy="529869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800" b="1" dirty="0">
                <a:solidFill>
                  <a:srgbClr val="FF0000"/>
                </a:solidFill>
              </a:rPr>
              <a:t>Water losses (</a:t>
            </a:r>
            <a:r>
              <a:rPr lang="en-US" sz="2800" dirty="0" err="1">
                <a:solidFill>
                  <a:srgbClr val="FF0000"/>
                </a:solidFill>
              </a:rPr>
              <a:t>चुहावट</a:t>
            </a:r>
            <a:r>
              <a:rPr lang="en-US" sz="2800" dirty="0">
                <a:solidFill>
                  <a:srgbClr val="FF0000"/>
                </a:solidFill>
              </a:rPr>
              <a:t>)</a:t>
            </a:r>
            <a:r>
              <a:rPr lang="en-US" sz="2800" b="1" dirty="0">
                <a:solidFill>
                  <a:srgbClr val="FF0000"/>
                </a:solidFill>
              </a:rPr>
              <a:t> </a:t>
            </a:r>
            <a:r>
              <a:rPr lang="en-US" sz="2800" dirty="0"/>
              <a:t>= System </a:t>
            </a:r>
            <a:r>
              <a:rPr lang="en-US" sz="2800" dirty="0" err="1"/>
              <a:t>मा</a:t>
            </a:r>
            <a:r>
              <a:rPr lang="en-US" sz="2800" dirty="0"/>
              <a:t> </a:t>
            </a:r>
            <a:r>
              <a:rPr lang="en-US" sz="2800" dirty="0" err="1"/>
              <a:t>पठाइने</a:t>
            </a:r>
            <a:r>
              <a:rPr lang="en-US" sz="2800" dirty="0"/>
              <a:t> </a:t>
            </a:r>
            <a:r>
              <a:rPr lang="en-US" sz="2800" dirty="0" err="1"/>
              <a:t>पानी</a:t>
            </a:r>
            <a:r>
              <a:rPr lang="en-US" sz="2800" dirty="0"/>
              <a:t> – </a:t>
            </a:r>
            <a:r>
              <a:rPr lang="en-US" sz="2800" dirty="0" err="1"/>
              <a:t>अधिकृत</a:t>
            </a:r>
            <a:r>
              <a:rPr lang="en-US" sz="2800" dirty="0"/>
              <a:t> </a:t>
            </a:r>
            <a:r>
              <a:rPr lang="en-US" sz="2800" dirty="0" err="1"/>
              <a:t>खपत</a:t>
            </a:r>
            <a:endParaRPr sz="2800" dirty="0"/>
          </a:p>
          <a:p>
            <a:pPr marL="228600" lvl="0" indent="-228600" algn="l" rtl="0">
              <a:lnSpc>
                <a:spcPct val="90000"/>
              </a:lnSpc>
              <a:spcBef>
                <a:spcPts val="1600"/>
              </a:spcBef>
              <a:spcAft>
                <a:spcPts val="0"/>
              </a:spcAft>
              <a:buClr>
                <a:schemeClr val="dk1"/>
              </a:buClr>
              <a:buSzPts val="2200"/>
              <a:buChar char="•"/>
            </a:pPr>
            <a:r>
              <a:rPr lang="en-US" sz="2800" b="1" dirty="0" err="1"/>
              <a:t>अप्रत्यक्ष</a:t>
            </a:r>
            <a:r>
              <a:rPr lang="en-US" sz="2800" b="1" dirty="0"/>
              <a:t> </a:t>
            </a:r>
            <a:r>
              <a:rPr lang="en-US" sz="2800" b="1" dirty="0" err="1"/>
              <a:t>चुहावट</a:t>
            </a:r>
            <a:r>
              <a:rPr lang="en-US" sz="2800" dirty="0">
                <a:solidFill>
                  <a:srgbClr val="FF0000"/>
                </a:solidFill>
              </a:rPr>
              <a:t> </a:t>
            </a:r>
            <a:r>
              <a:rPr lang="en-US" sz="2800" b="1" dirty="0"/>
              <a:t>:</a:t>
            </a:r>
            <a:endParaRPr sz="2800" b="1" dirty="0"/>
          </a:p>
          <a:p>
            <a:pPr marL="533400" lvl="0" indent="-228600" algn="l" rtl="0">
              <a:lnSpc>
                <a:spcPct val="90000"/>
              </a:lnSpc>
              <a:spcBef>
                <a:spcPts val="600"/>
              </a:spcBef>
              <a:spcAft>
                <a:spcPts val="0"/>
              </a:spcAft>
              <a:buClr>
                <a:schemeClr val="dk1"/>
              </a:buClr>
              <a:buSzPts val="2100"/>
              <a:buFont typeface="Noto Sans Symbols"/>
              <a:buChar char="⮚"/>
            </a:pPr>
            <a:r>
              <a:rPr lang="en-US" sz="2800" dirty="0"/>
              <a:t> </a:t>
            </a:r>
            <a:r>
              <a:rPr lang="en-US" sz="2800" dirty="0" err="1"/>
              <a:t>अनाधिकृत</a:t>
            </a:r>
            <a:r>
              <a:rPr lang="en-US" sz="2800" dirty="0"/>
              <a:t> </a:t>
            </a:r>
            <a:r>
              <a:rPr lang="en-US" sz="2800" dirty="0" err="1"/>
              <a:t>खपत</a:t>
            </a:r>
            <a:r>
              <a:rPr lang="en-US" sz="2800" dirty="0"/>
              <a:t>: illegal connections, fire hydrants </a:t>
            </a:r>
            <a:r>
              <a:rPr lang="en-US" sz="2800" dirty="0" err="1"/>
              <a:t>को</a:t>
            </a:r>
            <a:r>
              <a:rPr lang="en-US" sz="2800" dirty="0"/>
              <a:t> </a:t>
            </a:r>
            <a:r>
              <a:rPr lang="en-US" sz="2800" dirty="0" err="1"/>
              <a:t>दुरुपयोग</a:t>
            </a:r>
            <a:endParaRPr sz="2800" dirty="0"/>
          </a:p>
          <a:p>
            <a:pPr marL="533400" lvl="0" indent="-228600" algn="l" rtl="0">
              <a:lnSpc>
                <a:spcPct val="90000"/>
              </a:lnSpc>
              <a:spcBef>
                <a:spcPts val="600"/>
              </a:spcBef>
              <a:spcAft>
                <a:spcPts val="0"/>
              </a:spcAft>
              <a:buClr>
                <a:schemeClr val="dk1"/>
              </a:buClr>
              <a:buSzPts val="2100"/>
              <a:buFont typeface="Noto Sans Symbols"/>
              <a:buChar char="⮚"/>
            </a:pPr>
            <a:r>
              <a:rPr lang="en-US" sz="2800" dirty="0"/>
              <a:t> </a:t>
            </a:r>
            <a:r>
              <a:rPr lang="en-US" sz="2800" dirty="0" err="1"/>
              <a:t>ग्राहकको</a:t>
            </a:r>
            <a:r>
              <a:rPr lang="en-US" sz="2800" dirty="0"/>
              <a:t> meter </a:t>
            </a:r>
            <a:r>
              <a:rPr lang="en-US" sz="2800" dirty="0" err="1"/>
              <a:t>मा</a:t>
            </a:r>
            <a:r>
              <a:rPr lang="en-US" sz="2800" dirty="0"/>
              <a:t> </a:t>
            </a:r>
            <a:r>
              <a:rPr lang="en-US" sz="2800" dirty="0" err="1"/>
              <a:t>देखिने</a:t>
            </a:r>
            <a:r>
              <a:rPr lang="en-US" sz="2800" dirty="0"/>
              <a:t> </a:t>
            </a:r>
            <a:r>
              <a:rPr lang="en-US" sz="2800" dirty="0" err="1"/>
              <a:t>अशुद्धताहरू</a:t>
            </a:r>
            <a:r>
              <a:rPr lang="en-US" sz="2800" dirty="0"/>
              <a:t>: meter </a:t>
            </a:r>
            <a:r>
              <a:rPr lang="en-US" sz="2800" dirty="0" err="1"/>
              <a:t>मा</a:t>
            </a:r>
            <a:r>
              <a:rPr lang="en-US" sz="2800" dirty="0"/>
              <a:t> </a:t>
            </a:r>
            <a:r>
              <a:rPr lang="en-US" sz="2800" dirty="0" err="1"/>
              <a:t>त्रुटि</a:t>
            </a:r>
            <a:r>
              <a:rPr lang="en-US" sz="2800" dirty="0"/>
              <a:t>, meter reading </a:t>
            </a:r>
            <a:r>
              <a:rPr lang="en-US" sz="2800" dirty="0" err="1"/>
              <a:t>मा</a:t>
            </a:r>
            <a:r>
              <a:rPr lang="en-US" sz="2800" dirty="0"/>
              <a:t> </a:t>
            </a:r>
            <a:r>
              <a:rPr lang="en-US" sz="2800" dirty="0" err="1"/>
              <a:t>त्रुटि</a:t>
            </a:r>
            <a:r>
              <a:rPr lang="en-US" sz="2800" dirty="0"/>
              <a:t>, </a:t>
            </a:r>
            <a:r>
              <a:rPr lang="en-US" sz="2800" dirty="0" err="1"/>
              <a:t>आदि</a:t>
            </a:r>
            <a:r>
              <a:rPr lang="en-US" sz="2800" dirty="0"/>
              <a:t>।</a:t>
            </a:r>
            <a:endParaRPr sz="2800" dirty="0"/>
          </a:p>
          <a:p>
            <a:pPr marL="533400" lvl="0" indent="-228600" algn="l" rtl="0">
              <a:lnSpc>
                <a:spcPct val="90000"/>
              </a:lnSpc>
              <a:spcBef>
                <a:spcPts val="600"/>
              </a:spcBef>
              <a:spcAft>
                <a:spcPts val="0"/>
              </a:spcAft>
              <a:buClr>
                <a:schemeClr val="dk1"/>
              </a:buClr>
              <a:buSzPts val="2100"/>
              <a:buFont typeface="Noto Sans Symbols"/>
              <a:buChar char="⮚"/>
            </a:pPr>
            <a:r>
              <a:rPr lang="en-US" sz="2800" dirty="0"/>
              <a:t> Data handling </a:t>
            </a:r>
            <a:r>
              <a:rPr lang="en-US" sz="2800" dirty="0" err="1"/>
              <a:t>मा</a:t>
            </a:r>
            <a:r>
              <a:rPr lang="en-US" sz="2800" dirty="0"/>
              <a:t> </a:t>
            </a:r>
            <a:r>
              <a:rPr lang="en-US" sz="2800" dirty="0" err="1"/>
              <a:t>हुने</a:t>
            </a:r>
            <a:r>
              <a:rPr lang="en-US" sz="2800" dirty="0"/>
              <a:t> </a:t>
            </a:r>
            <a:r>
              <a:rPr lang="en-US" sz="2800" dirty="0" err="1"/>
              <a:t>त्रुटीहरू</a:t>
            </a:r>
            <a:r>
              <a:rPr lang="en-US" sz="2800" dirty="0"/>
              <a:t>: data input </a:t>
            </a:r>
            <a:r>
              <a:rPr lang="en-US" sz="2800" dirty="0" err="1"/>
              <a:t>मा</a:t>
            </a:r>
            <a:r>
              <a:rPr lang="en-US" sz="2800" dirty="0"/>
              <a:t> </a:t>
            </a:r>
            <a:r>
              <a:rPr lang="en-US" sz="2800" dirty="0" err="1"/>
              <a:t>त्रुटि</a:t>
            </a:r>
            <a:r>
              <a:rPr lang="en-US" sz="2800" dirty="0"/>
              <a:t>, billing </a:t>
            </a:r>
            <a:r>
              <a:rPr lang="en-US" sz="2800" dirty="0" err="1"/>
              <a:t>गर्दा</a:t>
            </a:r>
            <a:r>
              <a:rPr lang="en-US" sz="2800" dirty="0"/>
              <a:t> </a:t>
            </a:r>
            <a:r>
              <a:rPr lang="en-US" sz="2800" dirty="0" err="1"/>
              <a:t>हुने</a:t>
            </a:r>
            <a:r>
              <a:rPr lang="en-US" sz="2800" dirty="0"/>
              <a:t> </a:t>
            </a:r>
            <a:r>
              <a:rPr lang="en-US" sz="2800" dirty="0" err="1"/>
              <a:t>त्रुटि</a:t>
            </a:r>
            <a:r>
              <a:rPr lang="en-US" sz="2800" dirty="0"/>
              <a:t>, </a:t>
            </a:r>
            <a:r>
              <a:rPr lang="en-US" sz="2800" dirty="0" err="1"/>
              <a:t>आदि</a:t>
            </a:r>
            <a:r>
              <a:rPr lang="en-US" sz="2800" dirty="0"/>
              <a:t>।</a:t>
            </a:r>
            <a:endParaRPr sz="2800" dirty="0"/>
          </a:p>
          <a:p>
            <a:pPr marL="228600" lvl="0" indent="-228600" algn="l" rtl="0">
              <a:lnSpc>
                <a:spcPct val="90000"/>
              </a:lnSpc>
              <a:spcBef>
                <a:spcPts val="1200"/>
              </a:spcBef>
              <a:spcAft>
                <a:spcPts val="0"/>
              </a:spcAft>
              <a:buClr>
                <a:schemeClr val="dk1"/>
              </a:buClr>
              <a:buSzPts val="2200"/>
              <a:buChar char="•"/>
            </a:pPr>
            <a:r>
              <a:rPr lang="en-US" sz="2800" b="1" dirty="0" err="1"/>
              <a:t>बास्तबिक</a:t>
            </a:r>
            <a:r>
              <a:rPr lang="en-US" sz="2800" b="1" dirty="0"/>
              <a:t> </a:t>
            </a:r>
            <a:r>
              <a:rPr lang="en-US" sz="2800" b="1" dirty="0" err="1"/>
              <a:t>चुहावट</a:t>
            </a:r>
            <a:r>
              <a:rPr lang="en-US" sz="2800" dirty="0">
                <a:solidFill>
                  <a:srgbClr val="FF0000"/>
                </a:solidFill>
              </a:rPr>
              <a:t> </a:t>
            </a:r>
            <a:r>
              <a:rPr lang="en-US" sz="2800" b="1" dirty="0"/>
              <a:t>: </a:t>
            </a:r>
            <a:r>
              <a:rPr lang="en-US" sz="2800" dirty="0" err="1"/>
              <a:t>चुहावट</a:t>
            </a:r>
            <a:r>
              <a:rPr lang="en-US" sz="2800" dirty="0"/>
              <a:t>, </a:t>
            </a:r>
            <a:r>
              <a:rPr lang="en-US" sz="2800" dirty="0" err="1"/>
              <a:t>फुट्नु</a:t>
            </a:r>
            <a:r>
              <a:rPr lang="en-US" sz="2800" dirty="0"/>
              <a:t>, and overflows (</a:t>
            </a:r>
            <a:r>
              <a:rPr lang="en-US" sz="2800" dirty="0" err="1"/>
              <a:t>ग्राहकको</a:t>
            </a:r>
            <a:r>
              <a:rPr lang="en-US" sz="2800" dirty="0"/>
              <a:t> meter </a:t>
            </a:r>
            <a:r>
              <a:rPr lang="en-US" sz="2800" dirty="0" err="1"/>
              <a:t>सम्म</a:t>
            </a:r>
            <a:r>
              <a:rPr lang="en-US" sz="2800" dirty="0"/>
              <a:t>)</a:t>
            </a:r>
            <a:endParaRPr sz="2800" dirty="0"/>
          </a:p>
          <a:p>
            <a:pPr marL="533400" lvl="0" indent="-228600" algn="l" rtl="0">
              <a:lnSpc>
                <a:spcPct val="90000"/>
              </a:lnSpc>
              <a:spcBef>
                <a:spcPts val="600"/>
              </a:spcBef>
              <a:spcAft>
                <a:spcPts val="0"/>
              </a:spcAft>
              <a:buClr>
                <a:schemeClr val="dk1"/>
              </a:buClr>
              <a:buSzPts val="2100"/>
              <a:buFont typeface="Noto Sans Symbols"/>
              <a:buChar char="⮚"/>
            </a:pPr>
            <a:r>
              <a:rPr lang="en-US" sz="2800" dirty="0"/>
              <a:t>Transmission </a:t>
            </a:r>
            <a:r>
              <a:rPr lang="en-US" sz="2800" dirty="0" err="1"/>
              <a:t>तथा</a:t>
            </a:r>
            <a:r>
              <a:rPr lang="en-US" sz="2800" dirty="0"/>
              <a:t> distribution mains </a:t>
            </a:r>
            <a:r>
              <a:rPr lang="en-US" sz="2800" dirty="0" err="1"/>
              <a:t>मा</a:t>
            </a:r>
            <a:r>
              <a:rPr lang="en-US" sz="2800" dirty="0"/>
              <a:t> </a:t>
            </a:r>
            <a:r>
              <a:rPr lang="en-US" sz="2800" dirty="0" err="1"/>
              <a:t>हुने</a:t>
            </a:r>
            <a:r>
              <a:rPr lang="en-US" sz="2800" dirty="0"/>
              <a:t> </a:t>
            </a:r>
            <a:r>
              <a:rPr lang="en-US" sz="2800" dirty="0" err="1"/>
              <a:t>चुहावट</a:t>
            </a:r>
            <a:endParaRPr sz="2800" dirty="0"/>
          </a:p>
          <a:p>
            <a:pPr marL="533400" lvl="0" indent="-228600" algn="l" rtl="0">
              <a:lnSpc>
                <a:spcPct val="90000"/>
              </a:lnSpc>
              <a:spcBef>
                <a:spcPts val="600"/>
              </a:spcBef>
              <a:spcAft>
                <a:spcPts val="0"/>
              </a:spcAft>
              <a:buClr>
                <a:schemeClr val="dk1"/>
              </a:buClr>
              <a:buSzPts val="2100"/>
              <a:buFont typeface="Noto Sans Symbols"/>
              <a:buChar char="⮚"/>
            </a:pPr>
            <a:r>
              <a:rPr lang="en-US" sz="2800" dirty="0"/>
              <a:t> </a:t>
            </a:r>
            <a:r>
              <a:rPr lang="en-US" sz="2800" dirty="0" err="1"/>
              <a:t>खानेपानी</a:t>
            </a:r>
            <a:r>
              <a:rPr lang="en-US" sz="2800" dirty="0"/>
              <a:t> </a:t>
            </a:r>
            <a:r>
              <a:rPr lang="en-US" sz="2800" dirty="0" err="1"/>
              <a:t>दिने</a:t>
            </a:r>
            <a:r>
              <a:rPr lang="en-US" sz="2800" dirty="0"/>
              <a:t> company </a:t>
            </a:r>
            <a:r>
              <a:rPr lang="en-US" sz="2800" dirty="0" err="1"/>
              <a:t>को</a:t>
            </a:r>
            <a:r>
              <a:rPr lang="en-US" sz="2800" dirty="0"/>
              <a:t> storage tanks </a:t>
            </a:r>
            <a:r>
              <a:rPr lang="en-US" sz="2800" dirty="0" err="1"/>
              <a:t>मा</a:t>
            </a:r>
            <a:r>
              <a:rPr lang="en-US" sz="2800" dirty="0"/>
              <a:t> </a:t>
            </a:r>
            <a:r>
              <a:rPr lang="en-US" sz="2800" dirty="0" err="1"/>
              <a:t>हुने</a:t>
            </a:r>
            <a:r>
              <a:rPr lang="en-US" sz="2800" dirty="0"/>
              <a:t> </a:t>
            </a:r>
            <a:r>
              <a:rPr lang="en-US" sz="2800" dirty="0" err="1"/>
              <a:t>चुहावट</a:t>
            </a:r>
            <a:r>
              <a:rPr lang="en-US" sz="2800" dirty="0"/>
              <a:t> </a:t>
            </a:r>
            <a:r>
              <a:rPr lang="en-US" sz="2800" dirty="0" err="1"/>
              <a:t>तथा</a:t>
            </a:r>
            <a:r>
              <a:rPr lang="en-US" sz="2800" dirty="0"/>
              <a:t> overflow</a:t>
            </a:r>
            <a:endParaRPr sz="2800" dirty="0"/>
          </a:p>
          <a:p>
            <a:pPr marL="533400" lvl="0" indent="-228600" algn="l" rtl="0">
              <a:lnSpc>
                <a:spcPct val="90000"/>
              </a:lnSpc>
              <a:spcBef>
                <a:spcPts val="600"/>
              </a:spcBef>
              <a:spcAft>
                <a:spcPts val="0"/>
              </a:spcAft>
              <a:buClr>
                <a:schemeClr val="dk1"/>
              </a:buClr>
              <a:buSzPts val="2100"/>
              <a:buFont typeface="Noto Sans Symbols"/>
              <a:buChar char="⮚"/>
            </a:pPr>
            <a:r>
              <a:rPr lang="en-US" sz="2800" dirty="0"/>
              <a:t> Service connections </a:t>
            </a:r>
            <a:r>
              <a:rPr lang="en-US" sz="2800" dirty="0" err="1"/>
              <a:t>मा</a:t>
            </a:r>
            <a:r>
              <a:rPr lang="en-US" sz="2800" dirty="0"/>
              <a:t> </a:t>
            </a:r>
            <a:r>
              <a:rPr lang="en-US" sz="2800" dirty="0" err="1"/>
              <a:t>हुने</a:t>
            </a:r>
            <a:r>
              <a:rPr lang="en-US" sz="2800" dirty="0"/>
              <a:t> </a:t>
            </a:r>
            <a:r>
              <a:rPr lang="en-US" sz="2800" dirty="0" err="1"/>
              <a:t>चुहावट</a:t>
            </a:r>
            <a:r>
              <a:rPr lang="en-US" sz="2800" dirty="0"/>
              <a:t> (</a:t>
            </a:r>
            <a:r>
              <a:rPr lang="en-US" sz="2800" dirty="0" err="1"/>
              <a:t>ग्राहकको</a:t>
            </a:r>
            <a:r>
              <a:rPr lang="en-US" sz="2800" dirty="0"/>
              <a:t> meter </a:t>
            </a:r>
            <a:r>
              <a:rPr lang="en-US" sz="2800" dirty="0" err="1"/>
              <a:t>सम्म</a:t>
            </a:r>
            <a:r>
              <a:rPr lang="en-US" sz="2800" dirty="0"/>
              <a:t>)</a:t>
            </a:r>
            <a:endParaRPr sz="2800" dirty="0"/>
          </a:p>
          <a:p>
            <a:pPr marL="533400" lvl="0" indent="-101600" algn="l" rtl="0">
              <a:lnSpc>
                <a:spcPct val="90000"/>
              </a:lnSpc>
              <a:spcBef>
                <a:spcPts val="1600"/>
              </a:spcBef>
              <a:spcAft>
                <a:spcPts val="0"/>
              </a:spcAft>
              <a:buClr>
                <a:schemeClr val="dk1"/>
              </a:buClr>
              <a:buSzPts val="2000"/>
              <a:buFont typeface="Noto Sans Symbols"/>
              <a:buNone/>
            </a:pPr>
            <a:endParaRPr sz="2800" dirty="0"/>
          </a:p>
          <a:p>
            <a:pPr marL="381000" lvl="0" indent="-215900" algn="l" rtl="0">
              <a:lnSpc>
                <a:spcPct val="90000"/>
              </a:lnSpc>
              <a:spcBef>
                <a:spcPts val="1600"/>
              </a:spcBef>
              <a:spcAft>
                <a:spcPts val="0"/>
              </a:spcAft>
              <a:buClr>
                <a:schemeClr val="dk1"/>
              </a:buClr>
              <a:buSzPts val="2000"/>
              <a:buNone/>
            </a:pPr>
            <a:endParaRPr sz="2800" dirty="0"/>
          </a:p>
          <a:p>
            <a:pPr marL="533400" lvl="0" indent="-101600" algn="l" rtl="0">
              <a:lnSpc>
                <a:spcPct val="90000"/>
              </a:lnSpc>
              <a:spcBef>
                <a:spcPts val="1600"/>
              </a:spcBef>
              <a:spcAft>
                <a:spcPts val="0"/>
              </a:spcAft>
              <a:buClr>
                <a:schemeClr val="dk1"/>
              </a:buClr>
              <a:buSzPts val="2000"/>
              <a:buFont typeface="Noto Sans Symbols"/>
              <a:buNone/>
            </a:pPr>
            <a:endParaRPr sz="2800" dirty="0"/>
          </a:p>
          <a:p>
            <a:pPr marL="533400" lvl="0" indent="-101600" algn="l" rtl="0">
              <a:lnSpc>
                <a:spcPct val="90000"/>
              </a:lnSpc>
              <a:spcBef>
                <a:spcPts val="1600"/>
              </a:spcBef>
              <a:spcAft>
                <a:spcPts val="0"/>
              </a:spcAft>
              <a:buClr>
                <a:schemeClr val="dk1"/>
              </a:buClr>
              <a:buSzPts val="2000"/>
              <a:buFont typeface="Noto Sans Symbols"/>
              <a:buNone/>
            </a:pPr>
            <a:endParaRPr sz="2800" dirty="0"/>
          </a:p>
          <a:p>
            <a:pPr marL="533400" lvl="0" indent="-101600" algn="l" rtl="0">
              <a:lnSpc>
                <a:spcPct val="90000"/>
              </a:lnSpc>
              <a:spcBef>
                <a:spcPts val="1600"/>
              </a:spcBef>
              <a:spcAft>
                <a:spcPts val="0"/>
              </a:spcAft>
              <a:buClr>
                <a:schemeClr val="dk1"/>
              </a:buClr>
              <a:buSzPts val="2000"/>
              <a:buFont typeface="Noto Sans Symbols"/>
              <a:buNone/>
            </a:pPr>
            <a:endParaRPr sz="2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64"/>
          <p:cNvPicPr preferRelativeResize="0"/>
          <p:nvPr/>
        </p:nvPicPr>
        <p:blipFill rotWithShape="1">
          <a:blip r:embed="rId3">
            <a:alphaModFix/>
          </a:blip>
          <a:srcRect r="51339" b="81878"/>
          <a:stretch/>
        </p:blipFill>
        <p:spPr>
          <a:xfrm>
            <a:off x="11607" y="1482502"/>
            <a:ext cx="5895764" cy="1001489"/>
          </a:xfrm>
          <a:prstGeom prst="rect">
            <a:avLst/>
          </a:prstGeom>
          <a:noFill/>
          <a:ln>
            <a:noFill/>
          </a:ln>
        </p:spPr>
      </p:pic>
      <p:pic>
        <p:nvPicPr>
          <p:cNvPr id="243" name="Google Shape;243;p64"/>
          <p:cNvPicPr preferRelativeResize="0"/>
          <p:nvPr/>
        </p:nvPicPr>
        <p:blipFill rotWithShape="1">
          <a:blip r:embed="rId3">
            <a:alphaModFix/>
          </a:blip>
          <a:srcRect l="48662" b="80682"/>
          <a:stretch/>
        </p:blipFill>
        <p:spPr>
          <a:xfrm>
            <a:off x="5907372" y="1482502"/>
            <a:ext cx="6216588" cy="1067569"/>
          </a:xfrm>
          <a:prstGeom prst="rect">
            <a:avLst/>
          </a:prstGeom>
          <a:noFill/>
          <a:ln>
            <a:noFill/>
          </a:ln>
        </p:spPr>
      </p:pic>
      <p:pic>
        <p:nvPicPr>
          <p:cNvPr id="244" name="Google Shape;244;p64"/>
          <p:cNvPicPr preferRelativeResize="0"/>
          <p:nvPr/>
        </p:nvPicPr>
        <p:blipFill rotWithShape="1">
          <a:blip r:embed="rId3">
            <a:alphaModFix/>
          </a:blip>
          <a:srcRect t="20317" r="49646"/>
          <a:stretch/>
        </p:blipFill>
        <p:spPr>
          <a:xfrm>
            <a:off x="17134" y="2397671"/>
            <a:ext cx="6112781" cy="4403609"/>
          </a:xfrm>
          <a:prstGeom prst="rect">
            <a:avLst/>
          </a:prstGeom>
          <a:noFill/>
          <a:ln>
            <a:noFill/>
          </a:ln>
        </p:spPr>
      </p:pic>
      <p:pic>
        <p:nvPicPr>
          <p:cNvPr id="245" name="Google Shape;245;p64"/>
          <p:cNvPicPr preferRelativeResize="0"/>
          <p:nvPr/>
        </p:nvPicPr>
        <p:blipFill rotWithShape="1">
          <a:blip r:embed="rId3">
            <a:alphaModFix/>
          </a:blip>
          <a:srcRect l="50669" t="20317"/>
          <a:stretch/>
        </p:blipFill>
        <p:spPr>
          <a:xfrm>
            <a:off x="6135442" y="2397670"/>
            <a:ext cx="5988518" cy="4403609"/>
          </a:xfrm>
          <a:prstGeom prst="rect">
            <a:avLst/>
          </a:prstGeom>
          <a:noFill/>
          <a:ln>
            <a:noFill/>
          </a:ln>
        </p:spPr>
      </p:pic>
      <p:sp>
        <p:nvSpPr>
          <p:cNvPr id="246" name="Google Shape;246;p64"/>
          <p:cNvSpPr txBox="1">
            <a:spLocks noGrp="1"/>
          </p:cNvSpPr>
          <p:nvPr>
            <p:ph type="title"/>
          </p:nvPr>
        </p:nvSpPr>
        <p:spPr>
          <a:xfrm>
            <a:off x="518729" y="122883"/>
            <a:ext cx="11006139" cy="11538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br>
              <a:rPr lang="en-US" sz="4800" b="1" dirty="0">
                <a:latin typeface="Kokila"/>
                <a:ea typeface="Kokila"/>
                <a:cs typeface="Kokila"/>
                <a:sym typeface="Kokila"/>
              </a:rPr>
            </a:br>
            <a:r>
              <a:rPr lang="en-US" sz="4800" b="1" i="0" dirty="0" err="1">
                <a:solidFill>
                  <a:srgbClr val="202124"/>
                </a:solidFill>
                <a:latin typeface="Kokila"/>
                <a:ea typeface="Kokila"/>
                <a:cs typeface="Kokila"/>
                <a:sym typeface="Kokila"/>
              </a:rPr>
              <a:t>पानी</a:t>
            </a:r>
            <a:r>
              <a:rPr lang="en-US" sz="4800" b="1" i="0" dirty="0">
                <a:solidFill>
                  <a:srgbClr val="202124"/>
                </a:solidFill>
                <a:latin typeface="Kokila"/>
                <a:ea typeface="Kokila"/>
                <a:cs typeface="Kokila"/>
                <a:sym typeface="Kokila"/>
              </a:rPr>
              <a:t> </a:t>
            </a:r>
            <a:r>
              <a:rPr lang="en-US" sz="4800" b="1" i="0" dirty="0" err="1">
                <a:solidFill>
                  <a:srgbClr val="202124"/>
                </a:solidFill>
                <a:latin typeface="Kokila"/>
                <a:ea typeface="Kokila"/>
                <a:cs typeface="Kokila"/>
                <a:sym typeface="Kokila"/>
              </a:rPr>
              <a:t>आपूर्ति</a:t>
            </a:r>
            <a:r>
              <a:rPr lang="en-US" sz="4800" b="1" i="0" dirty="0">
                <a:solidFill>
                  <a:srgbClr val="202124"/>
                </a:solidFill>
                <a:latin typeface="Kokila"/>
                <a:ea typeface="Kokila"/>
                <a:cs typeface="Kokila"/>
                <a:sym typeface="Kokila"/>
              </a:rPr>
              <a:t> </a:t>
            </a:r>
            <a:r>
              <a:rPr lang="en-US" sz="4800" b="1" i="0" dirty="0" err="1">
                <a:solidFill>
                  <a:srgbClr val="202124"/>
                </a:solidFill>
                <a:latin typeface="Kokila"/>
                <a:ea typeface="Kokila"/>
                <a:cs typeface="Kokila"/>
                <a:sym typeface="Kokila"/>
              </a:rPr>
              <a:t>प्रणाली</a:t>
            </a:r>
            <a:r>
              <a:rPr lang="en-US" sz="4800" b="1" dirty="0" err="1">
                <a:solidFill>
                  <a:srgbClr val="202124"/>
                </a:solidFill>
                <a:latin typeface="Kokila"/>
                <a:ea typeface="Kokila"/>
                <a:cs typeface="Kokila"/>
                <a:sym typeface="Kokila"/>
              </a:rPr>
              <a:t>मा</a:t>
            </a:r>
            <a:r>
              <a:rPr lang="en-US" sz="4800" b="1" dirty="0">
                <a:solidFill>
                  <a:srgbClr val="202124"/>
                </a:solidFill>
                <a:latin typeface="Kokila"/>
                <a:ea typeface="Kokila"/>
                <a:cs typeface="Kokila"/>
                <a:sym typeface="Kokila"/>
              </a:rPr>
              <a:t> </a:t>
            </a:r>
            <a:r>
              <a:rPr lang="en-US" sz="4800" b="1" dirty="0" err="1">
                <a:solidFill>
                  <a:srgbClr val="202124"/>
                </a:solidFill>
                <a:latin typeface="Kokila"/>
                <a:ea typeface="Kokila"/>
                <a:cs typeface="Kokila"/>
                <a:sym typeface="Kokila"/>
              </a:rPr>
              <a:t>देखिने</a:t>
            </a:r>
            <a:r>
              <a:rPr lang="en-US" sz="4800" b="1" dirty="0">
                <a:solidFill>
                  <a:srgbClr val="202124"/>
                </a:solidFill>
                <a:latin typeface="Kokila"/>
                <a:ea typeface="Kokila"/>
                <a:cs typeface="Kokila"/>
                <a:sym typeface="Kokila"/>
              </a:rPr>
              <a:t> </a:t>
            </a:r>
            <a:r>
              <a:rPr lang="en-US" sz="4800" b="1" dirty="0" err="1">
                <a:solidFill>
                  <a:srgbClr val="202124"/>
                </a:solidFill>
                <a:latin typeface="Kokila"/>
                <a:ea typeface="Kokila"/>
                <a:cs typeface="Kokila"/>
                <a:sym typeface="Kokila"/>
              </a:rPr>
              <a:t>घाटाहरु</a:t>
            </a:r>
            <a:r>
              <a:rPr lang="en-US" sz="4800" b="1" dirty="0">
                <a:solidFill>
                  <a:srgbClr val="202124"/>
                </a:solidFill>
                <a:latin typeface="Kokila"/>
                <a:ea typeface="Kokila"/>
                <a:cs typeface="Kokila"/>
                <a:sym typeface="Kokila"/>
              </a:rPr>
              <a:t> (Losses)</a:t>
            </a:r>
            <a:br>
              <a:rPr lang="en-US" sz="4800" b="1" i="0" dirty="0">
                <a:solidFill>
                  <a:srgbClr val="111111"/>
                </a:solidFill>
                <a:latin typeface="Kokila"/>
                <a:ea typeface="Kokila"/>
                <a:cs typeface="Kokila"/>
                <a:sym typeface="Kokila"/>
              </a:rPr>
            </a:br>
            <a:endParaRPr sz="4800" b="1" dirty="0">
              <a:latin typeface="Kokila"/>
              <a:ea typeface="Kokila"/>
              <a:cs typeface="Kokila"/>
              <a:sym typeface="Kokila"/>
            </a:endParaRPr>
          </a:p>
        </p:txBody>
      </p:sp>
      <p:sp>
        <p:nvSpPr>
          <p:cNvPr id="247" name="Google Shape;247;p64"/>
          <p:cNvSpPr txBox="1">
            <a:spLocks noGrp="1"/>
          </p:cNvSpPr>
          <p:nvPr>
            <p:ph type="sldNum" idx="12"/>
          </p:nvPr>
        </p:nvSpPr>
        <p:spPr>
          <a:xfrm>
            <a:off x="8340692" y="64361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ne-NP" dirty="0"/>
              <a:t>७</a:t>
            </a:r>
            <a:endParaRPr dirty="0"/>
          </a:p>
        </p:txBody>
      </p:sp>
      <p:sp>
        <p:nvSpPr>
          <p:cNvPr id="248" name="Google Shape;248;p64"/>
          <p:cNvSpPr txBox="1"/>
          <p:nvPr/>
        </p:nvSpPr>
        <p:spPr>
          <a:xfrm>
            <a:off x="2756756" y="2224931"/>
            <a:ext cx="2121408" cy="6771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a:solidFill>
                  <a:srgbClr val="202124"/>
                </a:solidFill>
                <a:latin typeface="Kokila"/>
                <a:ea typeface="Kokila"/>
                <a:cs typeface="Kokila"/>
                <a:sym typeface="Kokila"/>
              </a:rPr>
              <a:t>(भौतिक घाटा )</a:t>
            </a:r>
            <a:endParaRPr sz="3800" b="0" i="0" u="none" strike="noStrike" cap="none">
              <a:solidFill>
                <a:srgbClr val="000000"/>
              </a:solidFill>
              <a:latin typeface="Kokila"/>
              <a:ea typeface="Kokila"/>
              <a:cs typeface="Kokila"/>
              <a:sym typeface="Kokila"/>
            </a:endParaRPr>
          </a:p>
        </p:txBody>
      </p:sp>
      <p:sp>
        <p:nvSpPr>
          <p:cNvPr id="249" name="Google Shape;249;p64"/>
          <p:cNvSpPr txBox="1"/>
          <p:nvPr/>
        </p:nvSpPr>
        <p:spPr>
          <a:xfrm>
            <a:off x="6223856" y="2224931"/>
            <a:ext cx="260451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dirty="0">
                <a:solidFill>
                  <a:srgbClr val="202124"/>
                </a:solidFill>
                <a:latin typeface="Kokila"/>
                <a:ea typeface="Kokila"/>
                <a:cs typeface="Kokila"/>
                <a:sym typeface="Kokila"/>
              </a:rPr>
              <a:t>(</a:t>
            </a:r>
            <a:r>
              <a:rPr lang="en-US" sz="3800" b="0" i="0" u="none" strike="noStrike" cap="none" dirty="0" err="1">
                <a:solidFill>
                  <a:srgbClr val="202124"/>
                </a:solidFill>
                <a:latin typeface="Kokila"/>
                <a:ea typeface="Kokila"/>
                <a:cs typeface="Kokila"/>
                <a:sym typeface="Kokila"/>
              </a:rPr>
              <a:t>व्यबसायिक</a:t>
            </a:r>
            <a:r>
              <a:rPr lang="en-US" sz="3800" b="0" i="0" u="none" strike="noStrike" cap="none" dirty="0">
                <a:solidFill>
                  <a:srgbClr val="202124"/>
                </a:solidFill>
                <a:latin typeface="Kokila"/>
                <a:ea typeface="Kokila"/>
                <a:cs typeface="Kokila"/>
                <a:sym typeface="Kokila"/>
              </a:rPr>
              <a:t> </a:t>
            </a:r>
            <a:r>
              <a:rPr lang="en-US" sz="3800" b="0" i="0" u="none" strike="noStrike" cap="none" dirty="0" err="1">
                <a:solidFill>
                  <a:srgbClr val="202124"/>
                </a:solidFill>
                <a:latin typeface="Kokila"/>
                <a:ea typeface="Kokila"/>
                <a:cs typeface="Kokila"/>
                <a:sym typeface="Kokila"/>
              </a:rPr>
              <a:t>घाटा</a:t>
            </a:r>
            <a:r>
              <a:rPr lang="en-US" sz="3800" b="0" i="0" u="none" strike="noStrike" cap="none" dirty="0">
                <a:solidFill>
                  <a:srgbClr val="202124"/>
                </a:solidFill>
                <a:latin typeface="Kokila"/>
                <a:ea typeface="Kokila"/>
                <a:cs typeface="Kokila"/>
                <a:sym typeface="Kokila"/>
              </a:rPr>
              <a:t>) </a:t>
            </a:r>
            <a:endParaRPr sz="3800" b="0" i="0" u="none" strike="noStrike" cap="none" dirty="0">
              <a:solidFill>
                <a:srgbClr val="202124"/>
              </a:solidFill>
              <a:latin typeface="Kokila"/>
              <a:ea typeface="Kokila"/>
              <a:cs typeface="Kokila"/>
              <a:sym typeface="Kokil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500"/>
                                        <p:tgtEl>
                                          <p:spTgt spid="242"/>
                                        </p:tgtEl>
                                      </p:cBhvr>
                                    </p:animEffect>
                                  </p:childTnLst>
                                </p:cTn>
                              </p:par>
                              <p:par>
                                <p:cTn id="8" presetID="10" presetClass="entr" presetSubtype="0" fill="hold" nodeType="withEffect">
                                  <p:stCondLst>
                                    <p:cond delay="0"/>
                                  </p:stCondLst>
                                  <p:childTnLst>
                                    <p:set>
                                      <p:cBhvr>
                                        <p:cTn id="9" dur="1" fill="hold">
                                          <p:stCondLst>
                                            <p:cond delay="0"/>
                                          </p:stCondLst>
                                        </p:cTn>
                                        <p:tgtEl>
                                          <p:spTgt spid="248"/>
                                        </p:tgtEl>
                                        <p:attrNameLst>
                                          <p:attrName>style.visibility</p:attrName>
                                        </p:attrNameLst>
                                      </p:cBhvr>
                                      <p:to>
                                        <p:strVal val="visible"/>
                                      </p:to>
                                    </p:set>
                                    <p:animEffect transition="in" filter="fade">
                                      <p:cBhvr>
                                        <p:cTn id="10" dur="500"/>
                                        <p:tgtEl>
                                          <p:spTgt spid="248"/>
                                        </p:tgtEl>
                                      </p:cBhvr>
                                    </p:animEffect>
                                  </p:childTnLst>
                                </p:cTn>
                              </p:par>
                              <p:par>
                                <p:cTn id="11" presetID="10" presetClass="entr" presetSubtype="0" fill="hold" nodeType="withEffect">
                                  <p:stCondLst>
                                    <p:cond delay="0"/>
                                  </p:stCondLst>
                                  <p:childTnLst>
                                    <p:set>
                                      <p:cBhvr>
                                        <p:cTn id="12" dur="1" fill="hold">
                                          <p:stCondLst>
                                            <p:cond delay="0"/>
                                          </p:stCondLst>
                                        </p:cTn>
                                        <p:tgtEl>
                                          <p:spTgt spid="244"/>
                                        </p:tgtEl>
                                        <p:attrNameLst>
                                          <p:attrName>style.visibility</p:attrName>
                                        </p:attrNameLst>
                                      </p:cBhvr>
                                      <p:to>
                                        <p:strVal val="visible"/>
                                      </p:to>
                                    </p:set>
                                    <p:animEffect transition="in" filter="fade">
                                      <p:cBhvr>
                                        <p:cTn id="13" dur="500"/>
                                        <p:tgtEl>
                                          <p:spTgt spid="2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3"/>
                                        </p:tgtEl>
                                        <p:attrNameLst>
                                          <p:attrName>style.visibility</p:attrName>
                                        </p:attrNameLst>
                                      </p:cBhvr>
                                      <p:to>
                                        <p:strVal val="visible"/>
                                      </p:to>
                                    </p:set>
                                    <p:animEffect transition="in" filter="fade">
                                      <p:cBhvr>
                                        <p:cTn id="18" dur="500"/>
                                        <p:tgtEl>
                                          <p:spTgt spid="243"/>
                                        </p:tgtEl>
                                      </p:cBhvr>
                                    </p:animEffect>
                                  </p:childTnLst>
                                </p:cTn>
                              </p:par>
                              <p:par>
                                <p:cTn id="19" presetID="10" presetClass="entr" presetSubtype="0" fill="hold" nodeType="withEffect">
                                  <p:stCondLst>
                                    <p:cond delay="0"/>
                                  </p:stCondLst>
                                  <p:childTnLst>
                                    <p:set>
                                      <p:cBhvr>
                                        <p:cTn id="20" dur="1" fill="hold">
                                          <p:stCondLst>
                                            <p:cond delay="0"/>
                                          </p:stCondLst>
                                        </p:cTn>
                                        <p:tgtEl>
                                          <p:spTgt spid="249"/>
                                        </p:tgtEl>
                                        <p:attrNameLst>
                                          <p:attrName>style.visibility</p:attrName>
                                        </p:attrNameLst>
                                      </p:cBhvr>
                                      <p:to>
                                        <p:strVal val="visible"/>
                                      </p:to>
                                    </p:set>
                                    <p:animEffect transition="in" filter="fade">
                                      <p:cBhvr>
                                        <p:cTn id="21" dur="500"/>
                                        <p:tgtEl>
                                          <p:spTgt spid="249"/>
                                        </p:tgtEl>
                                      </p:cBhvr>
                                    </p:animEffect>
                                  </p:childTnLst>
                                </p:cTn>
                              </p:par>
                              <p:par>
                                <p:cTn id="22" presetID="10" presetClass="entr" presetSubtype="0" fill="hold" nodeType="withEffect">
                                  <p:stCondLst>
                                    <p:cond delay="0"/>
                                  </p:stCondLst>
                                  <p:childTnLst>
                                    <p:set>
                                      <p:cBhvr>
                                        <p:cTn id="23" dur="1" fill="hold">
                                          <p:stCondLst>
                                            <p:cond delay="0"/>
                                          </p:stCondLst>
                                        </p:cTn>
                                        <p:tgtEl>
                                          <p:spTgt spid="245"/>
                                        </p:tgtEl>
                                        <p:attrNameLst>
                                          <p:attrName>style.visibility</p:attrName>
                                        </p:attrNameLst>
                                      </p:cBhvr>
                                      <p:to>
                                        <p:strVal val="visible"/>
                                      </p:to>
                                    </p:set>
                                    <p:animEffect transition="in" filter="fade">
                                      <p:cBhvr>
                                        <p:cTn id="24" dur="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e-NP" b="1" dirty="0"/>
              <a:t>(NRW घटाउनुको महत्व) </a:t>
            </a:r>
            <a:r>
              <a:rPr lang="en-US" b="1" dirty="0"/>
              <a:t>Importance of Reducing NRW</a:t>
            </a:r>
          </a:p>
        </p:txBody>
      </p:sp>
      <p:sp>
        <p:nvSpPr>
          <p:cNvPr id="3" name="Text Placeholder 2"/>
          <p:cNvSpPr>
            <a:spLocks noGrp="1"/>
          </p:cNvSpPr>
          <p:nvPr>
            <p:ph type="body" idx="1"/>
          </p:nvPr>
        </p:nvSpPr>
        <p:spPr/>
        <p:txBody>
          <a:bodyPr/>
          <a:lstStyle/>
          <a:p>
            <a:endParaRPr lang="en-US" dirty="0"/>
          </a:p>
        </p:txBody>
      </p:sp>
      <p:pic>
        <p:nvPicPr>
          <p:cNvPr id="1026" name="Picture 2"/>
          <p:cNvPicPr>
            <a:picLocks noChangeAspect="1" noChangeArrowheads="1"/>
          </p:cNvPicPr>
          <p:nvPr/>
        </p:nvPicPr>
        <p:blipFill>
          <a:blip r:embed="rId2"/>
          <a:srcRect/>
          <a:stretch>
            <a:fillRect/>
          </a:stretch>
        </p:blipFill>
        <p:spPr bwMode="auto">
          <a:xfrm>
            <a:off x="1127883" y="1954059"/>
            <a:ext cx="9511088" cy="4529364"/>
          </a:xfrm>
          <a:prstGeom prst="rect">
            <a:avLst/>
          </a:prstGeom>
          <a:noFill/>
          <a:ln w="9525">
            <a:noFill/>
            <a:miter lim="800000"/>
            <a:headEnd/>
            <a:tailEnd/>
          </a:ln>
          <a:effectLst/>
        </p:spPr>
      </p:pic>
      <p:sp>
        <p:nvSpPr>
          <p:cNvPr id="6" name="スライド番号プレースホルダー 5">
            <a:extLst>
              <a:ext uri="{FF2B5EF4-FFF2-40B4-BE49-F238E27FC236}">
                <a16:creationId xmlns:a16="http://schemas.microsoft.com/office/drawing/2014/main" id="{EACF07EF-C383-A34A-FD89-0DF11D9603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84033c2b-00f7-40c7-8f48-15b44c4f841c}" enabled="1" method="Privileged" siteId="{615d96c1-231f-40d5-b2ef-46a3c20be1f2}" contentBits="0" removed="0"/>
</clbl:labelList>
</file>

<file path=docProps/app.xml><?xml version="1.0" encoding="utf-8"?>
<Properties xmlns="http://schemas.openxmlformats.org/officeDocument/2006/extended-properties" xmlns:vt="http://schemas.openxmlformats.org/officeDocument/2006/docPropsVTypes">
  <TotalTime>1578</TotalTime>
  <Words>1777</Words>
  <Application>Microsoft Office PowerPoint</Application>
  <PresentationFormat>ワイド画面</PresentationFormat>
  <Paragraphs>214</Paragraphs>
  <Slides>27</Slides>
  <Notes>25</Notes>
  <HiddenSlides>0</HiddenSlides>
  <MMClips>0</MMClips>
  <ScaleCrop>false</ScaleCrop>
  <HeadingPairs>
    <vt:vector size="6" baseType="variant">
      <vt:variant>
        <vt:lpstr>使用されているフォント</vt:lpstr>
      </vt:variant>
      <vt:variant>
        <vt:i4>10</vt:i4>
      </vt:variant>
      <vt:variant>
        <vt:lpstr>テーマ</vt:lpstr>
      </vt:variant>
      <vt:variant>
        <vt:i4>3</vt:i4>
      </vt:variant>
      <vt:variant>
        <vt:lpstr>スライド タイトル</vt:lpstr>
      </vt:variant>
      <vt:variant>
        <vt:i4>27</vt:i4>
      </vt:variant>
    </vt:vector>
  </HeadingPairs>
  <TitlesOfParts>
    <vt:vector size="40" baseType="lpstr">
      <vt:lpstr>Century</vt:lpstr>
      <vt:lpstr>Franklin Gothic Medium</vt:lpstr>
      <vt:lpstr>Kokila</vt:lpstr>
      <vt:lpstr>Calibri</vt:lpstr>
      <vt:lpstr>Wingdings</vt:lpstr>
      <vt:lpstr>Noto Sans Symbols</vt:lpstr>
      <vt:lpstr>Roboto</vt:lpstr>
      <vt:lpstr>Arial</vt:lpstr>
      <vt:lpstr>Times New Roman</vt:lpstr>
      <vt:lpstr>Arial Narrow</vt:lpstr>
      <vt:lpstr>Office テーマ</vt:lpstr>
      <vt:lpstr>Office テーマ</vt:lpstr>
      <vt:lpstr>1_Office テーマ</vt:lpstr>
      <vt:lpstr>Lecture 1: NRW: व्यबसायिक घाटा र प्रतिरोधी उपायहरू, व्यबसायिक घाटाका रोकथाम योजना</vt:lpstr>
      <vt:lpstr>पाठ्यक्रम</vt:lpstr>
      <vt:lpstr>NRW भनेको के हो?</vt:lpstr>
      <vt:lpstr>PowerPoint プレゼンテーション</vt:lpstr>
      <vt:lpstr> Water Balance Table of IWA – NRW को संरचना   </vt:lpstr>
      <vt:lpstr>अधिकृत खपत (Authorized Consumption)</vt:lpstr>
      <vt:lpstr>पानीको चुहावट (Water losses)</vt:lpstr>
      <vt:lpstr> पानी आपूर्ति प्रणालीमा देखिने घाटाहरु (Losses) </vt:lpstr>
      <vt:lpstr>(NRW घटाउनुको महत्व) Importance of Reducing NRW</vt:lpstr>
      <vt:lpstr>व्यबसायिक घाटाका उदाहरणहरू अप्रत्यक्ष घाटा / व्यबसायिक घाटा</vt:lpstr>
      <vt:lpstr>व्यबसायिक घाटाका उदाहरणहरू अप्रत्यक्ष घाटा / व्यबसायिक घाटा….</vt:lpstr>
      <vt:lpstr>व्यबसायिक घाटा र यसका प्रतिरोधी उपायहरू  व्यबसायिक घाटाका प्रतिरोधी उपायहरूको संरचना</vt:lpstr>
      <vt:lpstr>व्यबसायिक घाटा र यसका प्रतिरोधी उपायहरू …</vt:lpstr>
      <vt:lpstr>व्यबसायिक घाटा र यसका प्रतिरोधी उपायहरू…</vt:lpstr>
      <vt:lpstr>Meter Readingको अवस्था सुधार गर्न  गर्न सकिने जनसम्पर्कका कामहरूका उदाहरण:</vt:lpstr>
      <vt:lpstr>व्यबसायिक घाटा र यसका प्रतिरोधी उपायहरू…</vt:lpstr>
      <vt:lpstr>व्यबसायिक घाटा कम गर्ने तरिकाहरू बिस्तारमा  १ . बास्तविक illegal connection हरूको छानवीन</vt:lpstr>
      <vt:lpstr>बास्तविक illegal connection हरूको छानवीन….</vt:lpstr>
      <vt:lpstr>PowerPoint プレゼンテーション</vt:lpstr>
      <vt:lpstr>बास्तविक illegal connection हरूको छानवीन….. (३ ) Illegal connection छानबिन गर्दा ध्यान दिनुपर्ने कुराहरू</vt:lpstr>
      <vt:lpstr>२ . वास्तविक त्रुटिपूर्ण मिटरको सर्वेक्षण</vt:lpstr>
      <vt:lpstr>२ . वास्तविक त्रुटिपूर्ण मिटरको सर्वेक्षण.....</vt:lpstr>
      <vt:lpstr>ग्राहकको Meterको शुद्धता परीक्षणका फोटोहरू</vt:lpstr>
      <vt:lpstr>व्यवसायिक घाटा रोकथाम योजना</vt:lpstr>
      <vt:lpstr>व्यबसायिक घाटा रोकथाम योजना... </vt:lpstr>
      <vt:lpstr>आवश्क Website Link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NRW: व्यबसायिक घाटा र प्रतिरोधी उपायहरू, व्यबसायिक घाटा रोकथाम योजना</dc:title>
  <dc:creator>岩田 大三</dc:creator>
  <cp:lastModifiedBy>Koji NAITO</cp:lastModifiedBy>
  <cp:revision>31</cp:revision>
  <cp:lastPrinted>2024-04-15T11:10:11Z</cp:lastPrinted>
  <dcterms:created xsi:type="dcterms:W3CDTF">2022-05-25T04:54:28Z</dcterms:created>
  <dcterms:modified xsi:type="dcterms:W3CDTF">2025-03-05T07:32:21Z</dcterms:modified>
</cp:coreProperties>
</file>