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8"/>
  </p:notesMasterIdLst>
  <p:handoutMasterIdLst>
    <p:handoutMasterId r:id="rId39"/>
  </p:handoutMasterIdLst>
  <p:sldIdLst>
    <p:sldId id="256" r:id="rId3"/>
    <p:sldId id="533" r:id="rId4"/>
    <p:sldId id="258" r:id="rId5"/>
    <p:sldId id="265" r:id="rId6"/>
    <p:sldId id="267" r:id="rId7"/>
    <p:sldId id="268" r:id="rId8"/>
    <p:sldId id="269" r:id="rId9"/>
    <p:sldId id="276" r:id="rId10"/>
    <p:sldId id="271" r:id="rId11"/>
    <p:sldId id="272" r:id="rId12"/>
    <p:sldId id="273" r:id="rId13"/>
    <p:sldId id="274" r:id="rId14"/>
    <p:sldId id="275" r:id="rId15"/>
    <p:sldId id="277" r:id="rId16"/>
    <p:sldId id="541" r:id="rId17"/>
    <p:sldId id="542" r:id="rId18"/>
    <p:sldId id="543" r:id="rId19"/>
    <p:sldId id="280" r:id="rId20"/>
    <p:sldId id="279" r:id="rId21"/>
    <p:sldId id="281" r:id="rId22"/>
    <p:sldId id="538" r:id="rId23"/>
    <p:sldId id="539" r:id="rId24"/>
    <p:sldId id="540" r:id="rId25"/>
    <p:sldId id="282" r:id="rId26"/>
    <p:sldId id="545" r:id="rId27"/>
    <p:sldId id="547" r:id="rId28"/>
    <p:sldId id="283" r:id="rId29"/>
    <p:sldId id="285" r:id="rId30"/>
    <p:sldId id="286" r:id="rId31"/>
    <p:sldId id="287" r:id="rId32"/>
    <p:sldId id="288" r:id="rId33"/>
    <p:sldId id="544" r:id="rId34"/>
    <p:sldId id="289" r:id="rId35"/>
    <p:sldId id="535" r:id="rId36"/>
    <p:sldId id="511" r:id="rId37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AF32CB-3383-4614-BAB2-79B2196805D5}" v="4" dt="2025-03-05T07:35:50.1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中間スタイル 4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2157" autoAdjust="0"/>
  </p:normalViewPr>
  <p:slideViewPr>
    <p:cSldViewPr snapToGrid="0">
      <p:cViewPr varScale="1">
        <p:scale>
          <a:sx n="70" d="100"/>
          <a:sy n="70" d="100"/>
        </p:scale>
        <p:origin x="293" y="62"/>
      </p:cViewPr>
      <p:guideLst/>
    </p:cSldViewPr>
  </p:slideViewPr>
  <p:outlineViewPr>
    <p:cViewPr>
      <p:scale>
        <a:sx n="33" d="100"/>
        <a:sy n="33" d="100"/>
      </p:scale>
      <p:origin x="0" y="-1679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ji NAITO" userId="ae68a99b-acca-44ac-80fb-008532db2c0f" providerId="ADAL" clId="{D6AF32CB-3383-4614-BAB2-79B2196805D5}"/>
    <pc:docChg chg="modSld">
      <pc:chgData name="Koji NAITO" userId="ae68a99b-acca-44ac-80fb-008532db2c0f" providerId="ADAL" clId="{D6AF32CB-3383-4614-BAB2-79B2196805D5}" dt="2025-03-05T07:35:50.194" v="3"/>
      <pc:docMkLst>
        <pc:docMk/>
      </pc:docMkLst>
      <pc:sldChg chg="modSp">
        <pc:chgData name="Koji NAITO" userId="ae68a99b-acca-44ac-80fb-008532db2c0f" providerId="ADAL" clId="{D6AF32CB-3383-4614-BAB2-79B2196805D5}" dt="2025-03-05T07:35:50.194" v="3"/>
        <pc:sldMkLst>
          <pc:docMk/>
          <pc:sldMk cId="2210414389" sldId="256"/>
        </pc:sldMkLst>
        <pc:picChg chg="mod">
          <ac:chgData name="Koji NAITO" userId="ae68a99b-acca-44ac-80fb-008532db2c0f" providerId="ADAL" clId="{D6AF32CB-3383-4614-BAB2-79B2196805D5}" dt="2025-03-05T07:35:24.902" v="0"/>
          <ac:picMkLst>
            <pc:docMk/>
            <pc:sldMk cId="2210414389" sldId="256"/>
            <ac:picMk id="12" creationId="{BE0CD555-EB3B-D4CC-75D0-9845C4FBFD53}"/>
          </ac:picMkLst>
        </pc:picChg>
        <pc:picChg chg="mod">
          <ac:chgData name="Koji NAITO" userId="ae68a99b-acca-44ac-80fb-008532db2c0f" providerId="ADAL" clId="{D6AF32CB-3383-4614-BAB2-79B2196805D5}" dt="2025-03-05T07:35:50.194" v="3"/>
          <ac:picMkLst>
            <pc:docMk/>
            <pc:sldMk cId="2210414389" sldId="256"/>
            <ac:picMk id="14" creationId="{017DABC0-764F-E82F-F26C-7681A7AC32B7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svg"/><Relationship Id="rId1" Type="http://schemas.openxmlformats.org/officeDocument/2006/relationships/image" Target="../media/image55.png"/><Relationship Id="rId4" Type="http://schemas.openxmlformats.org/officeDocument/2006/relationships/image" Target="../media/image5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svg"/><Relationship Id="rId1" Type="http://schemas.openxmlformats.org/officeDocument/2006/relationships/image" Target="../media/image55.png"/><Relationship Id="rId4" Type="http://schemas.openxmlformats.org/officeDocument/2006/relationships/image" Target="../media/image5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B09B9E-C6B0-4ADF-84F6-C5046A7A9692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57B3C6-64C1-4785-8D8C-1C33E6AF0978}">
      <dgm:prSet/>
      <dgm:spPr/>
      <dgm:t>
        <a:bodyPr/>
        <a:lstStyle/>
        <a:p>
          <a:pPr>
            <a:lnSpc>
              <a:spcPct val="100000"/>
            </a:lnSpc>
          </a:pPr>
          <a:r>
            <a:rPr kumimoji="1" lang="en-US" b="1"/>
            <a:t>This is the end of this PowerPoints.</a:t>
          </a:r>
          <a:endParaRPr lang="en-US"/>
        </a:p>
      </dgm:t>
    </dgm:pt>
    <dgm:pt modelId="{50EB6F97-0BE3-49C1-A6E8-AF27F00A710D}" type="parTrans" cxnId="{B40B40D2-4685-41BA-9315-6C8DB0B5F3ED}">
      <dgm:prSet/>
      <dgm:spPr/>
      <dgm:t>
        <a:bodyPr/>
        <a:lstStyle/>
        <a:p>
          <a:endParaRPr lang="en-US"/>
        </a:p>
      </dgm:t>
    </dgm:pt>
    <dgm:pt modelId="{96725EDD-E796-4E40-9701-C54B2456B8E5}" type="sibTrans" cxnId="{B40B40D2-4685-41BA-9315-6C8DB0B5F3ED}">
      <dgm:prSet/>
      <dgm:spPr/>
      <dgm:t>
        <a:bodyPr/>
        <a:lstStyle/>
        <a:p>
          <a:endParaRPr lang="en-US"/>
        </a:p>
      </dgm:t>
    </dgm:pt>
    <dgm:pt modelId="{E900F28C-F785-4D85-9769-A675B8FA62B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Thank you very much for listening!</a:t>
          </a:r>
          <a:endParaRPr lang="en-US"/>
        </a:p>
      </dgm:t>
    </dgm:pt>
    <dgm:pt modelId="{F7473921-EBEA-4C60-8502-FBB636EE1ED5}" type="parTrans" cxnId="{E362C023-05D6-41A5-8AD4-F3042C88AC24}">
      <dgm:prSet/>
      <dgm:spPr/>
      <dgm:t>
        <a:bodyPr/>
        <a:lstStyle/>
        <a:p>
          <a:endParaRPr lang="en-US"/>
        </a:p>
      </dgm:t>
    </dgm:pt>
    <dgm:pt modelId="{DE3A7E8F-CEA1-47B8-9A10-304E9ADD00C5}" type="sibTrans" cxnId="{E362C023-05D6-41A5-8AD4-F3042C88AC24}">
      <dgm:prSet/>
      <dgm:spPr/>
      <dgm:t>
        <a:bodyPr/>
        <a:lstStyle/>
        <a:p>
          <a:endParaRPr lang="en-US"/>
        </a:p>
      </dgm:t>
    </dgm:pt>
    <dgm:pt modelId="{93CC843C-668B-4A20-928B-5A250BC704C7}" type="pres">
      <dgm:prSet presAssocID="{51B09B9E-C6B0-4ADF-84F6-C5046A7A9692}" presName="root" presStyleCnt="0">
        <dgm:presLayoutVars>
          <dgm:dir/>
          <dgm:resizeHandles val="exact"/>
        </dgm:presLayoutVars>
      </dgm:prSet>
      <dgm:spPr/>
    </dgm:pt>
    <dgm:pt modelId="{D8C6DA6E-582D-4C88-9ECF-C2C1C348EB43}" type="pres">
      <dgm:prSet presAssocID="{2457B3C6-64C1-4785-8D8C-1C33E6AF0978}" presName="compNode" presStyleCnt="0"/>
      <dgm:spPr/>
    </dgm:pt>
    <dgm:pt modelId="{53196B9C-8F05-40C6-B2E7-398BFF33D22F}" type="pres">
      <dgm:prSet presAssocID="{2457B3C6-64C1-4785-8D8C-1C33E6AF097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mote control"/>
        </a:ext>
      </dgm:extLst>
    </dgm:pt>
    <dgm:pt modelId="{17558BF9-4804-4D93-ACF2-F965EFD0C5C8}" type="pres">
      <dgm:prSet presAssocID="{2457B3C6-64C1-4785-8D8C-1C33E6AF0978}" presName="spaceRect" presStyleCnt="0"/>
      <dgm:spPr/>
    </dgm:pt>
    <dgm:pt modelId="{69583F74-B70D-4E58-A58B-6D40AE9EB451}" type="pres">
      <dgm:prSet presAssocID="{2457B3C6-64C1-4785-8D8C-1C33E6AF0978}" presName="textRect" presStyleLbl="revTx" presStyleIdx="0" presStyleCnt="2">
        <dgm:presLayoutVars>
          <dgm:chMax val="1"/>
          <dgm:chPref val="1"/>
        </dgm:presLayoutVars>
      </dgm:prSet>
      <dgm:spPr/>
    </dgm:pt>
    <dgm:pt modelId="{4DE44E96-7DA5-478E-934E-AFA788825F89}" type="pres">
      <dgm:prSet presAssocID="{96725EDD-E796-4E40-9701-C54B2456B8E5}" presName="sibTrans" presStyleCnt="0"/>
      <dgm:spPr/>
    </dgm:pt>
    <dgm:pt modelId="{8FD51DF0-C4DC-4770-8BAE-9F5D73FAB3A2}" type="pres">
      <dgm:prSet presAssocID="{E900F28C-F785-4D85-9769-A675B8FA62B5}" presName="compNode" presStyleCnt="0"/>
      <dgm:spPr/>
    </dgm:pt>
    <dgm:pt modelId="{32403553-B67F-4D1E-8C99-44FE85292F21}" type="pres">
      <dgm:prSet presAssocID="{E900F28C-F785-4D85-9769-A675B8FA62B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unglasses Face Outline"/>
        </a:ext>
      </dgm:extLst>
    </dgm:pt>
    <dgm:pt modelId="{B5F84CAE-6A7B-4F9D-A303-49EC986260E6}" type="pres">
      <dgm:prSet presAssocID="{E900F28C-F785-4D85-9769-A675B8FA62B5}" presName="spaceRect" presStyleCnt="0"/>
      <dgm:spPr/>
    </dgm:pt>
    <dgm:pt modelId="{A2C51AC8-7206-41ED-9ADD-174FF035F4CD}" type="pres">
      <dgm:prSet presAssocID="{E900F28C-F785-4D85-9769-A675B8FA62B5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E362C023-05D6-41A5-8AD4-F3042C88AC24}" srcId="{51B09B9E-C6B0-4ADF-84F6-C5046A7A9692}" destId="{E900F28C-F785-4D85-9769-A675B8FA62B5}" srcOrd="1" destOrd="0" parTransId="{F7473921-EBEA-4C60-8502-FBB636EE1ED5}" sibTransId="{DE3A7E8F-CEA1-47B8-9A10-304E9ADD00C5}"/>
    <dgm:cxn modelId="{2199B051-5C7E-41FE-818D-7B5C964F0424}" type="presOf" srcId="{51B09B9E-C6B0-4ADF-84F6-C5046A7A9692}" destId="{93CC843C-668B-4A20-928B-5A250BC704C7}" srcOrd="0" destOrd="0" presId="urn:microsoft.com/office/officeart/2018/2/layout/IconLabelList"/>
    <dgm:cxn modelId="{F942DD8B-E1CD-44E2-A11E-0C53190F6D92}" type="presOf" srcId="{2457B3C6-64C1-4785-8D8C-1C33E6AF0978}" destId="{69583F74-B70D-4E58-A58B-6D40AE9EB451}" srcOrd="0" destOrd="0" presId="urn:microsoft.com/office/officeart/2018/2/layout/IconLabelList"/>
    <dgm:cxn modelId="{D77AF1CE-F99F-4E36-ADAA-AC5CECFA221D}" type="presOf" srcId="{E900F28C-F785-4D85-9769-A675B8FA62B5}" destId="{A2C51AC8-7206-41ED-9ADD-174FF035F4CD}" srcOrd="0" destOrd="0" presId="urn:microsoft.com/office/officeart/2018/2/layout/IconLabelList"/>
    <dgm:cxn modelId="{B40B40D2-4685-41BA-9315-6C8DB0B5F3ED}" srcId="{51B09B9E-C6B0-4ADF-84F6-C5046A7A9692}" destId="{2457B3C6-64C1-4785-8D8C-1C33E6AF0978}" srcOrd="0" destOrd="0" parTransId="{50EB6F97-0BE3-49C1-A6E8-AF27F00A710D}" sibTransId="{96725EDD-E796-4E40-9701-C54B2456B8E5}"/>
    <dgm:cxn modelId="{D1C74E13-7A33-4B3C-B216-7163E4BCF1E4}" type="presParOf" srcId="{93CC843C-668B-4A20-928B-5A250BC704C7}" destId="{D8C6DA6E-582D-4C88-9ECF-C2C1C348EB43}" srcOrd="0" destOrd="0" presId="urn:microsoft.com/office/officeart/2018/2/layout/IconLabelList"/>
    <dgm:cxn modelId="{F0EBF993-6E09-4CF8-B0EF-C5F526D9B696}" type="presParOf" srcId="{D8C6DA6E-582D-4C88-9ECF-C2C1C348EB43}" destId="{53196B9C-8F05-40C6-B2E7-398BFF33D22F}" srcOrd="0" destOrd="0" presId="urn:microsoft.com/office/officeart/2018/2/layout/IconLabelList"/>
    <dgm:cxn modelId="{95D7CF9D-0FEA-4640-91EC-8D3B8EC1A8F4}" type="presParOf" srcId="{D8C6DA6E-582D-4C88-9ECF-C2C1C348EB43}" destId="{17558BF9-4804-4D93-ACF2-F965EFD0C5C8}" srcOrd="1" destOrd="0" presId="urn:microsoft.com/office/officeart/2018/2/layout/IconLabelList"/>
    <dgm:cxn modelId="{83890C89-078A-42B3-84C1-B1A006661F4A}" type="presParOf" srcId="{D8C6DA6E-582D-4C88-9ECF-C2C1C348EB43}" destId="{69583F74-B70D-4E58-A58B-6D40AE9EB451}" srcOrd="2" destOrd="0" presId="urn:microsoft.com/office/officeart/2018/2/layout/IconLabelList"/>
    <dgm:cxn modelId="{9C52F4AF-B656-4749-83C0-371CD20AF1AB}" type="presParOf" srcId="{93CC843C-668B-4A20-928B-5A250BC704C7}" destId="{4DE44E96-7DA5-478E-934E-AFA788825F89}" srcOrd="1" destOrd="0" presId="urn:microsoft.com/office/officeart/2018/2/layout/IconLabelList"/>
    <dgm:cxn modelId="{4B946762-37A5-4086-9F74-D9820CF0F7AD}" type="presParOf" srcId="{93CC843C-668B-4A20-928B-5A250BC704C7}" destId="{8FD51DF0-C4DC-4770-8BAE-9F5D73FAB3A2}" srcOrd="2" destOrd="0" presId="urn:microsoft.com/office/officeart/2018/2/layout/IconLabelList"/>
    <dgm:cxn modelId="{8CDAE03B-BC43-471D-9453-CB546A02DE25}" type="presParOf" srcId="{8FD51DF0-C4DC-4770-8BAE-9F5D73FAB3A2}" destId="{32403553-B67F-4D1E-8C99-44FE85292F21}" srcOrd="0" destOrd="0" presId="urn:microsoft.com/office/officeart/2018/2/layout/IconLabelList"/>
    <dgm:cxn modelId="{A769DB85-7FFC-424E-960D-07C1F5E6151B}" type="presParOf" srcId="{8FD51DF0-C4DC-4770-8BAE-9F5D73FAB3A2}" destId="{B5F84CAE-6A7B-4F9D-A303-49EC986260E6}" srcOrd="1" destOrd="0" presId="urn:microsoft.com/office/officeart/2018/2/layout/IconLabelList"/>
    <dgm:cxn modelId="{11C428BC-DC3C-47B6-A54F-71296435AF5A}" type="presParOf" srcId="{8FD51DF0-C4DC-4770-8BAE-9F5D73FAB3A2}" destId="{A2C51AC8-7206-41ED-9ADD-174FF035F4C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196B9C-8F05-40C6-B2E7-398BFF33D22F}">
      <dsp:nvSpPr>
        <dsp:cNvPr id="0" name=""/>
        <dsp:cNvSpPr/>
      </dsp:nvSpPr>
      <dsp:spPr>
        <a:xfrm>
          <a:off x="1747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583F74-B70D-4E58-A58B-6D40AE9EB451}">
      <dsp:nvSpPr>
        <dsp:cNvPr id="0" name=""/>
        <dsp:cNvSpPr/>
      </dsp:nvSpPr>
      <dsp:spPr>
        <a:xfrm>
          <a:off x="559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900" b="1" kern="1200"/>
            <a:t>This is the end of this PowerPoints.</a:t>
          </a:r>
          <a:endParaRPr lang="en-US" sz="1900" kern="1200"/>
        </a:p>
      </dsp:txBody>
      <dsp:txXfrm>
        <a:off x="559800" y="3022743"/>
        <a:ext cx="4320000" cy="720000"/>
      </dsp:txXfrm>
    </dsp:sp>
    <dsp:sp modelId="{32403553-B67F-4D1E-8C99-44FE85292F21}">
      <dsp:nvSpPr>
        <dsp:cNvPr id="0" name=""/>
        <dsp:cNvSpPr/>
      </dsp:nvSpPr>
      <dsp:spPr>
        <a:xfrm>
          <a:off x="6823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C51AC8-7206-41ED-9ADD-174FF035F4CD}">
      <dsp:nvSpPr>
        <dsp:cNvPr id="0" name=""/>
        <dsp:cNvSpPr/>
      </dsp:nvSpPr>
      <dsp:spPr>
        <a:xfrm>
          <a:off x="5635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Thank you very much for listening!</a:t>
          </a:r>
          <a:endParaRPr lang="en-US" sz="1900" kern="1200"/>
        </a:p>
      </dsp:txBody>
      <dsp:txXfrm>
        <a:off x="5635800" y="3022743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D8EE55D5-3D53-54D2-9BBD-E82E7A33E4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E77CDD7-6294-EE0E-5452-EFCF24A77C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14B07-2F00-4721-8435-8E1EFAF3F26B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4A853A0-4DDE-00EE-B087-E35B939C63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ADC3C38-ACBD-8954-3B1E-BF681C345B5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2BF9F-32BF-4279-BDB8-0A1A4E92F3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283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633B0-8BC4-4779-9941-39148773814E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BD47C-3E36-4F36-876C-DEE66F2A1B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48534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BD47C-3E36-4F36-876C-DEE66F2A1BEF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9013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779945-2104-0D60-49E2-60E23C356B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4D64965-1E6F-1BD3-462A-133F00173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6486639-54A1-C6B3-7630-7F9340ED5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0FFE-C836-4491-B7CE-D62551686A88}" type="datetime1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4E47984-8C3F-5C7C-DE67-B64ED96E3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FCB0561-43F5-41B3-FE96-A2813852E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AEA6-66EA-4D44-912F-2483D41830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1234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E2BE03-7656-E004-709D-285AC5895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B3D3456-CAAB-24C1-62C3-A29335F04D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F6CF5E-2AC0-851E-2ADB-C901A22C7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C7A54-70B2-4481-8D7F-CAD04B23A6E0}" type="datetime1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D649300-32DE-86E4-F335-7F9DC1BD5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8E532E6-15C7-E407-0E99-BFEA2BAFC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AEA6-66EA-4D44-912F-2483D41830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0587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BB9C9B2-FAE6-0E65-AB30-D9BEAB999C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70E984A-ABF1-A47A-59B3-A0E8DE67BD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4B34892-7E28-C8B2-631C-92EDE210A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6FFA8-945D-43AF-8967-36722F92F250}" type="datetime1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AC53176-3F92-67EE-BF79-379EEF4B4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374E9C6-B4C2-1E42-09EA-54A531DD3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AEA6-66EA-4D44-912F-2483D41830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2996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21561-7B10-4EF8-B315-00615BC7E492}" type="datetime1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3107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DD294-2B6D-4623-8E70-30D55E6B1138}" type="datetime1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957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C551-9DB1-4DE0-AFEA-9E2D48D1A9D6}" type="datetime1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4733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5B2F-8D61-4E2F-90FC-70B84AF40FF5}" type="datetime1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7888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289B-54C0-483A-AB48-4FAD1848AAC7}" type="datetime1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7174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DDE01-4B6E-4ADF-8524-6D0E4F1573A8}" type="datetime1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16337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9032-5C9B-47D6-8701-3261E0185F5F}" type="datetime1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71365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7C3AF-58FE-4685-839D-713B5DFC76CC}" type="datetime1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9335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FCC5FB-95DD-73D7-E647-0626CF973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8959631-3A0D-DBCA-348A-23607AB7F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548687D-7F52-4866-3FB4-FFF571F34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0305B-A037-420E-9254-5A92A77D30DB}" type="datetime1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52BEA13-19B8-65DE-6FA5-05C6623E6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644CC76-C5CB-C860-5F4B-36347D0F0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AEA6-66EA-4D44-912F-2483D41830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27547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8172-C644-472F-B3D0-2D08DB3074FA}" type="datetime1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14773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5A1EA-DAD1-41BE-B6E8-ED3E3EA14F0C}" type="datetime1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09492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D9A0F-2B44-4371-945C-B170462FAAA4}" type="datetime1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498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48477A-1DDF-FCD3-8DA1-37CFF5566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78C37EC-89B9-913C-F485-58BBF67FE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EED1609-B7B8-35AA-6DEB-825A90F7C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C371-498E-4CD7-86D9-7FBAFA9C30BF}" type="datetime1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B1F95F9-7F56-7EFD-0D13-064CCFBE6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3FCC5A1-01E4-F837-B98A-9A358B791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AEA6-66EA-4D44-912F-2483D41830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761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F35316-75BC-DABA-890E-D09E53B82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0D12D28-5E67-0202-AA45-C2FAA7C216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E5F5A7D-04F9-ED5A-61AF-100CF1EFC9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884AAF5-1028-50A6-142A-45D2C3FC8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8E13B-94E8-4C99-8D03-8E9CA687E21E}" type="datetime1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79FE4E0-8CC3-B573-FEEE-61DCFB8F9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08A6995-3258-E6EF-75B7-C8D9A9CAC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AEA6-66EA-4D44-912F-2483D41830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1174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EBCCA8-3832-CE8C-BF85-2ADA60BB2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3A06392-DFE9-CE8D-CBA3-545393D0D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16C6CFB-3DC9-10BB-1DFA-1B7813E9CD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2E5A336-3D08-C403-56DB-DAC270FF52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0588F2A-0D3A-9531-4AE0-2B9F96AED9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AC64D9B-1418-7DC9-C6B3-4239927E8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9954F-6740-4F72-BA1A-31851148777E}" type="datetime1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7F1CEB6-4197-5EED-CB77-47740E5D2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D467069-BA94-7FB1-FD86-2FD5CE0ED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AEA6-66EA-4D44-912F-2483D41830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8757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BEE2FE-4D6C-54B3-1553-0834F0400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F7116FE-8724-1313-60AA-634392964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261C-910F-4DE8-B07D-DAAB04F16EF5}" type="datetime1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41EB75E-E43B-4897-F12D-558931791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F282854-DFF4-6B78-6F6B-04172AFA1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AEA6-66EA-4D44-912F-2483D41830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3344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2FD2AAF-FCFB-A72E-FCBA-AA8B6BE96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B2F4C-BEFE-408C-BD5E-F4E93DF70068}" type="datetime1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885F885-63F7-D00A-4CE5-AAB4E1358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AEC0AA5-DCFC-0826-D036-AB003EEE4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AEA6-66EA-4D44-912F-2483D41830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6705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F8695A-4BC1-1906-5373-F2E532CE6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519AF85-7AA4-5E19-C275-E31E0E1A8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422F2FD-732F-9D3F-6473-CDDB07D006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5D4B2CC-E97E-CB47-A967-4CDE6743E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BE21-84D4-45C3-8BAF-09A058C28692}" type="datetime1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33CF800-5F87-5A8E-8740-71D285874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BE4DE50-5DED-CB62-18B4-2D44D9D3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AEA6-66EA-4D44-912F-2483D41830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5795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0AA234-D6D7-97E0-F0E9-B0505AAE1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31AC9F1-51F3-2C58-7018-A7CA4D1BF4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6E4C158-ACE3-517A-6935-A169F7FF1F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2D297E1-2A53-FDA2-AE85-023B46FA2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3093-E224-4264-9257-4579EED05C79}" type="datetime1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285EF68-1857-653F-2774-A38CE4417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7243DFA-080A-B199-E412-7B2D810FA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AEA6-66EA-4D44-912F-2483D41830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5796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70E7F30-1472-9023-6FF4-4976644A0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5399948-BDEC-9B0C-CA8D-1C437297D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6D19A2-3948-323B-4177-813A3CE31E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930F9-1B7E-4CFB-BC76-9043340C0D73}" type="datetime1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0D0DF3B-E04F-5799-020E-9D9A88EC98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3917A0C-E4A8-F2F2-9D5D-6C0B88C09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1AEA6-66EA-4D44-912F-2483D41830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2990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04C68-445E-4BEC-927B-FA377DC7E8F4}" type="datetime1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3603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jpe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g"/><Relationship Id="rId4" Type="http://schemas.openxmlformats.org/officeDocument/2006/relationships/image" Target="../media/image43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DF72938-D22D-3EBD-269A-64F9D10099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0045" y="1268143"/>
            <a:ext cx="5624118" cy="3100523"/>
          </a:xfrm>
        </p:spPr>
        <p:txBody>
          <a:bodyPr anchor="ctr">
            <a:normAutofit fontScale="90000"/>
          </a:bodyPr>
          <a:lstStyle/>
          <a:p>
            <a:pPr algn="l"/>
            <a:r>
              <a:rPr kumimoji="1" lang="en-US" altLang="ja-JP" sz="4200" dirty="0"/>
              <a:t>Lecture 2</a:t>
            </a:r>
            <a:r>
              <a:rPr lang="en-US" altLang="ja-JP" sz="4200" dirty="0"/>
              <a:t>: </a:t>
            </a:r>
            <a:r>
              <a:rPr lang="en-US" altLang="ja-JP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Illegal connection</a:t>
            </a:r>
            <a:r>
              <a:rPr lang="en-US" altLang="ja-JP" sz="4200" dirty="0"/>
              <a:t> </a:t>
            </a:r>
            <a:r>
              <a:rPr lang="hi-IN" altLang="ja-JP" sz="4200" dirty="0"/>
              <a:t>हरूलाई नियन्त्रण गर्नुको महत्त्व, </a:t>
            </a:r>
            <a:r>
              <a:rPr lang="en-US" altLang="ja-JP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Illegal connection </a:t>
            </a:r>
            <a:r>
              <a:rPr lang="hi-IN" altLang="ja-JP" sz="4200" dirty="0"/>
              <a:t>हरू घटाउने उपायहरूको परिचय</a:t>
            </a:r>
            <a:endParaRPr kumimoji="1" lang="ja-JP" altLang="en-US" sz="42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3F05185-84ED-D259-8C98-A46CFEB403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369" y="4226312"/>
            <a:ext cx="5617794" cy="1510759"/>
          </a:xfrm>
        </p:spPr>
        <p:txBody>
          <a:bodyPr anchor="t">
            <a:noAutofit/>
          </a:bodyPr>
          <a:lstStyle/>
          <a:p>
            <a:pPr algn="l"/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Training courses: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Illegal Connections </a:t>
            </a:r>
            <a:r>
              <a:rPr lang="en-US" b="1" dirty="0"/>
              <a:t>न्यूनीकरण उपायहरू</a:t>
            </a:r>
            <a:endParaRPr kumimoji="1"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Non-Revenue Water </a:t>
            </a:r>
            <a:r>
              <a:rPr lang="hi-IN" altLang="ja-JP" dirty="0">
                <a:latin typeface="Arial" panose="020B0604020202020204" pitchFamily="34" charset="0"/>
                <a:cs typeface="Arial" panose="020B0604020202020204" pitchFamily="34" charset="0"/>
              </a:rPr>
              <a:t>कमी: व्यबसायिक घाटा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8D32C3D-8F76-4E99-BE56-0836CC38C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493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0766076-46F5-42D5-A773-2B3BEF2B8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5575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B7B90D9-1EC2-4A12-B24A-342C1BCA2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9072" y="0"/>
            <a:ext cx="2845372" cy="6858000"/>
          </a:xfrm>
          <a:custGeom>
            <a:avLst/>
            <a:gdLst>
              <a:gd name="connsiteX0" fmla="*/ 939908 w 2845372"/>
              <a:gd name="connsiteY0" fmla="*/ 0 h 6858000"/>
              <a:gd name="connsiteX1" fmla="*/ 1222349 w 2845372"/>
              <a:gd name="connsiteY1" fmla="*/ 0 h 6858000"/>
              <a:gd name="connsiteX2" fmla="*/ 1244473 w 2845372"/>
              <a:gd name="connsiteY2" fmla="*/ 14997 h 6858000"/>
              <a:gd name="connsiteX3" fmla="*/ 2845372 w 2845372"/>
              <a:gd name="connsiteY3" fmla="*/ 3621656 h 6858000"/>
              <a:gd name="connsiteX4" fmla="*/ 971022 w 2845372"/>
              <a:gd name="connsiteY4" fmla="*/ 6374814 h 6858000"/>
              <a:gd name="connsiteX5" fmla="*/ 454374 w 2845372"/>
              <a:gd name="connsiteY5" fmla="*/ 6780599 h 6858000"/>
              <a:gd name="connsiteX6" fmla="*/ 342618 w 2845372"/>
              <a:gd name="connsiteY6" fmla="*/ 6858000 h 6858000"/>
              <a:gd name="connsiteX7" fmla="*/ 129116 w 2845372"/>
              <a:gd name="connsiteY7" fmla="*/ 6858000 h 6858000"/>
              <a:gd name="connsiteX8" fmla="*/ 0 w 2845372"/>
              <a:gd name="connsiteY8" fmla="*/ 6858000 h 6858000"/>
              <a:gd name="connsiteX9" fmla="*/ 119401 w 2845372"/>
              <a:gd name="connsiteY9" fmla="*/ 6780599 h 6858000"/>
              <a:gd name="connsiteX10" fmla="*/ 671389 w 2845372"/>
              <a:gd name="connsiteY10" fmla="*/ 6374814 h 6858000"/>
              <a:gd name="connsiteX11" fmla="*/ 2673952 w 2845372"/>
              <a:gd name="connsiteY11" fmla="*/ 3621656 h 6858000"/>
              <a:gd name="connsiteX12" fmla="*/ 963545 w 2845372"/>
              <a:gd name="connsiteY12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45372" h="6858000">
                <a:moveTo>
                  <a:pt x="939908" y="0"/>
                </a:moveTo>
                <a:lnTo>
                  <a:pt x="1222349" y="0"/>
                </a:lnTo>
                <a:lnTo>
                  <a:pt x="1244473" y="14997"/>
                </a:lnTo>
                <a:cubicBezTo>
                  <a:pt x="2271636" y="754641"/>
                  <a:pt x="2845372" y="2093192"/>
                  <a:pt x="2845372" y="3621656"/>
                </a:cubicBezTo>
                <a:cubicBezTo>
                  <a:pt x="2845372" y="4969131"/>
                  <a:pt x="1916647" y="5602839"/>
                  <a:pt x="971022" y="6374814"/>
                </a:cubicBezTo>
                <a:cubicBezTo>
                  <a:pt x="798819" y="6515397"/>
                  <a:pt x="628192" y="6653108"/>
                  <a:pt x="454374" y="6780599"/>
                </a:cubicBezTo>
                <a:lnTo>
                  <a:pt x="342618" y="6858000"/>
                </a:lnTo>
                <a:lnTo>
                  <a:pt x="129116" y="6858000"/>
                </a:lnTo>
                <a:lnTo>
                  <a:pt x="0" y="6858000"/>
                </a:lnTo>
                <a:lnTo>
                  <a:pt x="119401" y="6780599"/>
                </a:lnTo>
                <a:cubicBezTo>
                  <a:pt x="305108" y="6653108"/>
                  <a:pt x="487407" y="6515397"/>
                  <a:pt x="671389" y="6374814"/>
                </a:cubicBezTo>
                <a:cubicBezTo>
                  <a:pt x="1681699" y="5602839"/>
                  <a:pt x="2673952" y="4969131"/>
                  <a:pt x="2673952" y="3621656"/>
                </a:cubicBezTo>
                <a:cubicBezTo>
                  <a:pt x="2673952" y="2093192"/>
                  <a:pt x="2060970" y="754641"/>
                  <a:pt x="963545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CA34E03-B567-9DAE-DAE9-4EED51513976}"/>
              </a:ext>
            </a:extLst>
          </p:cNvPr>
          <p:cNvSpPr txBox="1"/>
          <p:nvPr/>
        </p:nvSpPr>
        <p:spPr>
          <a:xfrm>
            <a:off x="6090045" y="295622"/>
            <a:ext cx="5496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i="1"/>
              <a:t>The Project on Capacity Development of KUKL to Improve Overall Water Supply Service in Kathmandu Valley</a:t>
            </a:r>
            <a:endParaRPr kumimoji="1" lang="ja-JP" altLang="en-US" sz="2000" b="1" i="1" dirty="0"/>
          </a:p>
        </p:txBody>
      </p:sp>
      <p:pic>
        <p:nvPicPr>
          <p:cNvPr id="12" name="図 11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BE0CD555-EB3B-D4CC-75D0-9845C4FBFD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399" y="5954539"/>
            <a:ext cx="2424907" cy="734075"/>
          </a:xfrm>
          <a:prstGeom prst="rect">
            <a:avLst/>
          </a:prstGeom>
        </p:spPr>
      </p:pic>
      <p:pic>
        <p:nvPicPr>
          <p:cNvPr id="14" name="図 13" descr="グラフィカル ユーザー インターフェイス, ロゴ&#10;&#10;自動的に生成された説明">
            <a:extLst>
              <a:ext uri="{FF2B5EF4-FFF2-40B4-BE49-F238E27FC236}">
                <a16:creationId xmlns:a16="http://schemas.microsoft.com/office/drawing/2014/main" id="{017DABC0-764F-E82F-F26C-7681A7AC32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348" y="5968152"/>
            <a:ext cx="2382769" cy="72131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5DA6FB3-70A5-79E0-2EFD-75BF31D41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3909" y="6356350"/>
            <a:ext cx="2743200" cy="365125"/>
          </a:xfrm>
        </p:spPr>
        <p:txBody>
          <a:bodyPr/>
          <a:lstStyle/>
          <a:p>
            <a:fld id="{CDA1AEA6-66EA-4D44-912F-2483D41830B3}" type="slidenum">
              <a:rPr kumimoji="1" lang="ja-JP" altLang="en-US" sz="1600" b="1" smtClean="0">
                <a:solidFill>
                  <a:schemeClr val="tx1"/>
                </a:solidFill>
              </a:rPr>
              <a:t>1</a:t>
            </a:fld>
            <a:endParaRPr kumimoji="1" lang="ja-JP" altLang="en-US" sz="1600" b="1" dirty="0">
              <a:solidFill>
                <a:schemeClr val="tx1"/>
              </a:solidFill>
            </a:endParaRPr>
          </a:p>
        </p:txBody>
      </p:sp>
      <p:pic>
        <p:nvPicPr>
          <p:cNvPr id="16" name="図 15" descr="庭に植えている様々な料理&#10;&#10;低い精度で自動的に生成された説明">
            <a:extLst>
              <a:ext uri="{FF2B5EF4-FFF2-40B4-BE49-F238E27FC236}">
                <a16:creationId xmlns:a16="http://schemas.microsoft.com/office/drawing/2014/main" id="{9F54683B-D8E0-E76C-093E-A9B6268F51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22" y="178929"/>
            <a:ext cx="4178828" cy="3136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図 17" descr="人, 男, 建物, 屋外 が含まれている画像&#10;&#10;自動的に生成された説明">
            <a:extLst>
              <a:ext uri="{FF2B5EF4-FFF2-40B4-BE49-F238E27FC236}">
                <a16:creationId xmlns:a16="http://schemas.microsoft.com/office/drawing/2014/main" id="{8D3BD450-C2EB-2444-F6A5-C2F7FD3CA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22" y="3456881"/>
            <a:ext cx="4178828" cy="3134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041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0B7C13-BE4F-0AFF-AC2B-B76ACC9E8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260648"/>
            <a:ext cx="10381785" cy="1143000"/>
          </a:xfrm>
        </p:spPr>
        <p:txBody>
          <a:bodyPr>
            <a:noAutofit/>
          </a:bodyPr>
          <a:lstStyle/>
          <a:p>
            <a:r>
              <a:rPr lang="en-US" altLang="ja-JP" sz="3600" dirty="0"/>
              <a:t>3. </a:t>
            </a:r>
            <a:r>
              <a:rPr lang="en-US" altLang="ja-JP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Illegal Connection </a:t>
            </a:r>
            <a:r>
              <a:rPr lang="hi-IN" altLang="ja-JP" sz="3600" dirty="0"/>
              <a:t>का प्रतिरोधि उपायहरूको प्राविधिक निरीक्षण योजनाको विवरण</a:t>
            </a:r>
            <a:endParaRPr lang="ja-JP" altLang="en-US" sz="3600" dirty="0"/>
          </a:p>
        </p:txBody>
      </p:sp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9CF1FA55-DAC1-B738-5BDB-A523FEE153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2988611"/>
              </p:ext>
            </p:extLst>
          </p:nvPr>
        </p:nvGraphicFramePr>
        <p:xfrm>
          <a:off x="758283" y="1517948"/>
          <a:ext cx="10872438" cy="4640052"/>
        </p:xfrm>
        <a:graphic>
          <a:graphicData uri="http://schemas.openxmlformats.org/drawingml/2006/table">
            <a:tbl>
              <a:tblPr firstRow="1" firstCol="1" bandRow="1"/>
              <a:tblGrid>
                <a:gridCol w="1912743">
                  <a:extLst>
                    <a:ext uri="{9D8B030D-6E8A-4147-A177-3AD203B41FA5}">
                      <a16:colId xmlns:a16="http://schemas.microsoft.com/office/drawing/2014/main" val="435038135"/>
                    </a:ext>
                  </a:extLst>
                </a:gridCol>
                <a:gridCol w="2213208">
                  <a:extLst>
                    <a:ext uri="{9D8B030D-6E8A-4147-A177-3AD203B41FA5}">
                      <a16:colId xmlns:a16="http://schemas.microsoft.com/office/drawing/2014/main" val="637018027"/>
                    </a:ext>
                  </a:extLst>
                </a:gridCol>
                <a:gridCol w="6746487">
                  <a:extLst>
                    <a:ext uri="{9D8B030D-6E8A-4147-A177-3AD203B41FA5}">
                      <a16:colId xmlns:a16="http://schemas.microsoft.com/office/drawing/2014/main" val="3422265389"/>
                    </a:ext>
                  </a:extLst>
                </a:gridCol>
              </a:tblGrid>
              <a:tr h="312958">
                <a:tc gridSpan="3"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hi-IN" sz="18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प्राविधिक निरीक्षणको सदस्य संरचना (उदाहरण);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927814"/>
                  </a:ext>
                </a:extLst>
              </a:tr>
              <a:tr h="855144">
                <a:tc rowSpan="5"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hi-IN" sz="2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प्राविधिक निरीक्षण टोली सदस्यहरू (एउटा गाडीमा);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hi-IN" sz="2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सुपरभाइजर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×1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hi-IN" sz="2000" kern="1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ग्राहक संग कुराकानी</a:t>
                      </a: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hi-IN" sz="2000" kern="1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समग्र निरीक्षण कार्य सञ्चालन गर्ने</a:t>
                      </a: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, illegal connection</a:t>
                      </a:r>
                      <a:r>
                        <a:rPr lang="hi-IN" sz="2000" kern="1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को प्रमाणको फोटो लिने</a:t>
                      </a: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hi-IN" sz="2000" kern="1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फारम भरेर </a:t>
                      </a: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illegal  </a:t>
                      </a:r>
                      <a:r>
                        <a:rPr lang="hi-IN" sz="2000" kern="1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प्रयोगकर्तालाई दिने। 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5079668"/>
                  </a:ext>
                </a:extLst>
              </a:tr>
              <a:tr h="101514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hi-IN" sz="2000" kern="100" dirty="0">
                          <a:effectLst/>
                        </a:rPr>
                        <a:t>प्राविधिक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×1 </a:t>
                      </a:r>
                      <a:r>
                        <a:rPr lang="hi-IN" sz="2000" kern="100" dirty="0">
                          <a:effectLst/>
                        </a:rPr>
                        <a:t>देखि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2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hi-IN" sz="2000" kern="1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सुपरभाइजरलाई सहयोग गर्ने</a:t>
                      </a: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hi-IN" sz="2000" kern="1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ग्राहकसंग कुराकानी गर्ने, ग्राहकको डाटा जाँच गर्ने,</a:t>
                      </a: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i-IN" sz="2000" kern="1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प्लम्बरलाई </a:t>
                      </a: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illegal connection </a:t>
                      </a:r>
                      <a:r>
                        <a:rPr lang="hi-IN" sz="2000" kern="1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खोज्न आग्रह गर्ने</a:t>
                      </a: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hi-IN" sz="2000" kern="1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ग्राहक मीटरको क्यालिब्रेसन टेस्ट गर्ने, आदि।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5669260"/>
                  </a:ext>
                </a:extLst>
              </a:tr>
              <a:tr h="70564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hi-IN" sz="2000" kern="100" dirty="0">
                          <a:effectLst/>
                        </a:rPr>
                        <a:t>प्लम्बर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×1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hi-IN" sz="2000" kern="1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भल्भ बन्द गर्ने , मिटर हटाउने , सर्भिस पाइपको वरिपरि खन्ने, </a:t>
                      </a: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direct connection </a:t>
                      </a:r>
                      <a:r>
                        <a:rPr lang="hi-IN" sz="2000" kern="1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खोज्न घरको वरिपरि खन्ने, आदि।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8818200"/>
                  </a:ext>
                </a:extLst>
              </a:tr>
              <a:tr h="101514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kern="100" dirty="0">
                          <a:effectLst/>
                        </a:rPr>
                        <a:t>मीटर रिडर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hi-IN" sz="2000" kern="100" dirty="0">
                          <a:effectLst/>
                        </a:rPr>
                        <a:t>प्रमुख</a:t>
                      </a:r>
                      <a:r>
                        <a:rPr lang="ja-JP" altLang="en-US" sz="2000" kern="100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×1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hi-IN" sz="2000" kern="1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ग्राहकसँग कुरा गर्ने, पानी खपत भोल्युमलाई (मात्रा) अघिल्लो महिनाको भोल्युमसँग तुलना गर्ने, सो बारे केहि प्रश्न भए उपभोक्तालाई सोध्ने, आदि।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551362"/>
                  </a:ext>
                </a:extLst>
              </a:tr>
              <a:tr h="67676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hi-IN" sz="2000" kern="100" dirty="0">
                          <a:effectLst/>
                        </a:rPr>
                        <a:t>मीटर रिडर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×1 </a:t>
                      </a:r>
                      <a:r>
                        <a:rPr lang="hi-IN" sz="2000" kern="100" dirty="0">
                          <a:effectLst/>
                        </a:rPr>
                        <a:t>देखि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2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hi-IN" sz="2000" kern="1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ग्राहक मिटर र मिटर बक्स भित्र जाँच गर्ने, ग्राहक मिटरको क्यालिब्रेसन टेस्ट गर्न मद्दत गर्ने, आदि।</a:t>
                      </a: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9140168"/>
                  </a:ext>
                </a:extLst>
              </a:tr>
            </a:tbl>
          </a:graphicData>
        </a:graphic>
      </p:graphicFrame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F879FAA-0703-A184-7E08-1FF254E1F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7121" y="6232227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D2D8002D-B5B0-4BAC-B1F6-782DDCCE6D9C}" type="slidenum">
              <a:rPr lang="ja-JP" altLang="en-US" sz="1600" b="1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pPr/>
              <a:t>10</a:t>
            </a:fld>
            <a:endParaRPr lang="ja-JP" altLang="en-US" sz="1600" b="1" dirty="0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7160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89E10DDC-98AA-C78E-305B-A28D99CF6F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3256534"/>
              </p:ext>
            </p:extLst>
          </p:nvPr>
        </p:nvGraphicFramePr>
        <p:xfrm>
          <a:off x="914400" y="274832"/>
          <a:ext cx="10493299" cy="6228678"/>
        </p:xfrm>
        <a:graphic>
          <a:graphicData uri="http://schemas.openxmlformats.org/drawingml/2006/table">
            <a:tbl>
              <a:tblPr firstRow="1" firstCol="1" bandRow="1"/>
              <a:tblGrid>
                <a:gridCol w="594528">
                  <a:extLst>
                    <a:ext uri="{9D8B030D-6E8A-4147-A177-3AD203B41FA5}">
                      <a16:colId xmlns:a16="http://schemas.microsoft.com/office/drawing/2014/main" val="2059366942"/>
                    </a:ext>
                  </a:extLst>
                </a:gridCol>
                <a:gridCol w="4470375">
                  <a:extLst>
                    <a:ext uri="{9D8B030D-6E8A-4147-A177-3AD203B41FA5}">
                      <a16:colId xmlns:a16="http://schemas.microsoft.com/office/drawing/2014/main" val="3952211877"/>
                    </a:ext>
                  </a:extLst>
                </a:gridCol>
                <a:gridCol w="582415">
                  <a:extLst>
                    <a:ext uri="{9D8B030D-6E8A-4147-A177-3AD203B41FA5}">
                      <a16:colId xmlns:a16="http://schemas.microsoft.com/office/drawing/2014/main" val="1403974102"/>
                    </a:ext>
                  </a:extLst>
                </a:gridCol>
                <a:gridCol w="4845981">
                  <a:extLst>
                    <a:ext uri="{9D8B030D-6E8A-4147-A177-3AD203B41FA5}">
                      <a16:colId xmlns:a16="http://schemas.microsoft.com/office/drawing/2014/main" val="3118205837"/>
                    </a:ext>
                  </a:extLst>
                </a:gridCol>
              </a:tblGrid>
              <a:tr h="386601">
                <a:tc gridSpan="4"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hi-IN" sz="18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प्राविधिक निरीक्षणका लागि उपकरण र उपकरणहरू (कम्तीमा);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149" marR="581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62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231739"/>
                  </a:ext>
                </a:extLst>
              </a:tr>
              <a:tr h="1137761"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149" marR="58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hi-IN" sz="1800" kern="1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ट्रक </a:t>
                      </a: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/>
                      <a:endParaRPr lang="en-US" altLang="ja-JP" sz="1800" kern="100" dirty="0"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149" marR="58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2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149" marR="58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hi-IN" sz="1800" kern="1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ग्राहकहरूको सूची</a:t>
                      </a:r>
                      <a:endParaRPr lang="en-US" sz="1800" kern="100" dirty="0"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hi-IN" sz="1800" kern="1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(ग्राहक जानकारी सहित)</a:t>
                      </a:r>
                      <a:endParaRPr lang="en-US" sz="1800" kern="100" dirty="0"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hi-IN" sz="1800" kern="1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भ्रमण गर्न</a:t>
                      </a:r>
                      <a:endParaRPr lang="en-US" altLang="ja-JP" sz="1800" kern="100" dirty="0"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149" marR="58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3406926"/>
                  </a:ext>
                </a:extLst>
              </a:tr>
              <a:tr h="1011343"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3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149" marR="58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hi-IN" sz="1800" kern="1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प्लम्बिङ्ग सामाग्री</a:t>
                      </a: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hi-IN" sz="1800" kern="1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उपकरण 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149" marR="58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4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149" marR="58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hi-IN" sz="1800" kern="1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शावेल / फलामको बार / रिन्च</a:t>
                      </a:r>
                    </a:p>
                    <a:p>
                      <a:pPr algn="just"/>
                      <a:r>
                        <a:rPr lang="hi-IN" sz="1800" kern="1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/ हथौडा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149" marR="58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0795573"/>
                  </a:ext>
                </a:extLst>
              </a:tr>
              <a:tr h="853321"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5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149" marR="58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hi-IN" sz="1800" kern="1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डिजिटल क्यामेरा </a:t>
                      </a:r>
                      <a:endParaRPr lang="en-US" sz="1800" kern="100" dirty="0"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hi-IN" sz="1800" kern="1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वा</a:t>
                      </a: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i-IN" sz="1800" kern="1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स्मार्ट फोन</a:t>
                      </a:r>
                      <a:endParaRPr lang="en-US" sz="1800" kern="100" dirty="0"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hi-IN" sz="1800" kern="1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रेकर्ड गर्न</a:t>
                      </a:r>
                      <a:endParaRPr lang="en-US" sz="1800" kern="100" dirty="0"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149" marR="58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6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149" marR="58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hi-IN" sz="1800" kern="1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फारम भरेर </a:t>
                      </a: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illegal users </a:t>
                      </a:r>
                      <a:r>
                        <a:rPr lang="hi-IN" sz="1800" kern="1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लाई</a:t>
                      </a:r>
                      <a:endParaRPr lang="en-US" sz="1800" kern="100" dirty="0"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hi-IN" sz="1800" kern="1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दिनको लागि (प्रस्तावित)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149" marR="58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0603534"/>
                  </a:ext>
                </a:extLst>
              </a:tr>
              <a:tr h="941028">
                <a:tc>
                  <a:txBody>
                    <a:bodyPr/>
                    <a:lstStyle/>
                    <a:p>
                      <a:pPr algn="r"/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7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149" marR="58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hi-IN" sz="1800" kern="1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पोर्टेबल टेस्ट मिटर</a:t>
                      </a: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i-IN" sz="1800" kern="1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(प्रस्तावित)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149" marR="58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8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149" marR="58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hi-IN" sz="1800" kern="1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सटिक (</a:t>
                      </a: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Accurate ) </a:t>
                      </a:r>
                      <a:r>
                        <a:rPr lang="hi-IN" sz="1800" kern="1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पानीको मीटर</a:t>
                      </a:r>
                    </a:p>
                    <a:p>
                      <a:pPr algn="just"/>
                      <a:r>
                        <a:rPr lang="hi-IN" sz="1800" kern="1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(सामान्य नयाँ मिटर)</a:t>
                      </a: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i-IN" sz="1800" kern="1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(प्रस्तावित)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149" marR="58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7168738"/>
                  </a:ext>
                </a:extLst>
              </a:tr>
              <a:tr h="1045303">
                <a:tc>
                  <a:txBody>
                    <a:bodyPr/>
                    <a:lstStyle/>
                    <a:p>
                      <a:pPr algn="r"/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9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149" marR="58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hi-IN" sz="1800" kern="1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पानीको जार</a:t>
                      </a: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(20 liter)</a:t>
                      </a:r>
                    </a:p>
                    <a:p>
                      <a:pPr algn="just"/>
                      <a:r>
                        <a:rPr lang="hi-IN" sz="1800" kern="1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(प्रस्तावित)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149" marR="58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10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149" marR="58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Acoustic rod </a:t>
                      </a:r>
                    </a:p>
                    <a:p>
                      <a:pPr algn="just"/>
                      <a:r>
                        <a:rPr lang="hi-IN" sz="1800" kern="1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सुन्ने रड</a:t>
                      </a: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i-IN" sz="1800" kern="1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(प्रस्तावित)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149" marR="58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4262564"/>
                  </a:ext>
                </a:extLst>
              </a:tr>
              <a:tr h="853321"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11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149" marR="58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hi-IN" sz="1800" kern="1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पोर्टेबल</a:t>
                      </a: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i-IN" sz="1800" kern="1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लीक डिटेक्टर</a:t>
                      </a:r>
                      <a:endParaRPr lang="en-US" sz="1800" kern="100" dirty="0"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hi-IN" sz="1800" kern="1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(प्रस्तावित)</a:t>
                      </a:r>
                      <a:endParaRPr lang="en-US" altLang="ja-JP" sz="1800" kern="100" dirty="0"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149" marR="58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12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149" marR="58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Metal pipe locator / Magnetic </a:t>
                      </a:r>
                    </a:p>
                    <a:p>
                      <a:pPr algn="just"/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Locator </a:t>
                      </a:r>
                      <a:r>
                        <a:rPr lang="hi-IN" sz="1800" kern="1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(प्रस्तावित)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149" marR="581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5338261"/>
                  </a:ext>
                </a:extLst>
              </a:tr>
            </a:tbl>
          </a:graphicData>
        </a:graphic>
      </p:graphicFrame>
      <p:pic>
        <p:nvPicPr>
          <p:cNvPr id="6146" name="図 208">
            <a:extLst>
              <a:ext uri="{FF2B5EF4-FFF2-40B4-BE49-F238E27FC236}">
                <a16:creationId xmlns:a16="http://schemas.microsoft.com/office/drawing/2014/main" id="{97DE5A26-44E5-59CD-D1E4-7BD00DA8D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873" y="5672634"/>
            <a:ext cx="857968" cy="79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図 207">
            <a:extLst>
              <a:ext uri="{FF2B5EF4-FFF2-40B4-BE49-F238E27FC236}">
                <a16:creationId xmlns:a16="http://schemas.microsoft.com/office/drawing/2014/main" id="{43A31A2B-FFF7-7490-CBCC-4CC0784BA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4749" y="4663633"/>
            <a:ext cx="860970" cy="89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図 209">
            <a:extLst>
              <a:ext uri="{FF2B5EF4-FFF2-40B4-BE49-F238E27FC236}">
                <a16:creationId xmlns:a16="http://schemas.microsoft.com/office/drawing/2014/main" id="{A370DAB2-30A4-4002-1FDD-8FB3E6F0F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118" y="3722324"/>
            <a:ext cx="1150233" cy="83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図 32" descr="テキスト&#10;&#10;自動的に生成された説明">
            <a:extLst>
              <a:ext uri="{FF2B5EF4-FFF2-40B4-BE49-F238E27FC236}">
                <a16:creationId xmlns:a16="http://schemas.microsoft.com/office/drawing/2014/main" id="{48EF20DB-EE9F-BBF3-96A2-48CDB9907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432" y="783374"/>
            <a:ext cx="1390946" cy="93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図 34" descr="靴を履いた足&#10;&#10;低い精度で自動的に生成された説明">
            <a:extLst>
              <a:ext uri="{FF2B5EF4-FFF2-40B4-BE49-F238E27FC236}">
                <a16:creationId xmlns:a16="http://schemas.microsoft.com/office/drawing/2014/main" id="{8695D716-212E-B95F-2322-ED171091D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852" y="1837334"/>
            <a:ext cx="1065415" cy="87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図 35" descr="屋外, 座る, ベンチ, 古い が含まれている画像&#10;&#10;自動的に生成された説明">
            <a:extLst>
              <a:ext uri="{FF2B5EF4-FFF2-40B4-BE49-F238E27FC236}">
                <a16:creationId xmlns:a16="http://schemas.microsoft.com/office/drawing/2014/main" id="{B54AF257-88B1-A332-61DE-C09E65CFB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456" y="1870988"/>
            <a:ext cx="1067922" cy="85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図 36">
            <a:extLst>
              <a:ext uri="{FF2B5EF4-FFF2-40B4-BE49-F238E27FC236}">
                <a16:creationId xmlns:a16="http://schemas.microsoft.com/office/drawing/2014/main" id="{60E230D2-B532-4C80-E5B8-E34952003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852" y="3714879"/>
            <a:ext cx="1150233" cy="83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図 39" descr="瓶の中に入っている&#10;&#10;低い精度で自動的に生成された説明">
            <a:extLst>
              <a:ext uri="{FF2B5EF4-FFF2-40B4-BE49-F238E27FC236}">
                <a16:creationId xmlns:a16="http://schemas.microsoft.com/office/drawing/2014/main" id="{7EE0E794-C8BC-7857-B2AB-FB91E5374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660" y="4691304"/>
            <a:ext cx="1170424" cy="91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図 41">
            <a:extLst>
              <a:ext uri="{FF2B5EF4-FFF2-40B4-BE49-F238E27FC236}">
                <a16:creationId xmlns:a16="http://schemas.microsoft.com/office/drawing/2014/main" id="{43CF2CC1-73F7-74C6-1706-89D039343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090" y="5653246"/>
            <a:ext cx="941656" cy="828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図 37" descr="ダイアグラム&#10;&#10;自動的に生成された説明">
            <a:extLst>
              <a:ext uri="{FF2B5EF4-FFF2-40B4-BE49-F238E27FC236}">
                <a16:creationId xmlns:a16="http://schemas.microsoft.com/office/drawing/2014/main" id="{BD21E827-7A06-4F63-997F-1D0EE0B1B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541" y="2859478"/>
            <a:ext cx="840059" cy="781314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図 43" descr="白い背景に置かれたカメラ&#10;&#10;低い精度で自動的に生成された説明">
            <a:extLst>
              <a:ext uri="{FF2B5EF4-FFF2-40B4-BE49-F238E27FC236}">
                <a16:creationId xmlns:a16="http://schemas.microsoft.com/office/drawing/2014/main" id="{C10254A8-C2FB-B740-356F-AB4CEC760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850" y="2890728"/>
            <a:ext cx="804065" cy="66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図 65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id="{E36C0B3D-80DD-666C-164F-CF8EBC732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759" y="2888064"/>
            <a:ext cx="955508" cy="70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4B2A329-B7FC-D71F-56E0-FA243AE8F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78434" y="6379004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D2D8002D-B5B0-4BAC-B1F6-782DDCCE6D9C}" type="slidenum">
              <a:rPr lang="ja-JP" altLang="en-US" sz="1600" b="1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pPr/>
              <a:t>11</a:t>
            </a:fld>
            <a:endParaRPr lang="ja-JP" altLang="en-US" sz="1600" b="1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C98F8AE-4560-17BA-DA2D-9F0005AA17C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26915" y="735570"/>
            <a:ext cx="1314472" cy="98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462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4E3D72-2C95-20D7-69F4-1AD640C02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Autofit/>
          </a:bodyPr>
          <a:lstStyle/>
          <a:p>
            <a:r>
              <a:rPr lang="en-US" altLang="ja-JP" dirty="0"/>
              <a:t>3. Illegal Connection </a:t>
            </a:r>
            <a:r>
              <a:rPr lang="hi-IN" altLang="ja-JP" dirty="0"/>
              <a:t>का प्रतिरोधि उपायहरूको प्राविधिक निरीक्षण योजनाको विवरण</a:t>
            </a:r>
            <a:endParaRPr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31F4F3C-49FC-C1FF-9550-D8C22E8D7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 lnSpcReduction="10000"/>
          </a:bodyPr>
          <a:lstStyle/>
          <a:p>
            <a:r>
              <a:rPr lang="en-US" altLang="ja-JP" dirty="0" err="1"/>
              <a:t>Bsmart</a:t>
            </a:r>
            <a:r>
              <a:rPr lang="en-US" altLang="ja-JP" dirty="0"/>
              <a:t>-KUKL </a:t>
            </a:r>
            <a:r>
              <a:rPr lang="hi-IN" altLang="ja-JP" dirty="0"/>
              <a:t>को खातामा डेटा पुष्टि गर्नुहोस् (पहिले जाँच गरिएको) र सो अनुसार ग्राहकको मिटर र पाइप उस्तै छन् या छैनन् पनि हेर्नुहोस्।</a:t>
            </a:r>
            <a:endParaRPr lang="en-US" altLang="ja-JP" dirty="0"/>
          </a:p>
          <a:p>
            <a:r>
              <a:rPr lang="hi-IN" altLang="ja-JP" dirty="0"/>
              <a:t>यदि ग्राहकले इनभ्वाइस देखाउँछ भने, कर्मचारीले </a:t>
            </a:r>
            <a:r>
              <a:rPr lang="en-US" altLang="ja-JP" dirty="0" err="1"/>
              <a:t>Bsmart</a:t>
            </a:r>
            <a:r>
              <a:rPr lang="en-US" altLang="ja-JP" dirty="0"/>
              <a:t>-KUKL </a:t>
            </a:r>
            <a:r>
              <a:rPr lang="hi-IN" altLang="ja-JP" dirty="0"/>
              <a:t>को खातामा डेटा (पहिले जाँच गरिएको) इनभ्वाइसमा ग्राहकको डेटा संग मेल खान्छ कि खादैन भनेर पुष्टि गर्दछ।</a:t>
            </a:r>
            <a:r>
              <a:rPr lang="en-US" altLang="ja-JP" dirty="0"/>
              <a:t> </a:t>
            </a:r>
          </a:p>
          <a:p>
            <a:r>
              <a:rPr lang="hi-IN" altLang="ja-JP" dirty="0"/>
              <a:t>यदि यो समान छैन भने, तपाईंले ग्राहक डाटाबेस चेन्ज गर्न सही मिटर आईडी, सर्विस पाइपको साइज, ग्राहक आईडी नम्बर, र यस्तै अन्य रेकर्ड गर्नुपर्छ।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4E751D2-4B3E-B864-33B4-47349916D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 vert="horz" lIns="91440" tIns="45720" rIns="91440" bIns="45720" rtlCol="0" anchor="ctr"/>
          <a:lstStyle/>
          <a:p>
            <a:fld id="{D2D8002D-B5B0-4BAC-B1F6-782DDCCE6D9C}" type="slidenum">
              <a:rPr lang="ja-JP" altLang="en-US"/>
              <a:pPr/>
              <a:t>12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84059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000BA9-6109-C213-CB6B-10B256EC3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600" dirty="0"/>
              <a:t>3. Illegal Connection </a:t>
            </a:r>
            <a:r>
              <a:rPr lang="hi-IN" altLang="ja-JP" sz="3600" dirty="0"/>
              <a:t>का प्रतिरोधि उपायहरूको प्राविधिक निरीक्षण योजनाको विवरण</a:t>
            </a:r>
            <a:endParaRPr lang="ja-JP" altLang="en-US" sz="36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E0BF3B-0BC6-F6F9-DD39-32D96E753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(4) </a:t>
            </a:r>
            <a:r>
              <a:rPr kumimoji="1" lang="hi-IN" altLang="ja-JP" dirty="0"/>
              <a:t>ग्राहकको मिटर जाँच गर्नुहोस् (मिटरको सिल)</a:t>
            </a:r>
            <a:endParaRPr kumimoji="1" lang="ja-JP" altLang="en-US" dirty="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15795375-FBEC-0E6C-7FD1-8BFFDA4E2916}"/>
              </a:ext>
            </a:extLst>
          </p:cNvPr>
          <p:cNvGrpSpPr>
            <a:grpSpLocks noChangeAspect="1"/>
          </p:cNvGrpSpPr>
          <p:nvPr/>
        </p:nvGrpSpPr>
        <p:grpSpPr>
          <a:xfrm>
            <a:off x="712470" y="2435297"/>
            <a:ext cx="5379515" cy="3874382"/>
            <a:chOff x="0" y="0"/>
            <a:chExt cx="3714589" cy="2709545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51922895-29B7-477B-6398-DA89576BD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613150" cy="2709545"/>
            </a:xfrm>
            <a:prstGeom prst="rect">
              <a:avLst/>
            </a:prstGeom>
            <a:effectLst>
              <a:softEdge rad="63500"/>
            </a:effectLst>
          </p:spPr>
        </p:pic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E1C78206-FD88-ECC8-52E7-D954D91B0495}"/>
                </a:ext>
              </a:extLst>
            </p:cNvPr>
            <p:cNvGrpSpPr/>
            <p:nvPr/>
          </p:nvGrpSpPr>
          <p:grpSpPr>
            <a:xfrm>
              <a:off x="1360026" y="868101"/>
              <a:ext cx="2354563" cy="1592370"/>
              <a:chOff x="-6350" y="-44450"/>
              <a:chExt cx="2354563" cy="1592370"/>
            </a:xfrm>
          </p:grpSpPr>
          <p:sp>
            <p:nvSpPr>
              <p:cNvPr id="7" name="円/楕円 100">
                <a:extLst>
                  <a:ext uri="{FF2B5EF4-FFF2-40B4-BE49-F238E27FC236}">
                    <a16:creationId xmlns:a16="http://schemas.microsoft.com/office/drawing/2014/main" id="{04FCA4ED-A777-695D-41F7-E2B879DB6B2B}"/>
                  </a:ext>
                </a:extLst>
              </p:cNvPr>
              <p:cNvSpPr/>
              <p:nvPr/>
            </p:nvSpPr>
            <p:spPr>
              <a:xfrm>
                <a:off x="-6350" y="-44450"/>
                <a:ext cx="508000" cy="476250"/>
              </a:xfrm>
              <a:prstGeom prst="ellipse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ysDash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defRPr/>
                </a:pPr>
                <a:endParaRPr kumimoji="0" lang="ja-JP" altLang="en-US" kern="0">
                  <a:solidFill>
                    <a:sysClr val="windowText" lastClr="000000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8" name="角丸四角形吹き出し 101">
                <a:extLst>
                  <a:ext uri="{FF2B5EF4-FFF2-40B4-BE49-F238E27FC236}">
                    <a16:creationId xmlns:a16="http://schemas.microsoft.com/office/drawing/2014/main" id="{E1645CF1-1887-8211-8555-AAA3F68DB307}"/>
                  </a:ext>
                </a:extLst>
              </p:cNvPr>
              <p:cNvSpPr/>
              <p:nvPr/>
            </p:nvSpPr>
            <p:spPr>
              <a:xfrm>
                <a:off x="887713" y="1166920"/>
                <a:ext cx="1460500" cy="381000"/>
              </a:xfrm>
              <a:prstGeom prst="wedgeRoundRectCallout">
                <a:avLst>
                  <a:gd name="adj1" fmla="val -89317"/>
                  <a:gd name="adj2" fmla="val -268682"/>
                  <a:gd name="adj3" fmla="val 16667"/>
                </a:avLst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r>
                  <a:rPr kumimoji="0" lang="en-US" sz="1050" kern="100">
                    <a:solidFill>
                      <a:sysClr val="windowText" lastClr="000000"/>
                    </a:solidFill>
                    <a:latin typeface="Century" panose="020406040505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 </a:t>
                </a:r>
                <a:endParaRPr kumimoji="0" lang="ja-JP" altLang="en-US" sz="1050" kern="100">
                  <a:solidFill>
                    <a:sysClr val="windowText" lastClr="000000"/>
                  </a:solidFill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テキスト ボックス 102">
                <a:extLst>
                  <a:ext uri="{FF2B5EF4-FFF2-40B4-BE49-F238E27FC236}">
                    <a16:creationId xmlns:a16="http://schemas.microsoft.com/office/drawing/2014/main" id="{41286F4A-AEF3-3D30-4C94-36847B364802}"/>
                  </a:ext>
                </a:extLst>
              </p:cNvPr>
              <p:cNvSpPr txBox="1"/>
              <p:nvPr/>
            </p:nvSpPr>
            <p:spPr>
              <a:xfrm>
                <a:off x="887713" y="1189032"/>
                <a:ext cx="1460500" cy="3302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r>
                  <a:rPr kumimoji="1" lang="hi-IN" altLang="ja-JP" dirty="0"/>
                  <a:t>मिटरको सिल</a:t>
                </a:r>
                <a:endParaRPr kumimoji="0" lang="ja-JP" altLang="en-US" kern="100" dirty="0">
                  <a:solidFill>
                    <a:sysClr val="windowText" lastClr="000000"/>
                  </a:solidFill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811CD395-9C5C-104C-704A-41D29BCA0D89}"/>
              </a:ext>
            </a:extLst>
          </p:cNvPr>
          <p:cNvGrpSpPr>
            <a:grpSpLocks noChangeAspect="1"/>
          </p:cNvGrpSpPr>
          <p:nvPr/>
        </p:nvGrpSpPr>
        <p:grpSpPr>
          <a:xfrm>
            <a:off x="6479475" y="2434345"/>
            <a:ext cx="5357324" cy="3874382"/>
            <a:chOff x="0" y="0"/>
            <a:chExt cx="3717493" cy="2698750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076DDA30-9E07-2D4F-BE19-C5BBCEE8F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597910" cy="2698750"/>
            </a:xfrm>
            <a:prstGeom prst="rect">
              <a:avLst/>
            </a:prstGeom>
            <a:effectLst>
              <a:softEdge rad="63500"/>
            </a:effectLst>
          </p:spPr>
        </p:pic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CF186BA2-3311-5160-E3B7-E733C97DEF14}"/>
                </a:ext>
              </a:extLst>
            </p:cNvPr>
            <p:cNvGrpSpPr/>
            <p:nvPr/>
          </p:nvGrpSpPr>
          <p:grpSpPr>
            <a:xfrm>
              <a:off x="2256992" y="758141"/>
              <a:ext cx="1460501" cy="1792214"/>
              <a:chOff x="860555" y="-1162050"/>
              <a:chExt cx="1460501" cy="1792214"/>
            </a:xfrm>
          </p:grpSpPr>
          <p:sp>
            <p:nvSpPr>
              <p:cNvPr id="13" name="円/楕円 20">
                <a:extLst>
                  <a:ext uri="{FF2B5EF4-FFF2-40B4-BE49-F238E27FC236}">
                    <a16:creationId xmlns:a16="http://schemas.microsoft.com/office/drawing/2014/main" id="{3B0E9E67-BE24-07C2-BF1B-7ACFE7F0FB9C}"/>
                  </a:ext>
                </a:extLst>
              </p:cNvPr>
              <p:cNvSpPr/>
              <p:nvPr/>
            </p:nvSpPr>
            <p:spPr>
              <a:xfrm>
                <a:off x="895350" y="-1162050"/>
                <a:ext cx="1250950" cy="1155700"/>
              </a:xfrm>
              <a:prstGeom prst="ellipse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ysDash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defRPr/>
                </a:pPr>
                <a:endParaRPr kumimoji="0" lang="ja-JP" altLang="en-US" kern="0">
                  <a:solidFill>
                    <a:sysClr val="windowText" lastClr="000000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4" name="角丸四角形吹き出し 22">
                <a:extLst>
                  <a:ext uri="{FF2B5EF4-FFF2-40B4-BE49-F238E27FC236}">
                    <a16:creationId xmlns:a16="http://schemas.microsoft.com/office/drawing/2014/main" id="{2214430B-B6F5-2A8F-3710-CC8437300876}"/>
                  </a:ext>
                </a:extLst>
              </p:cNvPr>
              <p:cNvSpPr/>
              <p:nvPr/>
            </p:nvSpPr>
            <p:spPr>
              <a:xfrm>
                <a:off x="860555" y="249164"/>
                <a:ext cx="1460500" cy="381000"/>
              </a:xfrm>
              <a:prstGeom prst="wedgeRoundRectCallout">
                <a:avLst>
                  <a:gd name="adj1" fmla="val 7813"/>
                  <a:gd name="adj2" fmla="val -182569"/>
                  <a:gd name="adj3" fmla="val 16667"/>
                </a:avLst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r>
                  <a:rPr kumimoji="0" lang="en-US" sz="1050" kern="100">
                    <a:solidFill>
                      <a:sysClr val="windowText" lastClr="000000"/>
                    </a:solidFill>
                    <a:latin typeface="Century" panose="020406040505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 </a:t>
                </a:r>
                <a:endParaRPr kumimoji="0" lang="ja-JP" altLang="en-US" sz="1050" kern="100">
                  <a:solidFill>
                    <a:sysClr val="windowText" lastClr="000000"/>
                  </a:solidFill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テキスト ボックス 23">
                <a:extLst>
                  <a:ext uri="{FF2B5EF4-FFF2-40B4-BE49-F238E27FC236}">
                    <a16:creationId xmlns:a16="http://schemas.microsoft.com/office/drawing/2014/main" id="{9975CEFE-3E2E-C74F-01A3-4BE3179DFB80}"/>
                  </a:ext>
                </a:extLst>
              </p:cNvPr>
              <p:cNvSpPr txBox="1"/>
              <p:nvPr/>
            </p:nvSpPr>
            <p:spPr>
              <a:xfrm>
                <a:off x="860556" y="266602"/>
                <a:ext cx="1460500" cy="3302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r>
                  <a:rPr kumimoji="1" lang="hi-IN" altLang="ja-JP" dirty="0"/>
                  <a:t>मिटरको सिल</a:t>
                </a:r>
                <a:endParaRPr kumimoji="0" lang="ja-JP" altLang="en-US" kern="100" dirty="0">
                  <a:solidFill>
                    <a:sysClr val="windowText" lastClr="000000"/>
                  </a:solidFill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6" name="スライド番号プレースホルダー 15">
            <a:extLst>
              <a:ext uri="{FF2B5EF4-FFF2-40B4-BE49-F238E27FC236}">
                <a16:creationId xmlns:a16="http://schemas.microsoft.com/office/drawing/2014/main" id="{A4A8D86F-19EF-7E7A-7193-1795C0D41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D2D8002D-B5B0-4BAC-B1F6-782DDCCE6D9C}" type="slidenum">
              <a:rPr lang="ja-JP" altLang="en-US" sz="1600" b="1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pPr/>
              <a:t>13</a:t>
            </a:fld>
            <a:endParaRPr lang="ja-JP" altLang="en-US" sz="1600" b="1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7371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B21AEE-8E48-72AD-5372-4553CBE67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600" dirty="0"/>
              <a:t>3. Illegal Connection </a:t>
            </a:r>
            <a:r>
              <a:rPr lang="hi-IN" altLang="ja-JP" sz="3600" dirty="0"/>
              <a:t>का प्रतिरोधि उपायहरूको प्राविधिक निरीक्षण योजनाको विवरण</a:t>
            </a:r>
            <a:endParaRPr lang="ja-JP" altLang="en-US" sz="36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C5C9E04-082F-1611-D2C0-E46C215B5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428790"/>
            <a:ext cx="10710482" cy="3421801"/>
          </a:xfrm>
        </p:spPr>
        <p:txBody>
          <a:bodyPr>
            <a:normAutofit/>
          </a:bodyPr>
          <a:lstStyle/>
          <a:p>
            <a:pPr marL="514350" indent="-514350">
              <a:buAutoNum type="arabicParenBoth" startAt="5"/>
            </a:pPr>
            <a:r>
              <a:rPr lang="hi-IN" altLang="ja-JP" dirty="0"/>
              <a:t>ग्राहकको मिटरको क्यलिब्रेसन टेस्ट</a:t>
            </a:r>
            <a:endParaRPr lang="en-US" altLang="ja-JP" dirty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endParaRPr lang="en-US" altLang="ja-JP" sz="2800" dirty="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942D9468-EDCA-81A1-883C-1AA1F0AB54D0}"/>
              </a:ext>
            </a:extLst>
          </p:cNvPr>
          <p:cNvGrpSpPr>
            <a:grpSpLocks noChangeAspect="1"/>
          </p:cNvGrpSpPr>
          <p:nvPr/>
        </p:nvGrpSpPr>
        <p:grpSpPr>
          <a:xfrm>
            <a:off x="1005851" y="2186258"/>
            <a:ext cx="9400613" cy="3558949"/>
            <a:chOff x="-935973" y="-39046"/>
            <a:chExt cx="5950740" cy="2504476"/>
          </a:xfrm>
        </p:grpSpPr>
        <p:sp>
          <p:nvSpPr>
            <p:cNvPr id="5" name="テキスト ボックス 188">
              <a:extLst>
                <a:ext uri="{FF2B5EF4-FFF2-40B4-BE49-F238E27FC236}">
                  <a16:creationId xmlns:a16="http://schemas.microsoft.com/office/drawing/2014/main" id="{7F0C631A-6923-40ED-7C44-F75ABE2DCB6E}"/>
                </a:ext>
              </a:extLst>
            </p:cNvPr>
            <p:cNvSpPr txBox="1"/>
            <p:nvPr/>
          </p:nvSpPr>
          <p:spPr>
            <a:xfrm>
              <a:off x="-935973" y="-39046"/>
              <a:ext cx="2002782" cy="148823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R="0" lvl="0" algn="l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i-IN" sz="2400" i="1" kern="1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तपाईंले मानक मिटर, </a:t>
              </a:r>
            </a:p>
            <a:p>
              <a:pPr marR="0" lvl="0" algn="l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i-IN" sz="2400" i="1" kern="1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वा 20 लिटरको पानी ट्याङ्की, </a:t>
              </a:r>
            </a:p>
            <a:p>
              <a:pPr marR="0" lvl="0" algn="l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i-IN" sz="2400" i="1" kern="1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वा पोर्टेबल टेस्ट मिटर प्रयोग गर्न सक्नुहुन्छ</a:t>
              </a:r>
              <a:endParaRPr kumimoji="0" lang="ja-JP" altLang="en-US" sz="2400" kern="100" dirty="0">
                <a:solidFill>
                  <a:sysClr val="windowText" lastClr="00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5F132711-6260-2060-AA12-B1C5E241ADAF}"/>
                </a:ext>
              </a:extLst>
            </p:cNvPr>
            <p:cNvGrpSpPr/>
            <p:nvPr/>
          </p:nvGrpSpPr>
          <p:grpSpPr>
            <a:xfrm>
              <a:off x="115746" y="150470"/>
              <a:ext cx="4899021" cy="2314960"/>
              <a:chOff x="0" y="0"/>
              <a:chExt cx="4899021" cy="2315333"/>
            </a:xfrm>
          </p:grpSpPr>
          <p:grpSp>
            <p:nvGrpSpPr>
              <p:cNvPr id="7" name="グループ化 6">
                <a:extLst>
                  <a:ext uri="{FF2B5EF4-FFF2-40B4-BE49-F238E27FC236}">
                    <a16:creationId xmlns:a16="http://schemas.microsoft.com/office/drawing/2014/main" id="{A3E50934-9319-90F0-161D-7359B8484C13}"/>
                  </a:ext>
                </a:extLst>
              </p:cNvPr>
              <p:cNvGrpSpPr/>
              <p:nvPr/>
            </p:nvGrpSpPr>
            <p:grpSpPr>
              <a:xfrm>
                <a:off x="1242005" y="546266"/>
                <a:ext cx="989519" cy="412156"/>
                <a:chOff x="90324" y="23934"/>
                <a:chExt cx="989519" cy="388275"/>
              </a:xfrm>
            </p:grpSpPr>
            <p:sp>
              <p:nvSpPr>
                <p:cNvPr id="60" name="四角形吹き出し 164">
                  <a:extLst>
                    <a:ext uri="{FF2B5EF4-FFF2-40B4-BE49-F238E27FC236}">
                      <a16:creationId xmlns:a16="http://schemas.microsoft.com/office/drawing/2014/main" id="{655ED3D9-D220-A795-955D-91C13000644F}"/>
                    </a:ext>
                  </a:extLst>
                </p:cNvPr>
                <p:cNvSpPr/>
                <p:nvPr/>
              </p:nvSpPr>
              <p:spPr>
                <a:xfrm>
                  <a:off x="96267" y="37873"/>
                  <a:ext cx="961280" cy="342900"/>
                </a:xfrm>
                <a:prstGeom prst="wedgeRectCallout">
                  <a:avLst>
                    <a:gd name="adj1" fmla="val 33067"/>
                    <a:gd name="adj2" fmla="val 110897"/>
                  </a:avLst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defRPr/>
                  </a:pPr>
                  <a:r>
                    <a:rPr kumimoji="0" lang="en-US" sz="1400" kern="100">
                      <a:solidFill>
                        <a:sysClr val="window" lastClr="FFFFFF"/>
                      </a:solidFill>
                      <a:latin typeface="Century"/>
                      <a:ea typeface="ＭＳ 明朝" panose="02020609040205080304" pitchFamily="17" charset="-128"/>
                      <a:cs typeface="Times New Roman" panose="02020603050405020304" pitchFamily="18" charset="0"/>
                    </a:rPr>
                    <a:t> </a:t>
                  </a:r>
                  <a:endParaRPr kumimoji="0" lang="ja-JP" altLang="en-US" sz="1400" kern="100">
                    <a:solidFill>
                      <a:sysClr val="window" lastClr="FFFFFF"/>
                    </a:solidFill>
                    <a:latin typeface="Century"/>
                    <a:ea typeface="ＭＳ 明朝" panose="02020609040205080304" pitchFamily="17" charset="-128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テキスト ボックス 163">
                  <a:extLst>
                    <a:ext uri="{FF2B5EF4-FFF2-40B4-BE49-F238E27FC236}">
                      <a16:creationId xmlns:a16="http://schemas.microsoft.com/office/drawing/2014/main" id="{4BB3E0FD-420A-4613-F279-23F6B98B3711}"/>
                    </a:ext>
                  </a:extLst>
                </p:cNvPr>
                <p:cNvSpPr txBox="1"/>
                <p:nvPr/>
              </p:nvSpPr>
              <p:spPr>
                <a:xfrm>
                  <a:off x="90324" y="23934"/>
                  <a:ext cx="989519" cy="38827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ts val="2100"/>
                    </a:lnSpc>
                    <a:defRPr/>
                  </a:pPr>
                  <a:r>
                    <a:rPr kumimoji="0" lang="hi-IN" sz="2000" kern="100" dirty="0">
                      <a:solidFill>
                        <a:sysClr val="windowText" lastClr="000000"/>
                      </a:solidFill>
                      <a:latin typeface="Arial Narrow" panose="020B0606020202030204" pitchFamily="34" charset="0"/>
                      <a:ea typeface="ＭＳ 明朝" panose="02020609040205080304" pitchFamily="17" charset="-128"/>
                      <a:cs typeface="Times New Roman" panose="02020603050405020304" pitchFamily="18" charset="0"/>
                    </a:rPr>
                    <a:t>मानक मिटर</a:t>
                  </a:r>
                  <a:endParaRPr kumimoji="0" lang="ja-JP" altLang="en-US" sz="2000" kern="100" dirty="0">
                    <a:solidFill>
                      <a:sysClr val="windowText" lastClr="000000"/>
                    </a:solidFill>
                    <a:latin typeface="Century"/>
                    <a:ea typeface="ＭＳ 明朝" panose="02020609040205080304" pitchFamily="17" charset="-128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グループ化 7">
                <a:extLst>
                  <a:ext uri="{FF2B5EF4-FFF2-40B4-BE49-F238E27FC236}">
                    <a16:creationId xmlns:a16="http://schemas.microsoft.com/office/drawing/2014/main" id="{F8FF94CA-FADC-107D-5327-01D59337AF1E}"/>
                  </a:ext>
                </a:extLst>
              </p:cNvPr>
              <p:cNvGrpSpPr/>
              <p:nvPr/>
            </p:nvGrpSpPr>
            <p:grpSpPr>
              <a:xfrm>
                <a:off x="2552218" y="1867140"/>
                <a:ext cx="1255070" cy="448193"/>
                <a:chOff x="0" y="20224"/>
                <a:chExt cx="1255567" cy="422355"/>
              </a:xfrm>
            </p:grpSpPr>
            <p:sp>
              <p:nvSpPr>
                <p:cNvPr id="58" name="テキスト ボックス 167">
                  <a:extLst>
                    <a:ext uri="{FF2B5EF4-FFF2-40B4-BE49-F238E27FC236}">
                      <a16:creationId xmlns:a16="http://schemas.microsoft.com/office/drawing/2014/main" id="{94AFA5D3-6E95-ED52-69B9-099F21A2C91C}"/>
                    </a:ext>
                  </a:extLst>
                </p:cNvPr>
                <p:cNvSpPr txBox="1"/>
                <p:nvPr/>
              </p:nvSpPr>
              <p:spPr>
                <a:xfrm>
                  <a:off x="0" y="20224"/>
                  <a:ext cx="1217619" cy="42235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ts val="2100"/>
                    </a:lnSpc>
                    <a:defRPr/>
                  </a:pPr>
                  <a:r>
                    <a:rPr kumimoji="0" lang="hi-IN" sz="2000" kern="100" dirty="0">
                      <a:solidFill>
                        <a:sysClr val="windowText" lastClr="000000"/>
                      </a:solidFill>
                      <a:latin typeface="Arial Narrow" panose="020B0606020202030204" pitchFamily="34" charset="0"/>
                      <a:ea typeface="ＭＳ 明朝" panose="02020609040205080304" pitchFamily="17" charset="-128"/>
                      <a:cs typeface="Times New Roman" panose="02020603050405020304" pitchFamily="18" charset="0"/>
                    </a:rPr>
                    <a:t>ग्राहकको मिटर</a:t>
                  </a:r>
                  <a:endParaRPr kumimoji="0" lang="ja-JP" altLang="en-US" sz="2000" kern="100" dirty="0">
                    <a:solidFill>
                      <a:sysClr val="windowText" lastClr="000000"/>
                    </a:solidFill>
                    <a:latin typeface="Century" panose="020406040505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四角形吹き出し 168">
                  <a:extLst>
                    <a:ext uri="{FF2B5EF4-FFF2-40B4-BE49-F238E27FC236}">
                      <a16:creationId xmlns:a16="http://schemas.microsoft.com/office/drawing/2014/main" id="{B6035E30-2264-166B-1684-F39EACDE896C}"/>
                    </a:ext>
                  </a:extLst>
                </p:cNvPr>
                <p:cNvSpPr/>
                <p:nvPr/>
              </p:nvSpPr>
              <p:spPr>
                <a:xfrm>
                  <a:off x="37948" y="37718"/>
                  <a:ext cx="1217619" cy="382809"/>
                </a:xfrm>
                <a:prstGeom prst="wedgeRectCallout">
                  <a:avLst>
                    <a:gd name="adj1" fmla="val 15959"/>
                    <a:gd name="adj2" fmla="val -111951"/>
                  </a:avLst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defRPr/>
                  </a:pPr>
                  <a:r>
                    <a:rPr kumimoji="0" lang="en-US" sz="1200" kern="100">
                      <a:solidFill>
                        <a:sysClr val="windowText" lastClr="000000"/>
                      </a:solidFill>
                      <a:latin typeface="Century" panose="02040604050505020304" pitchFamily="18" charset="0"/>
                      <a:ea typeface="ＭＳ 明朝" panose="02020609040205080304" pitchFamily="17" charset="-128"/>
                      <a:cs typeface="Times New Roman" panose="02020603050405020304" pitchFamily="18" charset="0"/>
                    </a:rPr>
                    <a:t> </a:t>
                  </a:r>
                  <a:endParaRPr kumimoji="0" lang="ja-JP" altLang="en-US" sz="1400" kern="100">
                    <a:solidFill>
                      <a:sysClr val="windowText" lastClr="000000"/>
                    </a:solidFill>
                    <a:latin typeface="Century" panose="020406040505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グループ化 8">
                <a:extLst>
                  <a:ext uri="{FF2B5EF4-FFF2-40B4-BE49-F238E27FC236}">
                    <a16:creationId xmlns:a16="http://schemas.microsoft.com/office/drawing/2014/main" id="{19713363-2934-6B87-6717-6B8024C04E0E}"/>
                  </a:ext>
                </a:extLst>
              </p:cNvPr>
              <p:cNvGrpSpPr/>
              <p:nvPr/>
            </p:nvGrpSpPr>
            <p:grpSpPr>
              <a:xfrm>
                <a:off x="0" y="0"/>
                <a:ext cx="4899021" cy="1936750"/>
                <a:chOff x="0" y="0"/>
                <a:chExt cx="5784850" cy="2381250"/>
              </a:xfrm>
            </p:grpSpPr>
            <p:grpSp>
              <p:nvGrpSpPr>
                <p:cNvPr id="10" name="グループ化 9">
                  <a:extLst>
                    <a:ext uri="{FF2B5EF4-FFF2-40B4-BE49-F238E27FC236}">
                      <a16:creationId xmlns:a16="http://schemas.microsoft.com/office/drawing/2014/main" id="{0DA9C473-0C79-F70B-B734-95E8E3E2803D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5784850" cy="2381250"/>
                  <a:chOff x="0" y="0"/>
                  <a:chExt cx="5784850" cy="2381250"/>
                </a:xfrm>
              </p:grpSpPr>
              <p:sp>
                <p:nvSpPr>
                  <p:cNvPr id="12" name="フリーフォーム 115">
                    <a:extLst>
                      <a:ext uri="{FF2B5EF4-FFF2-40B4-BE49-F238E27FC236}">
                        <a16:creationId xmlns:a16="http://schemas.microsoft.com/office/drawing/2014/main" id="{7BFEA204-6CDE-6921-ECDF-AE6CC1AD8142}"/>
                      </a:ext>
                    </a:extLst>
                  </p:cNvPr>
                  <p:cNvSpPr/>
                  <p:nvPr/>
                </p:nvSpPr>
                <p:spPr>
                  <a:xfrm>
                    <a:off x="2635023" y="1061803"/>
                    <a:ext cx="425413" cy="704766"/>
                  </a:xfrm>
                  <a:custGeom>
                    <a:avLst/>
                    <a:gdLst>
                      <a:gd name="connsiteX0" fmla="*/ 111663 w 245059"/>
                      <a:gd name="connsiteY0" fmla="*/ 116094 h 382794"/>
                      <a:gd name="connsiteX1" fmla="*/ 60863 w 245059"/>
                      <a:gd name="connsiteY1" fmla="*/ 97044 h 382794"/>
                      <a:gd name="connsiteX2" fmla="*/ 54513 w 245059"/>
                      <a:gd name="connsiteY2" fmla="*/ 77994 h 382794"/>
                      <a:gd name="connsiteX3" fmla="*/ 60863 w 245059"/>
                      <a:gd name="connsiteY3" fmla="*/ 39894 h 382794"/>
                      <a:gd name="connsiteX4" fmla="*/ 79913 w 245059"/>
                      <a:gd name="connsiteY4" fmla="*/ 20844 h 382794"/>
                      <a:gd name="connsiteX5" fmla="*/ 92613 w 245059"/>
                      <a:gd name="connsiteY5" fmla="*/ 1794 h 382794"/>
                      <a:gd name="connsiteX6" fmla="*/ 187863 w 245059"/>
                      <a:gd name="connsiteY6" fmla="*/ 27194 h 382794"/>
                      <a:gd name="connsiteX7" fmla="*/ 200563 w 245059"/>
                      <a:gd name="connsiteY7" fmla="*/ 46244 h 382794"/>
                      <a:gd name="connsiteX8" fmla="*/ 175163 w 245059"/>
                      <a:gd name="connsiteY8" fmla="*/ 77994 h 382794"/>
                      <a:gd name="connsiteX9" fmla="*/ 137063 w 245059"/>
                      <a:gd name="connsiteY9" fmla="*/ 116094 h 382794"/>
                      <a:gd name="connsiteX10" fmla="*/ 143413 w 245059"/>
                      <a:gd name="connsiteY10" fmla="*/ 141494 h 382794"/>
                      <a:gd name="connsiteX11" fmla="*/ 168813 w 245059"/>
                      <a:gd name="connsiteY11" fmla="*/ 147844 h 382794"/>
                      <a:gd name="connsiteX12" fmla="*/ 187863 w 245059"/>
                      <a:gd name="connsiteY12" fmla="*/ 166894 h 382794"/>
                      <a:gd name="connsiteX13" fmla="*/ 225963 w 245059"/>
                      <a:gd name="connsiteY13" fmla="*/ 192294 h 382794"/>
                      <a:gd name="connsiteX14" fmla="*/ 225963 w 245059"/>
                      <a:gd name="connsiteY14" fmla="*/ 198644 h 382794"/>
                      <a:gd name="connsiteX15" fmla="*/ 187863 w 245059"/>
                      <a:gd name="connsiteY15" fmla="*/ 173244 h 382794"/>
                      <a:gd name="connsiteX16" fmla="*/ 168813 w 245059"/>
                      <a:gd name="connsiteY16" fmla="*/ 160544 h 382794"/>
                      <a:gd name="connsiteX17" fmla="*/ 149763 w 245059"/>
                      <a:gd name="connsiteY17" fmla="*/ 154194 h 382794"/>
                      <a:gd name="connsiteX18" fmla="*/ 92613 w 245059"/>
                      <a:gd name="connsiteY18" fmla="*/ 160544 h 382794"/>
                      <a:gd name="connsiteX19" fmla="*/ 79913 w 245059"/>
                      <a:gd name="connsiteY19" fmla="*/ 179594 h 382794"/>
                      <a:gd name="connsiteX20" fmla="*/ 41813 w 245059"/>
                      <a:gd name="connsiteY20" fmla="*/ 211344 h 382794"/>
                      <a:gd name="connsiteX21" fmla="*/ 22763 w 245059"/>
                      <a:gd name="connsiteY21" fmla="*/ 217694 h 382794"/>
                      <a:gd name="connsiteX22" fmla="*/ 3713 w 245059"/>
                      <a:gd name="connsiteY22" fmla="*/ 230394 h 382794"/>
                      <a:gd name="connsiteX23" fmla="*/ 29113 w 245059"/>
                      <a:gd name="connsiteY23" fmla="*/ 192294 h 382794"/>
                      <a:gd name="connsiteX24" fmla="*/ 73563 w 245059"/>
                      <a:gd name="connsiteY24" fmla="*/ 185944 h 382794"/>
                      <a:gd name="connsiteX25" fmla="*/ 124363 w 245059"/>
                      <a:gd name="connsiteY25" fmla="*/ 173244 h 382794"/>
                      <a:gd name="connsiteX26" fmla="*/ 118013 w 245059"/>
                      <a:gd name="connsiteY26" fmla="*/ 192294 h 382794"/>
                      <a:gd name="connsiteX27" fmla="*/ 105313 w 245059"/>
                      <a:gd name="connsiteY27" fmla="*/ 287544 h 382794"/>
                      <a:gd name="connsiteX28" fmla="*/ 60863 w 245059"/>
                      <a:gd name="connsiteY28" fmla="*/ 338344 h 382794"/>
                      <a:gd name="connsiteX29" fmla="*/ 48163 w 245059"/>
                      <a:gd name="connsiteY29" fmla="*/ 376444 h 382794"/>
                      <a:gd name="connsiteX30" fmla="*/ 67213 w 245059"/>
                      <a:gd name="connsiteY30" fmla="*/ 357394 h 382794"/>
                      <a:gd name="connsiteX31" fmla="*/ 98963 w 245059"/>
                      <a:gd name="connsiteY31" fmla="*/ 319294 h 382794"/>
                      <a:gd name="connsiteX32" fmla="*/ 105313 w 245059"/>
                      <a:gd name="connsiteY32" fmla="*/ 300244 h 382794"/>
                      <a:gd name="connsiteX33" fmla="*/ 124363 w 245059"/>
                      <a:gd name="connsiteY33" fmla="*/ 306594 h 382794"/>
                      <a:gd name="connsiteX34" fmla="*/ 168813 w 245059"/>
                      <a:gd name="connsiteY34" fmla="*/ 357394 h 382794"/>
                      <a:gd name="connsiteX35" fmla="*/ 181513 w 245059"/>
                      <a:gd name="connsiteY35" fmla="*/ 382794 h 382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245059" h="382794">
                        <a:moveTo>
                          <a:pt x="111663" y="116094"/>
                        </a:moveTo>
                        <a:cubicBezTo>
                          <a:pt x="94452" y="112652"/>
                          <a:pt x="73321" y="112616"/>
                          <a:pt x="60863" y="97044"/>
                        </a:cubicBezTo>
                        <a:cubicBezTo>
                          <a:pt x="56682" y="91817"/>
                          <a:pt x="56630" y="84344"/>
                          <a:pt x="54513" y="77994"/>
                        </a:cubicBezTo>
                        <a:cubicBezTo>
                          <a:pt x="56630" y="65294"/>
                          <a:pt x="55634" y="51659"/>
                          <a:pt x="60863" y="39894"/>
                        </a:cubicBezTo>
                        <a:cubicBezTo>
                          <a:pt x="64510" y="31688"/>
                          <a:pt x="74164" y="27743"/>
                          <a:pt x="79913" y="20844"/>
                        </a:cubicBezTo>
                        <a:cubicBezTo>
                          <a:pt x="84799" y="14981"/>
                          <a:pt x="88380" y="8144"/>
                          <a:pt x="92613" y="1794"/>
                        </a:cubicBezTo>
                        <a:cubicBezTo>
                          <a:pt x="224425" y="11209"/>
                          <a:pt x="163954" y="-20623"/>
                          <a:pt x="187863" y="27194"/>
                        </a:cubicBezTo>
                        <a:cubicBezTo>
                          <a:pt x="191276" y="34020"/>
                          <a:pt x="196330" y="39894"/>
                          <a:pt x="200563" y="46244"/>
                        </a:cubicBezTo>
                        <a:cubicBezTo>
                          <a:pt x="189527" y="79353"/>
                          <a:pt x="202374" y="53807"/>
                          <a:pt x="175163" y="77994"/>
                        </a:cubicBezTo>
                        <a:cubicBezTo>
                          <a:pt x="161739" y="89926"/>
                          <a:pt x="137063" y="116094"/>
                          <a:pt x="137063" y="116094"/>
                        </a:cubicBezTo>
                        <a:cubicBezTo>
                          <a:pt x="139180" y="124561"/>
                          <a:pt x="137242" y="135323"/>
                          <a:pt x="143413" y="141494"/>
                        </a:cubicBezTo>
                        <a:cubicBezTo>
                          <a:pt x="149584" y="147665"/>
                          <a:pt x="161236" y="143514"/>
                          <a:pt x="168813" y="147844"/>
                        </a:cubicBezTo>
                        <a:cubicBezTo>
                          <a:pt x="176610" y="152299"/>
                          <a:pt x="180774" y="161381"/>
                          <a:pt x="187863" y="166894"/>
                        </a:cubicBezTo>
                        <a:cubicBezTo>
                          <a:pt x="199911" y="176265"/>
                          <a:pt x="213263" y="183827"/>
                          <a:pt x="225963" y="192294"/>
                        </a:cubicBezTo>
                        <a:cubicBezTo>
                          <a:pt x="250582" y="208707"/>
                          <a:pt x="252253" y="207407"/>
                          <a:pt x="225963" y="198644"/>
                        </a:cubicBezTo>
                        <a:lnTo>
                          <a:pt x="187863" y="173244"/>
                        </a:lnTo>
                        <a:cubicBezTo>
                          <a:pt x="181513" y="169011"/>
                          <a:pt x="176053" y="162957"/>
                          <a:pt x="168813" y="160544"/>
                        </a:cubicBezTo>
                        <a:lnTo>
                          <a:pt x="149763" y="154194"/>
                        </a:lnTo>
                        <a:cubicBezTo>
                          <a:pt x="130713" y="156311"/>
                          <a:pt x="110626" y="153994"/>
                          <a:pt x="92613" y="160544"/>
                        </a:cubicBezTo>
                        <a:cubicBezTo>
                          <a:pt x="85441" y="163152"/>
                          <a:pt x="84799" y="173731"/>
                          <a:pt x="79913" y="179594"/>
                        </a:cubicBezTo>
                        <a:cubicBezTo>
                          <a:pt x="69882" y="191631"/>
                          <a:pt x="56084" y="204208"/>
                          <a:pt x="41813" y="211344"/>
                        </a:cubicBezTo>
                        <a:cubicBezTo>
                          <a:pt x="35826" y="214337"/>
                          <a:pt x="29113" y="215577"/>
                          <a:pt x="22763" y="217694"/>
                        </a:cubicBezTo>
                        <a:cubicBezTo>
                          <a:pt x="16413" y="221927"/>
                          <a:pt x="9109" y="235790"/>
                          <a:pt x="3713" y="230394"/>
                        </a:cubicBezTo>
                        <a:cubicBezTo>
                          <a:pt x="-11142" y="215539"/>
                          <a:pt x="22963" y="194139"/>
                          <a:pt x="29113" y="192294"/>
                        </a:cubicBezTo>
                        <a:cubicBezTo>
                          <a:pt x="43449" y="187993"/>
                          <a:pt x="58746" y="188061"/>
                          <a:pt x="73563" y="185944"/>
                        </a:cubicBezTo>
                        <a:cubicBezTo>
                          <a:pt x="86747" y="172760"/>
                          <a:pt x="100029" y="148910"/>
                          <a:pt x="124363" y="173244"/>
                        </a:cubicBezTo>
                        <a:cubicBezTo>
                          <a:pt x="129096" y="177977"/>
                          <a:pt x="120130" y="185944"/>
                          <a:pt x="118013" y="192294"/>
                        </a:cubicBezTo>
                        <a:cubicBezTo>
                          <a:pt x="117948" y="192814"/>
                          <a:pt x="106936" y="283325"/>
                          <a:pt x="105313" y="287544"/>
                        </a:cubicBezTo>
                        <a:cubicBezTo>
                          <a:pt x="92540" y="320754"/>
                          <a:pt x="84183" y="322797"/>
                          <a:pt x="60863" y="338344"/>
                        </a:cubicBezTo>
                        <a:cubicBezTo>
                          <a:pt x="56630" y="351044"/>
                          <a:pt x="38697" y="385910"/>
                          <a:pt x="48163" y="376444"/>
                        </a:cubicBezTo>
                        <a:cubicBezTo>
                          <a:pt x="54513" y="370094"/>
                          <a:pt x="61464" y="364293"/>
                          <a:pt x="67213" y="357394"/>
                        </a:cubicBezTo>
                        <a:cubicBezTo>
                          <a:pt x="111416" y="304350"/>
                          <a:pt x="43308" y="374949"/>
                          <a:pt x="98963" y="319294"/>
                        </a:cubicBezTo>
                        <a:cubicBezTo>
                          <a:pt x="101080" y="312944"/>
                          <a:pt x="99326" y="303237"/>
                          <a:pt x="105313" y="300244"/>
                        </a:cubicBezTo>
                        <a:cubicBezTo>
                          <a:pt x="111300" y="297251"/>
                          <a:pt x="119630" y="301861"/>
                          <a:pt x="124363" y="306594"/>
                        </a:cubicBezTo>
                        <a:cubicBezTo>
                          <a:pt x="198446" y="380677"/>
                          <a:pt x="114838" y="321411"/>
                          <a:pt x="168813" y="357394"/>
                        </a:cubicBezTo>
                        <a:cubicBezTo>
                          <a:pt x="182687" y="378205"/>
                          <a:pt x="181513" y="368812"/>
                          <a:pt x="181513" y="382794"/>
                        </a:cubicBezTo>
                      </a:path>
                    </a:pathLst>
                  </a:custGeom>
                  <a:noFill/>
                  <a:ln w="25400" cap="flat" cmpd="sng" algn="ctr">
                    <a:solidFill>
                      <a:srgbClr val="1F497D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defRPr/>
                    </a:pPr>
                    <a:endParaRPr kumimoji="0" lang="ja-JP" altLang="en-US" sz="2800" kern="0">
                      <a:solidFill>
                        <a:sysClr val="windowText" lastClr="000000"/>
                      </a:solidFill>
                      <a:latin typeface="Calibri"/>
                      <a:ea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13" name="二等辺三角形 12">
                    <a:extLst>
                      <a:ext uri="{FF2B5EF4-FFF2-40B4-BE49-F238E27FC236}">
                        <a16:creationId xmlns:a16="http://schemas.microsoft.com/office/drawing/2014/main" id="{FF69F93A-A258-A74B-0218-C0E0ECE1A880}"/>
                      </a:ext>
                    </a:extLst>
                  </p:cNvPr>
                  <p:cNvSpPr/>
                  <p:nvPr/>
                </p:nvSpPr>
                <p:spPr>
                  <a:xfrm>
                    <a:off x="1123950" y="0"/>
                    <a:ext cx="2381250" cy="520700"/>
                  </a:xfrm>
                  <a:prstGeom prst="triangle">
                    <a:avLst/>
                  </a:prstGeom>
                  <a:solidFill>
                    <a:sysClr val="window" lastClr="FFFFFF">
                      <a:lumMod val="50000"/>
                    </a:sysClr>
                  </a:solidFill>
                  <a:ln w="25400" cap="flat" cmpd="sng" algn="ctr">
                    <a:solidFill>
                      <a:sysClr val="window" lastClr="FFFFFF">
                        <a:lumMod val="50000"/>
                      </a:sysClr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defRPr/>
                    </a:pPr>
                    <a:endParaRPr kumimoji="0" lang="ja-JP" altLang="en-US" sz="2800" kern="0">
                      <a:solidFill>
                        <a:sysClr val="window" lastClr="FFFFFF"/>
                      </a:solidFill>
                      <a:latin typeface="Century"/>
                      <a:ea typeface="ＭＳ 明朝" panose="02020609040205080304" pitchFamily="17" charset="-128"/>
                    </a:endParaRPr>
                  </a:p>
                </p:txBody>
              </p:sp>
              <p:sp>
                <p:nvSpPr>
                  <p:cNvPr id="14" name="正方形/長方形 13">
                    <a:extLst>
                      <a:ext uri="{FF2B5EF4-FFF2-40B4-BE49-F238E27FC236}">
                        <a16:creationId xmlns:a16="http://schemas.microsoft.com/office/drawing/2014/main" id="{06020AA8-FCC7-5AB7-A44A-1F7711CD63A8}"/>
                      </a:ext>
                    </a:extLst>
                  </p:cNvPr>
                  <p:cNvSpPr/>
                  <p:nvPr/>
                </p:nvSpPr>
                <p:spPr>
                  <a:xfrm>
                    <a:off x="1339850" y="533400"/>
                    <a:ext cx="1905000" cy="1244600"/>
                  </a:xfrm>
                  <a:prstGeom prst="rect">
                    <a:avLst/>
                  </a:prstGeom>
                  <a:noFill/>
                  <a:ln w="50800" cap="flat" cmpd="sng" algn="ctr">
                    <a:solidFill>
                      <a:sysClr val="window" lastClr="FFFFFF">
                        <a:lumMod val="65000"/>
                      </a:sysClr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defRPr/>
                    </a:pPr>
                    <a:endParaRPr kumimoji="0" lang="ja-JP" altLang="en-US" sz="2800" kern="0">
                      <a:solidFill>
                        <a:sysClr val="window" lastClr="FFFFFF"/>
                      </a:solidFill>
                      <a:latin typeface="Century"/>
                      <a:ea typeface="ＭＳ 明朝" panose="02020609040205080304" pitchFamily="17" charset="-128"/>
                    </a:endParaRPr>
                  </a:p>
                </p:txBody>
              </p:sp>
              <p:cxnSp>
                <p:nvCxnSpPr>
                  <p:cNvPr id="15" name="直線コネクタ 14">
                    <a:extLst>
                      <a:ext uri="{FF2B5EF4-FFF2-40B4-BE49-F238E27FC236}">
                        <a16:creationId xmlns:a16="http://schemas.microsoft.com/office/drawing/2014/main" id="{EC3CA2A6-CBE5-FAA1-2589-BB8137783A25}"/>
                      </a:ext>
                    </a:extLst>
                  </p:cNvPr>
                  <p:cNvCxnSpPr/>
                  <p:nvPr/>
                </p:nvCxnSpPr>
                <p:spPr>
                  <a:xfrm>
                    <a:off x="0" y="1778000"/>
                    <a:ext cx="5213350" cy="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F79646">
                        <a:lumMod val="50000"/>
                      </a:srgbClr>
                    </a:solidFill>
                    <a:prstDash val="solid"/>
                  </a:ln>
                  <a:effectLst/>
                </p:spPr>
              </p:cxnSp>
              <p:sp>
                <p:nvSpPr>
                  <p:cNvPr id="16" name="円/楕円 119">
                    <a:extLst>
                      <a:ext uri="{FF2B5EF4-FFF2-40B4-BE49-F238E27FC236}">
                        <a16:creationId xmlns:a16="http://schemas.microsoft.com/office/drawing/2014/main" id="{11ECABDF-255C-B1E3-5DD1-623FABAD352C}"/>
                      </a:ext>
                    </a:extLst>
                  </p:cNvPr>
                  <p:cNvSpPr/>
                  <p:nvPr/>
                </p:nvSpPr>
                <p:spPr>
                  <a:xfrm>
                    <a:off x="5530850" y="2133600"/>
                    <a:ext cx="254000" cy="247650"/>
                  </a:xfrm>
                  <a:prstGeom prst="ellipse">
                    <a:avLst/>
                  </a:prstGeom>
                  <a:solidFill>
                    <a:srgbClr val="4F81BD"/>
                  </a:solidFill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defRPr/>
                    </a:pPr>
                    <a:endParaRPr kumimoji="0" lang="ja-JP" altLang="en-US" sz="2800" kern="0">
                      <a:solidFill>
                        <a:sysClr val="window" lastClr="FFFFFF"/>
                      </a:solidFill>
                      <a:latin typeface="Century"/>
                      <a:ea typeface="ＭＳ 明朝" panose="02020609040205080304" pitchFamily="17" charset="-128"/>
                    </a:endParaRPr>
                  </a:p>
                </p:txBody>
              </p:sp>
              <p:cxnSp>
                <p:nvCxnSpPr>
                  <p:cNvPr id="17" name="直線コネクタ 16">
                    <a:extLst>
                      <a:ext uri="{FF2B5EF4-FFF2-40B4-BE49-F238E27FC236}">
                        <a16:creationId xmlns:a16="http://schemas.microsoft.com/office/drawing/2014/main" id="{781628A7-53EB-11B2-9051-CDF6569B4137}"/>
                      </a:ext>
                    </a:extLst>
                  </p:cNvPr>
                  <p:cNvCxnSpPr>
                    <a:stCxn id="16" idx="2"/>
                  </p:cNvCxnSpPr>
                  <p:nvPr/>
                </p:nvCxnSpPr>
                <p:spPr>
                  <a:xfrm flipH="1">
                    <a:off x="4883150" y="2257425"/>
                    <a:ext cx="647700" cy="9525"/>
                  </a:xfrm>
                  <a:prstGeom prst="line">
                    <a:avLst/>
                  </a:prstGeom>
                  <a:noFill/>
                  <a:ln w="38100" cap="flat" cmpd="dbl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" name="直線コネクタ 17">
                    <a:extLst>
                      <a:ext uri="{FF2B5EF4-FFF2-40B4-BE49-F238E27FC236}">
                        <a16:creationId xmlns:a16="http://schemas.microsoft.com/office/drawing/2014/main" id="{D24C42AB-7C32-01AF-1BE4-475870730045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883150" y="1968500"/>
                    <a:ext cx="0" cy="304800"/>
                  </a:xfrm>
                  <a:prstGeom prst="line">
                    <a:avLst/>
                  </a:prstGeom>
                  <a:noFill/>
                  <a:ln w="38100" cap="flat" cmpd="dbl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" name="直線コネクタ 18">
                    <a:extLst>
                      <a:ext uri="{FF2B5EF4-FFF2-40B4-BE49-F238E27FC236}">
                        <a16:creationId xmlns:a16="http://schemas.microsoft.com/office/drawing/2014/main" id="{2A7623F1-BF1A-F86A-54E3-ADF2DC6CA22A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4025900" y="1955800"/>
                    <a:ext cx="863600" cy="0"/>
                  </a:xfrm>
                  <a:prstGeom prst="line">
                    <a:avLst/>
                  </a:prstGeom>
                  <a:noFill/>
                  <a:ln w="38100" cap="flat" cmpd="dbl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grpSp>
                <p:nvGrpSpPr>
                  <p:cNvPr id="20" name="グループ化 19">
                    <a:extLst>
                      <a:ext uri="{FF2B5EF4-FFF2-40B4-BE49-F238E27FC236}">
                        <a16:creationId xmlns:a16="http://schemas.microsoft.com/office/drawing/2014/main" id="{61E66107-E989-8F3F-3F66-1FF40CB64CD9}"/>
                      </a:ext>
                    </a:extLst>
                  </p:cNvPr>
                  <p:cNvGrpSpPr/>
                  <p:nvPr/>
                </p:nvGrpSpPr>
                <p:grpSpPr>
                  <a:xfrm>
                    <a:off x="3594100" y="1841500"/>
                    <a:ext cx="533400" cy="190500"/>
                    <a:chOff x="3594100" y="1841500"/>
                    <a:chExt cx="533400" cy="190500"/>
                  </a:xfrm>
                </p:grpSpPr>
                <p:sp>
                  <p:nvSpPr>
                    <p:cNvPr id="50" name="正方形/長方形 49">
                      <a:extLst>
                        <a:ext uri="{FF2B5EF4-FFF2-40B4-BE49-F238E27FC236}">
                          <a16:creationId xmlns:a16="http://schemas.microsoft.com/office/drawing/2014/main" id="{A40E7FA2-7DB0-6276-A2DD-938D9E1E18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03650" y="1873250"/>
                      <a:ext cx="127000" cy="158750"/>
                    </a:xfrm>
                    <a:prstGeom prst="rect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defRPr/>
                      </a:pPr>
                      <a:endParaRPr kumimoji="0" lang="ja-JP" altLang="en-US" sz="2800" kern="0">
                        <a:solidFill>
                          <a:sysClr val="window" lastClr="FFFFFF"/>
                        </a:solidFill>
                        <a:latin typeface="Century"/>
                        <a:ea typeface="ＭＳ 明朝" panose="02020609040205080304" pitchFamily="17" charset="-128"/>
                      </a:endParaRPr>
                    </a:p>
                  </p:txBody>
                </p:sp>
                <p:grpSp>
                  <p:nvGrpSpPr>
                    <p:cNvPr id="51" name="グループ化 50">
                      <a:extLst>
                        <a:ext uri="{FF2B5EF4-FFF2-40B4-BE49-F238E27FC236}">
                          <a16:creationId xmlns:a16="http://schemas.microsoft.com/office/drawing/2014/main" id="{CBCDD94D-207F-8BD2-C9C8-BB2BC766570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40175" y="1870075"/>
                      <a:ext cx="187325" cy="158750"/>
                      <a:chOff x="3940175" y="1870075"/>
                      <a:chExt cx="187325" cy="158750"/>
                    </a:xfrm>
                  </p:grpSpPr>
                  <p:sp>
                    <p:nvSpPr>
                      <p:cNvPr id="56" name="二等辺三角形 55">
                        <a:extLst>
                          <a:ext uri="{FF2B5EF4-FFF2-40B4-BE49-F238E27FC236}">
                            <a16:creationId xmlns:a16="http://schemas.microsoft.com/office/drawing/2014/main" id="{6E918A5E-1E57-8CEC-41E5-695BC08AA7BE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943350" y="1866900"/>
                        <a:ext cx="158750" cy="165100"/>
                      </a:xfrm>
                      <a:prstGeom prst="triangle">
                        <a:avLst/>
                      </a:prstGeom>
                      <a:solidFill>
                        <a:srgbClr val="4F81BD"/>
                      </a:solidFill>
                      <a:ln w="25400" cap="flat" cmpd="sng" algn="ctr">
                        <a:solidFill>
                          <a:srgbClr val="4F81BD">
                            <a:shade val="50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defRPr/>
                        </a:pPr>
                        <a:endParaRPr kumimoji="0" lang="ja-JP" altLang="en-US" sz="2800" kern="0">
                          <a:solidFill>
                            <a:sysClr val="window" lastClr="FFFFFF"/>
                          </a:solidFill>
                          <a:latin typeface="Century"/>
                          <a:ea typeface="ＭＳ 明朝" panose="02020609040205080304" pitchFamily="17" charset="-128"/>
                        </a:endParaRPr>
                      </a:p>
                    </p:txBody>
                  </p:sp>
                  <p:sp>
                    <p:nvSpPr>
                      <p:cNvPr id="57" name="正方形/長方形 56">
                        <a:extLst>
                          <a:ext uri="{FF2B5EF4-FFF2-40B4-BE49-F238E27FC236}">
                            <a16:creationId xmlns:a16="http://schemas.microsoft.com/office/drawing/2014/main" id="{5B660B45-B6BD-30A5-454B-5D5EE1957FF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76700" y="1924050"/>
                        <a:ext cx="50800" cy="63500"/>
                      </a:xfrm>
                      <a:prstGeom prst="rect">
                        <a:avLst/>
                      </a:prstGeom>
                      <a:solidFill>
                        <a:srgbClr val="4F81BD"/>
                      </a:solidFill>
                      <a:ln w="25400" cap="flat" cmpd="sng" algn="ctr">
                        <a:solidFill>
                          <a:srgbClr val="4F81BD">
                            <a:shade val="50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defRPr/>
                        </a:pPr>
                        <a:endParaRPr kumimoji="0" lang="ja-JP" altLang="en-US" sz="2800" kern="0">
                          <a:solidFill>
                            <a:sysClr val="window" lastClr="FFFFFF"/>
                          </a:solidFill>
                          <a:latin typeface="Century"/>
                          <a:ea typeface="ＭＳ 明朝" panose="02020609040205080304" pitchFamily="17" charset="-128"/>
                        </a:endParaRPr>
                      </a:p>
                    </p:txBody>
                  </p:sp>
                </p:grpSp>
                <p:grpSp>
                  <p:nvGrpSpPr>
                    <p:cNvPr id="52" name="グループ化 51">
                      <a:extLst>
                        <a:ext uri="{FF2B5EF4-FFF2-40B4-BE49-F238E27FC236}">
                          <a16:creationId xmlns:a16="http://schemas.microsoft.com/office/drawing/2014/main" id="{26E8721D-54EC-8AEE-CCDC-7FB4C3F6B45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594100" y="1866900"/>
                      <a:ext cx="187325" cy="158750"/>
                      <a:chOff x="3594100" y="1866900"/>
                      <a:chExt cx="187325" cy="158750"/>
                    </a:xfrm>
                    <a:scene3d>
                      <a:camera prst="orthographicFront">
                        <a:rot lat="0" lon="10800000" rev="0"/>
                      </a:camera>
                      <a:lightRig rig="threePt" dir="t"/>
                    </a:scene3d>
                  </p:grpSpPr>
                  <p:sp>
                    <p:nvSpPr>
                      <p:cNvPr id="54" name="二等辺三角形 53">
                        <a:extLst>
                          <a:ext uri="{FF2B5EF4-FFF2-40B4-BE49-F238E27FC236}">
                            <a16:creationId xmlns:a16="http://schemas.microsoft.com/office/drawing/2014/main" id="{782D2FE4-F806-2D99-09DC-DE6C0A777CE3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597275" y="1863725"/>
                        <a:ext cx="158750" cy="165100"/>
                      </a:xfrm>
                      <a:prstGeom prst="triangle">
                        <a:avLst/>
                      </a:prstGeom>
                      <a:solidFill>
                        <a:srgbClr val="4F81BD"/>
                      </a:solidFill>
                      <a:ln w="25400" cap="flat" cmpd="sng" algn="ctr">
                        <a:solidFill>
                          <a:srgbClr val="4F81BD">
                            <a:shade val="50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defRPr/>
                        </a:pPr>
                        <a:endParaRPr kumimoji="0" lang="ja-JP" altLang="en-US" sz="2800" kern="0">
                          <a:solidFill>
                            <a:sysClr val="window" lastClr="FFFFFF"/>
                          </a:solidFill>
                          <a:latin typeface="Century"/>
                          <a:ea typeface="ＭＳ 明朝" panose="02020609040205080304" pitchFamily="17" charset="-128"/>
                        </a:endParaRPr>
                      </a:p>
                    </p:txBody>
                  </p:sp>
                  <p:sp>
                    <p:nvSpPr>
                      <p:cNvPr id="55" name="正方形/長方形 54">
                        <a:extLst>
                          <a:ext uri="{FF2B5EF4-FFF2-40B4-BE49-F238E27FC236}">
                            <a16:creationId xmlns:a16="http://schemas.microsoft.com/office/drawing/2014/main" id="{D7CC29EC-92EC-CFD1-6E4B-D5283E7A08B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730625" y="1920875"/>
                        <a:ext cx="50800" cy="63500"/>
                      </a:xfrm>
                      <a:prstGeom prst="rect">
                        <a:avLst/>
                      </a:prstGeom>
                      <a:solidFill>
                        <a:srgbClr val="4F81BD"/>
                      </a:solidFill>
                      <a:ln w="25400" cap="flat" cmpd="sng" algn="ctr">
                        <a:solidFill>
                          <a:srgbClr val="4F81BD">
                            <a:shade val="50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defRPr/>
                        </a:pPr>
                        <a:endParaRPr kumimoji="0" lang="ja-JP" altLang="en-US" sz="2800" kern="0">
                          <a:solidFill>
                            <a:sysClr val="window" lastClr="FFFFFF"/>
                          </a:solidFill>
                          <a:latin typeface="Century"/>
                          <a:ea typeface="ＭＳ 明朝" panose="02020609040205080304" pitchFamily="17" charset="-128"/>
                        </a:endParaRPr>
                      </a:p>
                    </p:txBody>
                  </p:sp>
                </p:grpSp>
                <p:sp>
                  <p:nvSpPr>
                    <p:cNvPr id="53" name="円/楕円 131">
                      <a:extLst>
                        <a:ext uri="{FF2B5EF4-FFF2-40B4-BE49-F238E27FC236}">
                          <a16:creationId xmlns:a16="http://schemas.microsoft.com/office/drawing/2014/main" id="{74D44738-B617-7305-9A15-4DEF0C9F10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65550" y="1841500"/>
                      <a:ext cx="203200" cy="63500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defRPr/>
                      </a:pPr>
                      <a:endParaRPr kumimoji="0" lang="ja-JP" altLang="en-US" sz="2800" kern="0">
                        <a:solidFill>
                          <a:sysClr val="window" lastClr="FFFFFF"/>
                        </a:solidFill>
                        <a:latin typeface="Century"/>
                        <a:ea typeface="ＭＳ 明朝" panose="02020609040205080304" pitchFamily="17" charset="-128"/>
                      </a:endParaRPr>
                    </a:p>
                  </p:txBody>
                </p:sp>
              </p:grpSp>
              <p:cxnSp>
                <p:nvCxnSpPr>
                  <p:cNvPr id="21" name="直線コネクタ 20">
                    <a:extLst>
                      <a:ext uri="{FF2B5EF4-FFF2-40B4-BE49-F238E27FC236}">
                        <a16:creationId xmlns:a16="http://schemas.microsoft.com/office/drawing/2014/main" id="{EF93EF36-8D68-CE8A-6FE6-2A8A00426871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3048000" y="1955800"/>
                    <a:ext cx="558800" cy="0"/>
                  </a:xfrm>
                  <a:prstGeom prst="line">
                    <a:avLst/>
                  </a:prstGeom>
                  <a:noFill/>
                  <a:ln w="38100" cap="flat" cmpd="dbl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" name="直線コネクタ 21">
                    <a:extLst>
                      <a:ext uri="{FF2B5EF4-FFF2-40B4-BE49-F238E27FC236}">
                        <a16:creationId xmlns:a16="http://schemas.microsoft.com/office/drawing/2014/main" id="{F4194C13-1425-90DD-39FC-C8F9E43B3FF8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048000" y="1543050"/>
                    <a:ext cx="0" cy="400050"/>
                  </a:xfrm>
                  <a:prstGeom prst="line">
                    <a:avLst/>
                  </a:prstGeom>
                  <a:noFill/>
                  <a:ln w="38100" cap="flat" cmpd="dbl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" name="直線コネクタ 22">
                    <a:extLst>
                      <a:ext uri="{FF2B5EF4-FFF2-40B4-BE49-F238E27FC236}">
                        <a16:creationId xmlns:a16="http://schemas.microsoft.com/office/drawing/2014/main" id="{3806714B-E070-FA85-8136-E33F4687265D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692400" y="1536700"/>
                    <a:ext cx="361950" cy="0"/>
                  </a:xfrm>
                  <a:prstGeom prst="line">
                    <a:avLst/>
                  </a:prstGeom>
                  <a:noFill/>
                  <a:ln w="38100" cap="flat" cmpd="dbl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  <p:grpSp>
                <p:nvGrpSpPr>
                  <p:cNvPr id="24" name="グループ化 23">
                    <a:extLst>
                      <a:ext uri="{FF2B5EF4-FFF2-40B4-BE49-F238E27FC236}">
                        <a16:creationId xmlns:a16="http://schemas.microsoft.com/office/drawing/2014/main" id="{C42793CF-A2FD-1AFE-9DE2-84667D6D50B7}"/>
                      </a:ext>
                    </a:extLst>
                  </p:cNvPr>
                  <p:cNvGrpSpPr/>
                  <p:nvPr/>
                </p:nvGrpSpPr>
                <p:grpSpPr>
                  <a:xfrm>
                    <a:off x="2152650" y="1416050"/>
                    <a:ext cx="533400" cy="190500"/>
                    <a:chOff x="2152650" y="1416050"/>
                    <a:chExt cx="533400" cy="190500"/>
                  </a:xfrm>
                </p:grpSpPr>
                <p:sp>
                  <p:nvSpPr>
                    <p:cNvPr id="42" name="正方形/長方形 41">
                      <a:extLst>
                        <a:ext uri="{FF2B5EF4-FFF2-40B4-BE49-F238E27FC236}">
                          <a16:creationId xmlns:a16="http://schemas.microsoft.com/office/drawing/2014/main" id="{03904348-0BDC-8547-AAAA-D48C7CB446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62200" y="1447800"/>
                      <a:ext cx="127000" cy="158750"/>
                    </a:xfrm>
                    <a:prstGeom prst="rect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defRPr/>
                      </a:pPr>
                      <a:endParaRPr kumimoji="0" lang="ja-JP" altLang="en-US" sz="2800" kern="0">
                        <a:solidFill>
                          <a:sysClr val="window" lastClr="FFFFFF"/>
                        </a:solidFill>
                        <a:latin typeface="Century"/>
                        <a:ea typeface="ＭＳ 明朝" panose="02020609040205080304" pitchFamily="17" charset="-128"/>
                      </a:endParaRPr>
                    </a:p>
                  </p:txBody>
                </p:sp>
                <p:grpSp>
                  <p:nvGrpSpPr>
                    <p:cNvPr id="43" name="グループ化 42">
                      <a:extLst>
                        <a:ext uri="{FF2B5EF4-FFF2-40B4-BE49-F238E27FC236}">
                          <a16:creationId xmlns:a16="http://schemas.microsoft.com/office/drawing/2014/main" id="{593B7991-3F01-5B74-21BA-CC7EB5EC424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98725" y="1444625"/>
                      <a:ext cx="187325" cy="158750"/>
                      <a:chOff x="2498725" y="1444625"/>
                      <a:chExt cx="187325" cy="158750"/>
                    </a:xfrm>
                  </p:grpSpPr>
                  <p:sp>
                    <p:nvSpPr>
                      <p:cNvPr id="48" name="二等辺三角形 47">
                        <a:extLst>
                          <a:ext uri="{FF2B5EF4-FFF2-40B4-BE49-F238E27FC236}">
                            <a16:creationId xmlns:a16="http://schemas.microsoft.com/office/drawing/2014/main" id="{22954C35-9D3B-8D72-ED27-9F7536B35C1D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2501900" y="1441450"/>
                        <a:ext cx="158750" cy="165100"/>
                      </a:xfrm>
                      <a:prstGeom prst="triangle">
                        <a:avLst/>
                      </a:prstGeom>
                      <a:solidFill>
                        <a:srgbClr val="4F81BD"/>
                      </a:solidFill>
                      <a:ln w="25400" cap="flat" cmpd="sng" algn="ctr">
                        <a:solidFill>
                          <a:srgbClr val="4F81BD">
                            <a:shade val="50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defRPr/>
                        </a:pPr>
                        <a:endParaRPr kumimoji="0" lang="ja-JP" altLang="en-US" sz="2800" kern="0">
                          <a:solidFill>
                            <a:sysClr val="window" lastClr="FFFFFF"/>
                          </a:solidFill>
                          <a:latin typeface="Century"/>
                          <a:ea typeface="ＭＳ 明朝" panose="02020609040205080304" pitchFamily="17" charset="-128"/>
                        </a:endParaRPr>
                      </a:p>
                    </p:txBody>
                  </p:sp>
                  <p:sp>
                    <p:nvSpPr>
                      <p:cNvPr id="49" name="正方形/長方形 48">
                        <a:extLst>
                          <a:ext uri="{FF2B5EF4-FFF2-40B4-BE49-F238E27FC236}">
                            <a16:creationId xmlns:a16="http://schemas.microsoft.com/office/drawing/2014/main" id="{877BE245-F2BC-C421-658D-23C4C88D7EA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35250" y="1498600"/>
                        <a:ext cx="50800" cy="63500"/>
                      </a:xfrm>
                      <a:prstGeom prst="rect">
                        <a:avLst/>
                      </a:prstGeom>
                      <a:solidFill>
                        <a:srgbClr val="4F81BD"/>
                      </a:solidFill>
                      <a:ln w="25400" cap="flat" cmpd="sng" algn="ctr">
                        <a:solidFill>
                          <a:srgbClr val="4F81BD">
                            <a:shade val="50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defRPr/>
                        </a:pPr>
                        <a:endParaRPr kumimoji="0" lang="ja-JP" altLang="en-US" sz="2800" kern="0">
                          <a:solidFill>
                            <a:sysClr val="window" lastClr="FFFFFF"/>
                          </a:solidFill>
                          <a:latin typeface="Century"/>
                          <a:ea typeface="ＭＳ 明朝" panose="02020609040205080304" pitchFamily="17" charset="-128"/>
                        </a:endParaRPr>
                      </a:p>
                    </p:txBody>
                  </p:sp>
                </p:grpSp>
                <p:grpSp>
                  <p:nvGrpSpPr>
                    <p:cNvPr id="44" name="グループ化 43">
                      <a:extLst>
                        <a:ext uri="{FF2B5EF4-FFF2-40B4-BE49-F238E27FC236}">
                          <a16:creationId xmlns:a16="http://schemas.microsoft.com/office/drawing/2014/main" id="{59629B4D-8941-5D2F-2130-92467559A6F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52650" y="1441450"/>
                      <a:ext cx="187325" cy="158750"/>
                      <a:chOff x="2152650" y="1441450"/>
                      <a:chExt cx="187325" cy="158750"/>
                    </a:xfrm>
                    <a:scene3d>
                      <a:camera prst="orthographicFront">
                        <a:rot lat="0" lon="10800000" rev="0"/>
                      </a:camera>
                      <a:lightRig rig="threePt" dir="t"/>
                    </a:scene3d>
                  </p:grpSpPr>
                  <p:sp>
                    <p:nvSpPr>
                      <p:cNvPr id="46" name="二等辺三角形 45">
                        <a:extLst>
                          <a:ext uri="{FF2B5EF4-FFF2-40B4-BE49-F238E27FC236}">
                            <a16:creationId xmlns:a16="http://schemas.microsoft.com/office/drawing/2014/main" id="{6C43AF68-DEED-378E-5EA4-53DB28020016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2155825" y="1438275"/>
                        <a:ext cx="158750" cy="165100"/>
                      </a:xfrm>
                      <a:prstGeom prst="triangle">
                        <a:avLst/>
                      </a:prstGeom>
                      <a:solidFill>
                        <a:srgbClr val="4F81BD"/>
                      </a:solidFill>
                      <a:ln w="25400" cap="flat" cmpd="sng" algn="ctr">
                        <a:solidFill>
                          <a:srgbClr val="4F81BD">
                            <a:shade val="50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defRPr/>
                        </a:pPr>
                        <a:endParaRPr kumimoji="0" lang="ja-JP" altLang="en-US" sz="2800" kern="0">
                          <a:solidFill>
                            <a:sysClr val="window" lastClr="FFFFFF"/>
                          </a:solidFill>
                          <a:latin typeface="Century"/>
                          <a:ea typeface="ＭＳ 明朝" panose="02020609040205080304" pitchFamily="17" charset="-128"/>
                        </a:endParaRPr>
                      </a:p>
                    </p:txBody>
                  </p:sp>
                  <p:sp>
                    <p:nvSpPr>
                      <p:cNvPr id="47" name="正方形/長方形 46">
                        <a:extLst>
                          <a:ext uri="{FF2B5EF4-FFF2-40B4-BE49-F238E27FC236}">
                            <a16:creationId xmlns:a16="http://schemas.microsoft.com/office/drawing/2014/main" id="{1B905E40-9819-FBB0-2D70-830CF359738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89175" y="1495425"/>
                        <a:ext cx="50800" cy="63500"/>
                      </a:xfrm>
                      <a:prstGeom prst="rect">
                        <a:avLst/>
                      </a:prstGeom>
                      <a:solidFill>
                        <a:srgbClr val="4F81BD"/>
                      </a:solidFill>
                      <a:ln w="25400" cap="flat" cmpd="sng" algn="ctr">
                        <a:solidFill>
                          <a:srgbClr val="4F81BD">
                            <a:shade val="50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defRPr/>
                        </a:pPr>
                        <a:endParaRPr kumimoji="0" lang="ja-JP" altLang="en-US" sz="2800" kern="0">
                          <a:solidFill>
                            <a:sysClr val="window" lastClr="FFFFFF"/>
                          </a:solidFill>
                          <a:latin typeface="Century"/>
                          <a:ea typeface="ＭＳ 明朝" panose="02020609040205080304" pitchFamily="17" charset="-128"/>
                        </a:endParaRPr>
                      </a:p>
                    </p:txBody>
                  </p:sp>
                </p:grpSp>
                <p:sp>
                  <p:nvSpPr>
                    <p:cNvPr id="45" name="円/楕円 143">
                      <a:extLst>
                        <a:ext uri="{FF2B5EF4-FFF2-40B4-BE49-F238E27FC236}">
                          <a16:creationId xmlns:a16="http://schemas.microsoft.com/office/drawing/2014/main" id="{FC1F96D6-249C-2651-79DD-131B1D55CF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24100" y="1416050"/>
                      <a:ext cx="203200" cy="63500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defRPr/>
                      </a:pPr>
                      <a:endParaRPr kumimoji="0" lang="ja-JP" altLang="en-US" sz="2800" kern="0">
                        <a:solidFill>
                          <a:sysClr val="window" lastClr="FFFFFF"/>
                        </a:solidFill>
                        <a:latin typeface="Century"/>
                        <a:ea typeface="ＭＳ 明朝" panose="02020609040205080304" pitchFamily="17" charset="-128"/>
                      </a:endParaRPr>
                    </a:p>
                  </p:txBody>
                </p:sp>
              </p:grpSp>
              <p:sp>
                <p:nvSpPr>
                  <p:cNvPr id="25" name="円弧 24">
                    <a:extLst>
                      <a:ext uri="{FF2B5EF4-FFF2-40B4-BE49-F238E27FC236}">
                        <a16:creationId xmlns:a16="http://schemas.microsoft.com/office/drawing/2014/main" id="{4F0035F1-3ED2-A9E3-7CE2-7EB935366091}"/>
                      </a:ext>
                    </a:extLst>
                  </p:cNvPr>
                  <p:cNvSpPr/>
                  <p:nvPr/>
                </p:nvSpPr>
                <p:spPr>
                  <a:xfrm flipH="1">
                    <a:off x="1854200" y="1524000"/>
                    <a:ext cx="603250" cy="317500"/>
                  </a:xfrm>
                  <a:prstGeom prst="arc">
                    <a:avLst/>
                  </a:prstGeom>
                  <a:noFill/>
                  <a:ln w="38100" cap="flat" cmpd="dbl" algn="ctr">
                    <a:solidFill>
                      <a:srgbClr val="1F497D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defRPr/>
                    </a:pPr>
                    <a:endParaRPr kumimoji="0" lang="ja-JP" altLang="en-US" sz="2800" kern="0">
                      <a:solidFill>
                        <a:sysClr val="windowText" lastClr="000000"/>
                      </a:solidFill>
                      <a:latin typeface="Century"/>
                      <a:ea typeface="ＭＳ 明朝" panose="02020609040205080304" pitchFamily="17" charset="-128"/>
                    </a:endParaRPr>
                  </a:p>
                </p:txBody>
              </p:sp>
              <p:sp>
                <p:nvSpPr>
                  <p:cNvPr id="26" name="正方形/長方形 25">
                    <a:extLst>
                      <a:ext uri="{FF2B5EF4-FFF2-40B4-BE49-F238E27FC236}">
                        <a16:creationId xmlns:a16="http://schemas.microsoft.com/office/drawing/2014/main" id="{8B92E1C3-F2C1-CFE3-A289-C7CE6A4D2E1E}"/>
                      </a:ext>
                    </a:extLst>
                  </p:cNvPr>
                  <p:cNvSpPr/>
                  <p:nvPr/>
                </p:nvSpPr>
                <p:spPr>
                  <a:xfrm>
                    <a:off x="1612900" y="1587500"/>
                    <a:ext cx="330200" cy="5715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defRPr/>
                    </a:pPr>
                    <a:endParaRPr kumimoji="0" lang="ja-JP" altLang="en-US" sz="2800" kern="0">
                      <a:solidFill>
                        <a:sysClr val="window" lastClr="FFFFFF"/>
                      </a:solidFill>
                      <a:latin typeface="Century"/>
                      <a:ea typeface="ＭＳ 明朝" panose="02020609040205080304" pitchFamily="17" charset="-128"/>
                    </a:endParaRPr>
                  </a:p>
                </p:txBody>
              </p:sp>
              <p:sp>
                <p:nvSpPr>
                  <p:cNvPr id="27" name="正方形/長方形 26">
                    <a:extLst>
                      <a:ext uri="{FF2B5EF4-FFF2-40B4-BE49-F238E27FC236}">
                        <a16:creationId xmlns:a16="http://schemas.microsoft.com/office/drawing/2014/main" id="{487EF72B-53A1-36F3-6707-7946F5328273}"/>
                      </a:ext>
                    </a:extLst>
                  </p:cNvPr>
                  <p:cNvSpPr/>
                  <p:nvPr/>
                </p:nvSpPr>
                <p:spPr>
                  <a:xfrm>
                    <a:off x="3524250" y="1778000"/>
                    <a:ext cx="679450" cy="368300"/>
                  </a:xfrm>
                  <a:prstGeom prst="rect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defRPr/>
                    </a:pPr>
                    <a:endParaRPr kumimoji="0" lang="ja-JP" altLang="en-US" sz="2800" kern="0">
                      <a:solidFill>
                        <a:sysClr val="window" lastClr="FFFFFF"/>
                      </a:solidFill>
                      <a:latin typeface="Century"/>
                      <a:ea typeface="ＭＳ 明朝" panose="02020609040205080304" pitchFamily="17" charset="-128"/>
                    </a:endParaRPr>
                  </a:p>
                </p:txBody>
              </p:sp>
              <p:sp>
                <p:nvSpPr>
                  <p:cNvPr id="28" name="フリーフォーム 148">
                    <a:extLst>
                      <a:ext uri="{FF2B5EF4-FFF2-40B4-BE49-F238E27FC236}">
                        <a16:creationId xmlns:a16="http://schemas.microsoft.com/office/drawing/2014/main" id="{FA0EC74E-13A5-359F-4E97-05ECCFC7E9BE}"/>
                      </a:ext>
                    </a:extLst>
                  </p:cNvPr>
                  <p:cNvSpPr/>
                  <p:nvPr/>
                </p:nvSpPr>
                <p:spPr>
                  <a:xfrm>
                    <a:off x="4228736" y="1123951"/>
                    <a:ext cx="404744" cy="642620"/>
                  </a:xfrm>
                  <a:custGeom>
                    <a:avLst/>
                    <a:gdLst>
                      <a:gd name="connsiteX0" fmla="*/ 111663 w 245059"/>
                      <a:gd name="connsiteY0" fmla="*/ 116094 h 382794"/>
                      <a:gd name="connsiteX1" fmla="*/ 60863 w 245059"/>
                      <a:gd name="connsiteY1" fmla="*/ 97044 h 382794"/>
                      <a:gd name="connsiteX2" fmla="*/ 54513 w 245059"/>
                      <a:gd name="connsiteY2" fmla="*/ 77994 h 382794"/>
                      <a:gd name="connsiteX3" fmla="*/ 60863 w 245059"/>
                      <a:gd name="connsiteY3" fmla="*/ 39894 h 382794"/>
                      <a:gd name="connsiteX4" fmla="*/ 79913 w 245059"/>
                      <a:gd name="connsiteY4" fmla="*/ 20844 h 382794"/>
                      <a:gd name="connsiteX5" fmla="*/ 92613 w 245059"/>
                      <a:gd name="connsiteY5" fmla="*/ 1794 h 382794"/>
                      <a:gd name="connsiteX6" fmla="*/ 187863 w 245059"/>
                      <a:gd name="connsiteY6" fmla="*/ 27194 h 382794"/>
                      <a:gd name="connsiteX7" fmla="*/ 200563 w 245059"/>
                      <a:gd name="connsiteY7" fmla="*/ 46244 h 382794"/>
                      <a:gd name="connsiteX8" fmla="*/ 175163 w 245059"/>
                      <a:gd name="connsiteY8" fmla="*/ 77994 h 382794"/>
                      <a:gd name="connsiteX9" fmla="*/ 137063 w 245059"/>
                      <a:gd name="connsiteY9" fmla="*/ 116094 h 382794"/>
                      <a:gd name="connsiteX10" fmla="*/ 143413 w 245059"/>
                      <a:gd name="connsiteY10" fmla="*/ 141494 h 382794"/>
                      <a:gd name="connsiteX11" fmla="*/ 168813 w 245059"/>
                      <a:gd name="connsiteY11" fmla="*/ 147844 h 382794"/>
                      <a:gd name="connsiteX12" fmla="*/ 187863 w 245059"/>
                      <a:gd name="connsiteY12" fmla="*/ 166894 h 382794"/>
                      <a:gd name="connsiteX13" fmla="*/ 225963 w 245059"/>
                      <a:gd name="connsiteY13" fmla="*/ 192294 h 382794"/>
                      <a:gd name="connsiteX14" fmla="*/ 225963 w 245059"/>
                      <a:gd name="connsiteY14" fmla="*/ 198644 h 382794"/>
                      <a:gd name="connsiteX15" fmla="*/ 187863 w 245059"/>
                      <a:gd name="connsiteY15" fmla="*/ 173244 h 382794"/>
                      <a:gd name="connsiteX16" fmla="*/ 168813 w 245059"/>
                      <a:gd name="connsiteY16" fmla="*/ 160544 h 382794"/>
                      <a:gd name="connsiteX17" fmla="*/ 149763 w 245059"/>
                      <a:gd name="connsiteY17" fmla="*/ 154194 h 382794"/>
                      <a:gd name="connsiteX18" fmla="*/ 92613 w 245059"/>
                      <a:gd name="connsiteY18" fmla="*/ 160544 h 382794"/>
                      <a:gd name="connsiteX19" fmla="*/ 79913 w 245059"/>
                      <a:gd name="connsiteY19" fmla="*/ 179594 h 382794"/>
                      <a:gd name="connsiteX20" fmla="*/ 41813 w 245059"/>
                      <a:gd name="connsiteY20" fmla="*/ 211344 h 382794"/>
                      <a:gd name="connsiteX21" fmla="*/ 22763 w 245059"/>
                      <a:gd name="connsiteY21" fmla="*/ 217694 h 382794"/>
                      <a:gd name="connsiteX22" fmla="*/ 3713 w 245059"/>
                      <a:gd name="connsiteY22" fmla="*/ 230394 h 382794"/>
                      <a:gd name="connsiteX23" fmla="*/ 29113 w 245059"/>
                      <a:gd name="connsiteY23" fmla="*/ 192294 h 382794"/>
                      <a:gd name="connsiteX24" fmla="*/ 73563 w 245059"/>
                      <a:gd name="connsiteY24" fmla="*/ 185944 h 382794"/>
                      <a:gd name="connsiteX25" fmla="*/ 124363 w 245059"/>
                      <a:gd name="connsiteY25" fmla="*/ 173244 h 382794"/>
                      <a:gd name="connsiteX26" fmla="*/ 118013 w 245059"/>
                      <a:gd name="connsiteY26" fmla="*/ 192294 h 382794"/>
                      <a:gd name="connsiteX27" fmla="*/ 105313 w 245059"/>
                      <a:gd name="connsiteY27" fmla="*/ 287544 h 382794"/>
                      <a:gd name="connsiteX28" fmla="*/ 60863 w 245059"/>
                      <a:gd name="connsiteY28" fmla="*/ 338344 h 382794"/>
                      <a:gd name="connsiteX29" fmla="*/ 48163 w 245059"/>
                      <a:gd name="connsiteY29" fmla="*/ 376444 h 382794"/>
                      <a:gd name="connsiteX30" fmla="*/ 67213 w 245059"/>
                      <a:gd name="connsiteY30" fmla="*/ 357394 h 382794"/>
                      <a:gd name="connsiteX31" fmla="*/ 98963 w 245059"/>
                      <a:gd name="connsiteY31" fmla="*/ 319294 h 382794"/>
                      <a:gd name="connsiteX32" fmla="*/ 105313 w 245059"/>
                      <a:gd name="connsiteY32" fmla="*/ 300244 h 382794"/>
                      <a:gd name="connsiteX33" fmla="*/ 124363 w 245059"/>
                      <a:gd name="connsiteY33" fmla="*/ 306594 h 382794"/>
                      <a:gd name="connsiteX34" fmla="*/ 168813 w 245059"/>
                      <a:gd name="connsiteY34" fmla="*/ 357394 h 382794"/>
                      <a:gd name="connsiteX35" fmla="*/ 181513 w 245059"/>
                      <a:gd name="connsiteY35" fmla="*/ 382794 h 382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245059" h="382794">
                        <a:moveTo>
                          <a:pt x="111663" y="116094"/>
                        </a:moveTo>
                        <a:cubicBezTo>
                          <a:pt x="94452" y="112652"/>
                          <a:pt x="73321" y="112616"/>
                          <a:pt x="60863" y="97044"/>
                        </a:cubicBezTo>
                        <a:cubicBezTo>
                          <a:pt x="56682" y="91817"/>
                          <a:pt x="56630" y="84344"/>
                          <a:pt x="54513" y="77994"/>
                        </a:cubicBezTo>
                        <a:cubicBezTo>
                          <a:pt x="56630" y="65294"/>
                          <a:pt x="55634" y="51659"/>
                          <a:pt x="60863" y="39894"/>
                        </a:cubicBezTo>
                        <a:cubicBezTo>
                          <a:pt x="64510" y="31688"/>
                          <a:pt x="74164" y="27743"/>
                          <a:pt x="79913" y="20844"/>
                        </a:cubicBezTo>
                        <a:cubicBezTo>
                          <a:pt x="84799" y="14981"/>
                          <a:pt x="88380" y="8144"/>
                          <a:pt x="92613" y="1794"/>
                        </a:cubicBezTo>
                        <a:cubicBezTo>
                          <a:pt x="224425" y="11209"/>
                          <a:pt x="163954" y="-20623"/>
                          <a:pt x="187863" y="27194"/>
                        </a:cubicBezTo>
                        <a:cubicBezTo>
                          <a:pt x="191276" y="34020"/>
                          <a:pt x="196330" y="39894"/>
                          <a:pt x="200563" y="46244"/>
                        </a:cubicBezTo>
                        <a:cubicBezTo>
                          <a:pt x="189527" y="79353"/>
                          <a:pt x="202374" y="53807"/>
                          <a:pt x="175163" y="77994"/>
                        </a:cubicBezTo>
                        <a:cubicBezTo>
                          <a:pt x="161739" y="89926"/>
                          <a:pt x="137063" y="116094"/>
                          <a:pt x="137063" y="116094"/>
                        </a:cubicBezTo>
                        <a:cubicBezTo>
                          <a:pt x="139180" y="124561"/>
                          <a:pt x="137242" y="135323"/>
                          <a:pt x="143413" y="141494"/>
                        </a:cubicBezTo>
                        <a:cubicBezTo>
                          <a:pt x="149584" y="147665"/>
                          <a:pt x="161236" y="143514"/>
                          <a:pt x="168813" y="147844"/>
                        </a:cubicBezTo>
                        <a:cubicBezTo>
                          <a:pt x="176610" y="152299"/>
                          <a:pt x="180774" y="161381"/>
                          <a:pt x="187863" y="166894"/>
                        </a:cubicBezTo>
                        <a:cubicBezTo>
                          <a:pt x="199911" y="176265"/>
                          <a:pt x="213263" y="183827"/>
                          <a:pt x="225963" y="192294"/>
                        </a:cubicBezTo>
                        <a:cubicBezTo>
                          <a:pt x="250582" y="208707"/>
                          <a:pt x="252253" y="207407"/>
                          <a:pt x="225963" y="198644"/>
                        </a:cubicBezTo>
                        <a:lnTo>
                          <a:pt x="187863" y="173244"/>
                        </a:lnTo>
                        <a:cubicBezTo>
                          <a:pt x="181513" y="169011"/>
                          <a:pt x="176053" y="162957"/>
                          <a:pt x="168813" y="160544"/>
                        </a:cubicBezTo>
                        <a:lnTo>
                          <a:pt x="149763" y="154194"/>
                        </a:lnTo>
                        <a:cubicBezTo>
                          <a:pt x="130713" y="156311"/>
                          <a:pt x="110626" y="153994"/>
                          <a:pt x="92613" y="160544"/>
                        </a:cubicBezTo>
                        <a:cubicBezTo>
                          <a:pt x="85441" y="163152"/>
                          <a:pt x="84799" y="173731"/>
                          <a:pt x="79913" y="179594"/>
                        </a:cubicBezTo>
                        <a:cubicBezTo>
                          <a:pt x="69882" y="191631"/>
                          <a:pt x="56084" y="204208"/>
                          <a:pt x="41813" y="211344"/>
                        </a:cubicBezTo>
                        <a:cubicBezTo>
                          <a:pt x="35826" y="214337"/>
                          <a:pt x="29113" y="215577"/>
                          <a:pt x="22763" y="217694"/>
                        </a:cubicBezTo>
                        <a:cubicBezTo>
                          <a:pt x="16413" y="221927"/>
                          <a:pt x="9109" y="235790"/>
                          <a:pt x="3713" y="230394"/>
                        </a:cubicBezTo>
                        <a:cubicBezTo>
                          <a:pt x="-11142" y="215539"/>
                          <a:pt x="22963" y="194139"/>
                          <a:pt x="29113" y="192294"/>
                        </a:cubicBezTo>
                        <a:cubicBezTo>
                          <a:pt x="43449" y="187993"/>
                          <a:pt x="58746" y="188061"/>
                          <a:pt x="73563" y="185944"/>
                        </a:cubicBezTo>
                        <a:cubicBezTo>
                          <a:pt x="86747" y="172760"/>
                          <a:pt x="100029" y="148910"/>
                          <a:pt x="124363" y="173244"/>
                        </a:cubicBezTo>
                        <a:cubicBezTo>
                          <a:pt x="129096" y="177977"/>
                          <a:pt x="120130" y="185944"/>
                          <a:pt x="118013" y="192294"/>
                        </a:cubicBezTo>
                        <a:cubicBezTo>
                          <a:pt x="117948" y="192814"/>
                          <a:pt x="106936" y="283325"/>
                          <a:pt x="105313" y="287544"/>
                        </a:cubicBezTo>
                        <a:cubicBezTo>
                          <a:pt x="92540" y="320754"/>
                          <a:pt x="84183" y="322797"/>
                          <a:pt x="60863" y="338344"/>
                        </a:cubicBezTo>
                        <a:cubicBezTo>
                          <a:pt x="56630" y="351044"/>
                          <a:pt x="38697" y="385910"/>
                          <a:pt x="48163" y="376444"/>
                        </a:cubicBezTo>
                        <a:cubicBezTo>
                          <a:pt x="54513" y="370094"/>
                          <a:pt x="61464" y="364293"/>
                          <a:pt x="67213" y="357394"/>
                        </a:cubicBezTo>
                        <a:cubicBezTo>
                          <a:pt x="111416" y="304350"/>
                          <a:pt x="43308" y="374949"/>
                          <a:pt x="98963" y="319294"/>
                        </a:cubicBezTo>
                        <a:cubicBezTo>
                          <a:pt x="101080" y="312944"/>
                          <a:pt x="99326" y="303237"/>
                          <a:pt x="105313" y="300244"/>
                        </a:cubicBezTo>
                        <a:cubicBezTo>
                          <a:pt x="111300" y="297251"/>
                          <a:pt x="119630" y="301861"/>
                          <a:pt x="124363" y="306594"/>
                        </a:cubicBezTo>
                        <a:cubicBezTo>
                          <a:pt x="198446" y="380677"/>
                          <a:pt x="114838" y="321411"/>
                          <a:pt x="168813" y="357394"/>
                        </a:cubicBezTo>
                        <a:cubicBezTo>
                          <a:pt x="182687" y="378205"/>
                          <a:pt x="181513" y="368812"/>
                          <a:pt x="181513" y="382794"/>
                        </a:cubicBezTo>
                      </a:path>
                    </a:pathLst>
                  </a:custGeom>
                  <a:noFill/>
                  <a:ln w="25400" cap="flat" cmpd="sng" algn="ctr">
                    <a:solidFill>
                      <a:srgbClr val="1F497D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defRPr/>
                    </a:pPr>
                    <a:endParaRPr kumimoji="0" lang="ja-JP" altLang="en-US" sz="2800" kern="0">
                      <a:solidFill>
                        <a:sysClr val="windowText" lastClr="000000"/>
                      </a:solidFill>
                      <a:latin typeface="Calibri"/>
                      <a:ea typeface="ＭＳ Ｐゴシック" panose="020B0600070205080204" pitchFamily="50" charset="-128"/>
                    </a:endParaRPr>
                  </a:p>
                </p:txBody>
              </p:sp>
              <p:grpSp>
                <p:nvGrpSpPr>
                  <p:cNvPr id="29" name="グループ化 28">
                    <a:extLst>
                      <a:ext uri="{FF2B5EF4-FFF2-40B4-BE49-F238E27FC236}">
                        <a16:creationId xmlns:a16="http://schemas.microsoft.com/office/drawing/2014/main" id="{7D8B1770-E85F-D65C-65E1-7B79FEC06E95}"/>
                      </a:ext>
                    </a:extLst>
                  </p:cNvPr>
                  <p:cNvGrpSpPr/>
                  <p:nvPr/>
                </p:nvGrpSpPr>
                <p:grpSpPr>
                  <a:xfrm>
                    <a:off x="298450" y="1778000"/>
                    <a:ext cx="425450" cy="177800"/>
                    <a:chOff x="298450" y="1778000"/>
                    <a:chExt cx="425450" cy="177800"/>
                  </a:xfrm>
                </p:grpSpPr>
                <p:cxnSp>
                  <p:nvCxnSpPr>
                    <p:cNvPr id="39" name="直線コネクタ 38">
                      <a:extLst>
                        <a:ext uri="{FF2B5EF4-FFF2-40B4-BE49-F238E27FC236}">
                          <a16:creationId xmlns:a16="http://schemas.microsoft.com/office/drawing/2014/main" id="{9F04A195-E1BE-FD32-1677-CF580237DD31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98450" y="1790700"/>
                      <a:ext cx="184150" cy="16510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EEECE1">
                          <a:lumMod val="25000"/>
                        </a:srgbClr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0" name="直線コネクタ 39">
                      <a:extLst>
                        <a:ext uri="{FF2B5EF4-FFF2-40B4-BE49-F238E27FC236}">
                          <a16:creationId xmlns:a16="http://schemas.microsoft.com/office/drawing/2014/main" id="{E33AB46C-3BE3-6B80-10C0-42A27D0167EC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539750" y="1784350"/>
                      <a:ext cx="184150" cy="16510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EEECE1">
                          <a:lumMod val="25000"/>
                        </a:srgbClr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1" name="直線コネクタ 40">
                      <a:extLst>
                        <a:ext uri="{FF2B5EF4-FFF2-40B4-BE49-F238E27FC236}">
                          <a16:creationId xmlns:a16="http://schemas.microsoft.com/office/drawing/2014/main" id="{C71E383E-8788-DA44-5D91-B8F623D2762F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431800" y="1778000"/>
                      <a:ext cx="184150" cy="16510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EEECE1">
                          <a:lumMod val="25000"/>
                        </a:srgbClr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0" name="グループ化 29">
                    <a:extLst>
                      <a:ext uri="{FF2B5EF4-FFF2-40B4-BE49-F238E27FC236}">
                        <a16:creationId xmlns:a16="http://schemas.microsoft.com/office/drawing/2014/main" id="{B2C6AC5A-C3ED-D527-B5CF-0BD861FF6C18}"/>
                      </a:ext>
                    </a:extLst>
                  </p:cNvPr>
                  <p:cNvGrpSpPr/>
                  <p:nvPr/>
                </p:nvGrpSpPr>
                <p:grpSpPr>
                  <a:xfrm>
                    <a:off x="1041400" y="1778000"/>
                    <a:ext cx="425450" cy="177800"/>
                    <a:chOff x="1041400" y="1778000"/>
                    <a:chExt cx="425450" cy="177800"/>
                  </a:xfrm>
                </p:grpSpPr>
                <p:cxnSp>
                  <p:nvCxnSpPr>
                    <p:cNvPr id="36" name="直線コネクタ 35">
                      <a:extLst>
                        <a:ext uri="{FF2B5EF4-FFF2-40B4-BE49-F238E27FC236}">
                          <a16:creationId xmlns:a16="http://schemas.microsoft.com/office/drawing/2014/main" id="{2551DA98-DBDC-F51B-DCBD-5C45B9B187A5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041400" y="1790700"/>
                      <a:ext cx="184150" cy="16510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EEECE1">
                          <a:lumMod val="25000"/>
                        </a:srgbClr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7" name="直線コネクタ 36">
                      <a:extLst>
                        <a:ext uri="{FF2B5EF4-FFF2-40B4-BE49-F238E27FC236}">
                          <a16:creationId xmlns:a16="http://schemas.microsoft.com/office/drawing/2014/main" id="{4F743CCD-5401-2BE1-6509-686CCD478F39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282700" y="1784350"/>
                      <a:ext cx="184150" cy="16510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EEECE1">
                          <a:lumMod val="25000"/>
                        </a:srgbClr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8" name="直線コネクタ 37">
                      <a:extLst>
                        <a:ext uri="{FF2B5EF4-FFF2-40B4-BE49-F238E27FC236}">
                          <a16:creationId xmlns:a16="http://schemas.microsoft.com/office/drawing/2014/main" id="{EF32A775-57A4-8C6D-11ED-D10011A00E45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174750" y="1778000"/>
                      <a:ext cx="184150" cy="16510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EEECE1">
                          <a:lumMod val="25000"/>
                        </a:srgbClr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1" name="グループ化 30">
                    <a:extLst>
                      <a:ext uri="{FF2B5EF4-FFF2-40B4-BE49-F238E27FC236}">
                        <a16:creationId xmlns:a16="http://schemas.microsoft.com/office/drawing/2014/main" id="{F417788F-66A6-4B2F-9464-BA00C9DDDCDF}"/>
                      </a:ext>
                    </a:extLst>
                  </p:cNvPr>
                  <p:cNvGrpSpPr/>
                  <p:nvPr/>
                </p:nvGrpSpPr>
                <p:grpSpPr>
                  <a:xfrm>
                    <a:off x="2216150" y="1778000"/>
                    <a:ext cx="425450" cy="177800"/>
                    <a:chOff x="2216150" y="1778000"/>
                    <a:chExt cx="425450" cy="177800"/>
                  </a:xfrm>
                </p:grpSpPr>
                <p:cxnSp>
                  <p:nvCxnSpPr>
                    <p:cNvPr id="33" name="直線コネクタ 32">
                      <a:extLst>
                        <a:ext uri="{FF2B5EF4-FFF2-40B4-BE49-F238E27FC236}">
                          <a16:creationId xmlns:a16="http://schemas.microsoft.com/office/drawing/2014/main" id="{94A3B96D-6779-064D-0F2D-94316F1BD0A1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216150" y="1790700"/>
                      <a:ext cx="184150" cy="16510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EEECE1">
                          <a:lumMod val="25000"/>
                        </a:srgbClr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4" name="直線コネクタ 33">
                      <a:extLst>
                        <a:ext uri="{FF2B5EF4-FFF2-40B4-BE49-F238E27FC236}">
                          <a16:creationId xmlns:a16="http://schemas.microsoft.com/office/drawing/2014/main" id="{3FBE3B98-1959-B4C5-B1F4-501723EF76A3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457450" y="1784350"/>
                      <a:ext cx="184150" cy="16510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EEECE1">
                          <a:lumMod val="25000"/>
                        </a:srgbClr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5" name="直線コネクタ 34">
                      <a:extLst>
                        <a:ext uri="{FF2B5EF4-FFF2-40B4-BE49-F238E27FC236}">
                          <a16:creationId xmlns:a16="http://schemas.microsoft.com/office/drawing/2014/main" id="{BCAF0E59-DE34-BEAF-4EA3-12FEFDC5EA08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349500" y="1778000"/>
                      <a:ext cx="184150" cy="16510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EEECE1">
                          <a:lumMod val="25000"/>
                        </a:srgbClr>
                      </a:solidFill>
                      <a:prstDash val="solid"/>
                    </a:ln>
                    <a:effectLst/>
                  </p:spPr>
                </p:cxnSp>
              </p:grpSp>
              <p:sp>
                <p:nvSpPr>
                  <p:cNvPr id="32" name="正方形/長方形 31">
                    <a:extLst>
                      <a:ext uri="{FF2B5EF4-FFF2-40B4-BE49-F238E27FC236}">
                        <a16:creationId xmlns:a16="http://schemas.microsoft.com/office/drawing/2014/main" id="{8CA4710A-4F9E-E88F-8D96-40CE8F29824F}"/>
                      </a:ext>
                    </a:extLst>
                  </p:cNvPr>
                  <p:cNvSpPr/>
                  <p:nvPr/>
                </p:nvSpPr>
                <p:spPr>
                  <a:xfrm>
                    <a:off x="1606550" y="1651000"/>
                    <a:ext cx="298450" cy="10795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defRPr/>
                    </a:pPr>
                    <a:endParaRPr kumimoji="0" lang="ja-JP" altLang="en-US" sz="2800" kern="0">
                      <a:solidFill>
                        <a:sysClr val="window" lastClr="FFFFFF"/>
                      </a:solidFill>
                      <a:latin typeface="Century"/>
                      <a:ea typeface="ＭＳ 明朝" panose="02020609040205080304" pitchFamily="17" charset="-128"/>
                    </a:endParaRPr>
                  </a:p>
                </p:txBody>
              </p:sp>
            </p:grpSp>
            <p:sp>
              <p:nvSpPr>
                <p:cNvPr id="11" name="四方向矢印 161">
                  <a:extLst>
                    <a:ext uri="{FF2B5EF4-FFF2-40B4-BE49-F238E27FC236}">
                      <a16:creationId xmlns:a16="http://schemas.microsoft.com/office/drawing/2014/main" id="{B713946D-82CC-66BA-F9C9-A44CF46F9547}"/>
                    </a:ext>
                  </a:extLst>
                </p:cNvPr>
                <p:cNvSpPr/>
                <p:nvPr/>
              </p:nvSpPr>
              <p:spPr>
                <a:xfrm rot="2700000">
                  <a:off x="2961184" y="1389281"/>
                  <a:ext cx="190614" cy="172638"/>
                </a:xfrm>
                <a:prstGeom prst="quadArrow">
                  <a:avLst/>
                </a:prstGeom>
                <a:solidFill>
                  <a:sysClr val="window" lastClr="FFFFFF">
                    <a:lumMod val="50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defRPr/>
                  </a:pPr>
                  <a:endParaRPr kumimoji="0" lang="ja-JP" altLang="en-US" sz="2800" kern="0">
                    <a:solidFill>
                      <a:sysClr val="window" lastClr="FFFFFF"/>
                    </a:solidFill>
                    <a:latin typeface="Century"/>
                    <a:ea typeface="ＭＳ 明朝" panose="02020609040205080304" pitchFamily="17" charset="-128"/>
                  </a:endParaRPr>
                </a:p>
              </p:txBody>
            </p:sp>
          </p:grpSp>
        </p:grpSp>
      </p:grpSp>
      <p:sp>
        <p:nvSpPr>
          <p:cNvPr id="99" name="スライド番号プレースホルダー 98">
            <a:extLst>
              <a:ext uri="{FF2B5EF4-FFF2-40B4-BE49-F238E27FC236}">
                <a16:creationId xmlns:a16="http://schemas.microsoft.com/office/drawing/2014/main" id="{8DADE928-892D-46DA-AF64-98626C2A3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4064" y="6350738"/>
            <a:ext cx="2844800" cy="365125"/>
          </a:xfrm>
        </p:spPr>
        <p:txBody>
          <a:bodyPr vert="horz" lIns="91440" tIns="45720" rIns="91440" bIns="45720" rtlCol="0" anchor="ctr"/>
          <a:lstStyle/>
          <a:p>
            <a:fld id="{D2D8002D-B5B0-4BAC-B1F6-782DDCCE6D9C}" type="slidenum">
              <a:rPr lang="ja-JP" altLang="en-US" sz="1600" b="1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pPr/>
              <a:t>14</a:t>
            </a:fld>
            <a:endParaRPr lang="ja-JP" altLang="en-US" sz="1600" b="1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AE4B9CFF-18DD-5113-9A61-0383590D2C2F}"/>
              </a:ext>
            </a:extLst>
          </p:cNvPr>
          <p:cNvSpPr txBox="1"/>
          <p:nvPr/>
        </p:nvSpPr>
        <p:spPr>
          <a:xfrm>
            <a:off x="363136" y="5732062"/>
            <a:ext cx="115824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altLang="ja-JP" sz="2200" dirty="0"/>
              <a:t>Calibration test </a:t>
            </a:r>
            <a:r>
              <a:rPr lang="hi-IN" altLang="ja-JP" sz="2200" dirty="0"/>
              <a:t>को नतिजामा, मिटरहरूमा ठूला त्रुटि देखिएमा (</a:t>
            </a:r>
            <a:r>
              <a:rPr lang="en-US" altLang="ja-JP" sz="2200" dirty="0"/>
              <a:t>small flow</a:t>
            </a:r>
            <a:r>
              <a:rPr lang="hi-IN" altLang="ja-JP" sz="2200" dirty="0"/>
              <a:t>को लागि 10% वा </a:t>
            </a:r>
            <a:r>
              <a:rPr lang="en-US" altLang="ja-JP" sz="2200" dirty="0"/>
              <a:t>large flow</a:t>
            </a:r>
            <a:r>
              <a:rPr lang="hi-IN" altLang="ja-JP" sz="2200" dirty="0"/>
              <a:t>को लागि 4% भन्दा बढी) सो मिटर बदल्नु पर्छ वा </a:t>
            </a:r>
            <a:r>
              <a:rPr lang="en-US" altLang="ja-JP" sz="2200" dirty="0"/>
              <a:t>illegal connection </a:t>
            </a:r>
            <a:r>
              <a:rPr lang="hi-IN" altLang="ja-JP" sz="2200" dirty="0"/>
              <a:t>छ कि छैन जाँच गर्नुपर्छ।</a:t>
            </a:r>
            <a:endParaRPr lang="en-US" altLang="ja-JP" sz="2200" dirty="0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C06AA2A8-A66F-742B-1666-AF6C9B619981}"/>
              </a:ext>
            </a:extLst>
          </p:cNvPr>
          <p:cNvSpPr txBox="1"/>
          <p:nvPr/>
        </p:nvSpPr>
        <p:spPr>
          <a:xfrm>
            <a:off x="8941650" y="1534146"/>
            <a:ext cx="3115345" cy="2308324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hi-IN" altLang="ja-JP" i="1" dirty="0"/>
              <a:t>मानक मिटर जडान गर्नको लागि धारा सिधै ग्राहकको मिटरमा जोडिएको हुनुपर्छ, पानीको ट्याङ्कीबाट होइन। तपाईंले क्यालिब्रेसन टेस्ट गर्दा  ट्याङ्कीहरूमा सबै पानीको प्रवाह रोक्न पानीको भल्भहरू बन्द गर्नुहोस्।</a:t>
            </a:r>
            <a:endParaRPr lang="en-US" altLang="ja-JP" i="1" dirty="0"/>
          </a:p>
        </p:txBody>
      </p:sp>
      <p:cxnSp>
        <p:nvCxnSpPr>
          <p:cNvPr id="96" name="コネクタ: 曲線 95">
            <a:extLst>
              <a:ext uri="{FF2B5EF4-FFF2-40B4-BE49-F238E27FC236}">
                <a16:creationId xmlns:a16="http://schemas.microsoft.com/office/drawing/2014/main" id="{7FE52658-08EE-6548-6097-5A3E7D4DC26D}"/>
              </a:ext>
            </a:extLst>
          </p:cNvPr>
          <p:cNvCxnSpPr>
            <a:cxnSpLocks/>
            <a:stCxn id="62" idx="1"/>
            <a:endCxn id="11" idx="1"/>
          </p:cNvCxnSpPr>
          <p:nvPr/>
        </p:nvCxnSpPr>
        <p:spPr>
          <a:xfrm rot="10800000" flipV="1">
            <a:off x="6678494" y="2688307"/>
            <a:ext cx="2263157" cy="1394569"/>
          </a:xfrm>
          <a:prstGeom prst="curvedConnector2">
            <a:avLst/>
          </a:prstGeom>
          <a:ln>
            <a:solidFill>
              <a:schemeClr val="accent2"/>
            </a:solidFill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903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D51199-2D63-8A4D-EAC3-A8069BC7D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93321"/>
          </a:xfrm>
        </p:spPr>
        <p:txBody>
          <a:bodyPr>
            <a:normAutofit/>
          </a:bodyPr>
          <a:lstStyle/>
          <a:p>
            <a:r>
              <a:rPr kumimoji="1" lang="hi-IN" altLang="ja-JP" sz="3600" dirty="0"/>
              <a:t>ग्राहकको मिटरको</a:t>
            </a:r>
            <a:r>
              <a:rPr kumimoji="1" lang="en-US" altLang="ja-JP" sz="3600" dirty="0"/>
              <a:t> </a:t>
            </a:r>
            <a:r>
              <a:rPr lang="en-US" altLang="ja-JP" sz="3600" dirty="0"/>
              <a:t>u</a:t>
            </a:r>
            <a:r>
              <a:rPr kumimoji="1" lang="en-US" altLang="ja-JP" sz="3600" dirty="0"/>
              <a:t>se tolerance</a:t>
            </a:r>
            <a:endParaRPr kumimoji="1" lang="ja-JP" altLang="en-US" sz="36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D7C88D-A785-C21A-D0D3-7B80EC13A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631" y="1184825"/>
            <a:ext cx="11067769" cy="1792209"/>
          </a:xfrm>
        </p:spPr>
        <p:txBody>
          <a:bodyPr>
            <a:normAutofit/>
          </a:bodyPr>
          <a:lstStyle/>
          <a:p>
            <a:r>
              <a:rPr kumimoji="1" lang="hi-IN" altLang="ja-JP" sz="2400" dirty="0"/>
              <a:t>पानीको मिटरका 2 इन्डिकेटरको भिन्नता (एक सटीक र अर्को ग्राहकको) तुलना गर्नुहोस्।</a:t>
            </a:r>
            <a:r>
              <a:rPr kumimoji="1" lang="en-US" altLang="ja-JP" sz="2400" dirty="0"/>
              <a:t> </a:t>
            </a:r>
          </a:p>
          <a:p>
            <a:r>
              <a:rPr kumimoji="1" lang="hi-IN" altLang="ja-JP" sz="2400" dirty="0"/>
              <a:t>यदि </a:t>
            </a:r>
            <a:r>
              <a:rPr kumimoji="1" lang="en-US" altLang="ja-JP" sz="2400" dirty="0"/>
              <a:t>small flow </a:t>
            </a:r>
            <a:r>
              <a:rPr kumimoji="1" lang="hi-IN" altLang="ja-JP" sz="2400" dirty="0"/>
              <a:t>को लागि 20 </a:t>
            </a:r>
            <a:r>
              <a:rPr kumimoji="1" lang="en-US" altLang="ja-JP" sz="2400" dirty="0"/>
              <a:t>L </a:t>
            </a:r>
            <a:r>
              <a:rPr kumimoji="1" lang="hi-IN" altLang="ja-JP" sz="2400" dirty="0"/>
              <a:t>को लागि 2 </a:t>
            </a:r>
            <a:r>
              <a:rPr kumimoji="1" lang="en-US" altLang="ja-JP" sz="2400" dirty="0"/>
              <a:t>L </a:t>
            </a:r>
            <a:r>
              <a:rPr kumimoji="1" lang="hi-IN" altLang="ja-JP" sz="2400" dirty="0"/>
              <a:t>भन्दा बढी वा </a:t>
            </a:r>
            <a:r>
              <a:rPr kumimoji="1" lang="en-US" altLang="ja-JP" sz="2400" dirty="0"/>
              <a:t>large flow </a:t>
            </a:r>
            <a:r>
              <a:rPr kumimoji="1" lang="hi-IN" altLang="ja-JP" sz="2400" dirty="0"/>
              <a:t>मा 20 </a:t>
            </a:r>
            <a:r>
              <a:rPr kumimoji="1" lang="en-US" altLang="ja-JP" sz="2400" dirty="0"/>
              <a:t>L </a:t>
            </a:r>
            <a:r>
              <a:rPr kumimoji="1" lang="hi-IN" altLang="ja-JP" sz="2400" dirty="0"/>
              <a:t>को लागि 0.8 </a:t>
            </a:r>
            <a:r>
              <a:rPr kumimoji="1" lang="en-US" altLang="ja-JP" sz="2400" dirty="0"/>
              <a:t>L </a:t>
            </a:r>
            <a:r>
              <a:rPr kumimoji="1" lang="hi-IN" altLang="ja-JP" sz="2400" dirty="0"/>
              <a:t>भन्दा बढी फरक देखिएमा </a:t>
            </a:r>
            <a:r>
              <a:rPr kumimoji="1" lang="hi-IN" altLang="ja-JP" sz="2400" b="1" dirty="0"/>
              <a:t>सो ग्राहक मिटरको त्रुटि अस्वीकार्य छ</a:t>
            </a:r>
            <a:r>
              <a:rPr kumimoji="1" lang="hi-IN" altLang="ja-JP" sz="2400" dirty="0"/>
              <a:t>।</a:t>
            </a:r>
            <a:r>
              <a:rPr kumimoji="1" lang="en-US" altLang="ja-JP" sz="2400" dirty="0"/>
              <a:t> </a:t>
            </a:r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BD4A1B2-3694-A6ED-AACB-575298973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14371" y="6368781"/>
            <a:ext cx="28448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z="1600" b="1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15</a:t>
            </a:fld>
            <a:endParaRPr kumimoji="1" lang="ja-JP" altLang="en-US" sz="1600" b="1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9922B0DE-3DCD-B90E-2615-8C45F30089E5}"/>
              </a:ext>
            </a:extLst>
          </p:cNvPr>
          <p:cNvGrpSpPr/>
          <p:nvPr/>
        </p:nvGrpSpPr>
        <p:grpSpPr>
          <a:xfrm>
            <a:off x="790350" y="3039984"/>
            <a:ext cx="9228666" cy="2931225"/>
            <a:chOff x="0" y="-100241"/>
            <a:chExt cx="6199530" cy="3279257"/>
          </a:xfrm>
        </p:grpSpPr>
        <p:grpSp>
          <p:nvGrpSpPr>
            <p:cNvPr id="44" name="グループ化 43">
              <a:extLst>
                <a:ext uri="{FF2B5EF4-FFF2-40B4-BE49-F238E27FC236}">
                  <a16:creationId xmlns:a16="http://schemas.microsoft.com/office/drawing/2014/main" id="{2D18462D-2546-B8E4-FDE7-8E61DC32A824}"/>
                </a:ext>
              </a:extLst>
            </p:cNvPr>
            <p:cNvGrpSpPr/>
            <p:nvPr/>
          </p:nvGrpSpPr>
          <p:grpSpPr>
            <a:xfrm>
              <a:off x="0" y="-100241"/>
              <a:ext cx="6199530" cy="3279257"/>
              <a:chOff x="0" y="-100241"/>
              <a:chExt cx="6199530" cy="3279257"/>
            </a:xfrm>
          </p:grpSpPr>
          <p:cxnSp>
            <p:nvCxnSpPr>
              <p:cNvPr id="46" name="コネクタ: カギ線 45">
                <a:extLst>
                  <a:ext uri="{FF2B5EF4-FFF2-40B4-BE49-F238E27FC236}">
                    <a16:creationId xmlns:a16="http://schemas.microsoft.com/office/drawing/2014/main" id="{7A87F404-D976-BA91-9412-484E8C8B74CB}"/>
                  </a:ext>
                </a:extLst>
              </p:cNvPr>
              <p:cNvCxnSpPr>
                <a:cxnSpLocks/>
                <a:stCxn id="74" idx="3"/>
              </p:cNvCxnSpPr>
              <p:nvPr/>
            </p:nvCxnSpPr>
            <p:spPr>
              <a:xfrm flipH="1" flipV="1">
                <a:off x="4599517" y="1948563"/>
                <a:ext cx="86658" cy="361097"/>
              </a:xfrm>
              <a:prstGeom prst="bentConnector4">
                <a:avLst>
                  <a:gd name="adj1" fmla="val -177209"/>
                  <a:gd name="adj2" fmla="val 73807"/>
                </a:avLst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コネクタ: カギ線 46">
                <a:extLst>
                  <a:ext uri="{FF2B5EF4-FFF2-40B4-BE49-F238E27FC236}">
                    <a16:creationId xmlns:a16="http://schemas.microsoft.com/office/drawing/2014/main" id="{5A554D4B-D0AE-D25D-06B4-05F1DDD32D87}"/>
                  </a:ext>
                </a:extLst>
              </p:cNvPr>
              <p:cNvCxnSpPr>
                <a:cxnSpLocks/>
                <a:stCxn id="75" idx="0"/>
              </p:cNvCxnSpPr>
              <p:nvPr/>
            </p:nvCxnSpPr>
            <p:spPr>
              <a:xfrm rot="16200000" flipV="1">
                <a:off x="5310123" y="1929902"/>
                <a:ext cx="217899" cy="303523"/>
              </a:xfrm>
              <a:prstGeom prst="bentConnector2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48" name="グループ化 47">
                <a:extLst>
                  <a:ext uri="{FF2B5EF4-FFF2-40B4-BE49-F238E27FC236}">
                    <a16:creationId xmlns:a16="http://schemas.microsoft.com/office/drawing/2014/main" id="{1B21C143-C6B5-0E9C-C303-54DB6A0FFF51}"/>
                  </a:ext>
                </a:extLst>
              </p:cNvPr>
              <p:cNvGrpSpPr/>
              <p:nvPr/>
            </p:nvGrpSpPr>
            <p:grpSpPr>
              <a:xfrm>
                <a:off x="0" y="-100241"/>
                <a:ext cx="6199530" cy="3279257"/>
                <a:chOff x="0" y="-100241"/>
                <a:chExt cx="6199530" cy="3279257"/>
              </a:xfrm>
            </p:grpSpPr>
            <p:sp>
              <p:nvSpPr>
                <p:cNvPr id="49" name="テキスト ボックス 93">
                  <a:extLst>
                    <a:ext uri="{FF2B5EF4-FFF2-40B4-BE49-F238E27FC236}">
                      <a16:creationId xmlns:a16="http://schemas.microsoft.com/office/drawing/2014/main" id="{6E6EA59C-7EAB-7F17-5AE6-9E983AC688DF}"/>
                    </a:ext>
                  </a:extLst>
                </p:cNvPr>
                <p:cNvSpPr txBox="1"/>
                <p:nvPr/>
              </p:nvSpPr>
              <p:spPr>
                <a:xfrm>
                  <a:off x="91082" y="1396113"/>
                  <a:ext cx="482600" cy="31750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 anchorCtr="0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/>
                  <a:r>
                    <a:rPr kumimoji="1" lang="en-US" altLang="ja-JP" sz="1800"/>
                    <a:t>0%</a:t>
                  </a:r>
                  <a:endParaRPr kumimoji="1" lang="ja-JP" altLang="en-US" sz="1800"/>
                </a:p>
              </p:txBody>
            </p:sp>
            <p:grpSp>
              <p:nvGrpSpPr>
                <p:cNvPr id="50" name="グループ化 49">
                  <a:extLst>
                    <a:ext uri="{FF2B5EF4-FFF2-40B4-BE49-F238E27FC236}">
                      <a16:creationId xmlns:a16="http://schemas.microsoft.com/office/drawing/2014/main" id="{29422CCE-FCF6-5EDE-1897-083DCB7068C1}"/>
                    </a:ext>
                  </a:extLst>
                </p:cNvPr>
                <p:cNvGrpSpPr/>
                <p:nvPr/>
              </p:nvGrpSpPr>
              <p:grpSpPr>
                <a:xfrm>
                  <a:off x="0" y="227713"/>
                  <a:ext cx="6199530" cy="2951303"/>
                  <a:chOff x="0" y="227713"/>
                  <a:chExt cx="6199530" cy="2951303"/>
                </a:xfrm>
              </p:grpSpPr>
              <p:grpSp>
                <p:nvGrpSpPr>
                  <p:cNvPr id="62" name="グループ化 61">
                    <a:extLst>
                      <a:ext uri="{FF2B5EF4-FFF2-40B4-BE49-F238E27FC236}">
                        <a16:creationId xmlns:a16="http://schemas.microsoft.com/office/drawing/2014/main" id="{9FAB7ADB-E44E-0FE0-27DB-9668011A5D52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227713"/>
                    <a:ext cx="6199530" cy="2951303"/>
                    <a:chOff x="0" y="227713"/>
                    <a:chExt cx="6209497" cy="2938059"/>
                  </a:xfrm>
                </p:grpSpPr>
                <p:cxnSp>
                  <p:nvCxnSpPr>
                    <p:cNvPr id="64" name="直線コネクタ 63">
                      <a:extLst>
                        <a:ext uri="{FF2B5EF4-FFF2-40B4-BE49-F238E27FC236}">
                          <a16:creationId xmlns:a16="http://schemas.microsoft.com/office/drawing/2014/main" id="{3EDB3F1C-EB0C-A419-6D08-CF3CF380C0A2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22300" y="360005"/>
                      <a:ext cx="7408" cy="2263775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5" name="フリーフォーム: 図形 64">
                      <a:extLst>
                        <a:ext uri="{FF2B5EF4-FFF2-40B4-BE49-F238E27FC236}">
                          <a16:creationId xmlns:a16="http://schemas.microsoft.com/office/drawing/2014/main" id="{B692627C-1ED2-A34C-8A2C-A16D98CA9B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91166" y="354713"/>
                      <a:ext cx="3981450" cy="2287059"/>
                    </a:xfrm>
                    <a:custGeom>
                      <a:avLst/>
                      <a:gdLst>
                        <a:gd name="connsiteX0" fmla="*/ 0 w 3975100"/>
                        <a:gd name="connsiteY0" fmla="*/ 1149350 h 2298700"/>
                        <a:gd name="connsiteX1" fmla="*/ 0 w 3975100"/>
                        <a:gd name="connsiteY1" fmla="*/ 0 h 2298700"/>
                        <a:gd name="connsiteX2" fmla="*/ 1333500 w 3975100"/>
                        <a:gd name="connsiteY2" fmla="*/ 0 h 2298700"/>
                        <a:gd name="connsiteX3" fmla="*/ 1327150 w 3975100"/>
                        <a:gd name="connsiteY3" fmla="*/ 692150 h 2298700"/>
                        <a:gd name="connsiteX4" fmla="*/ 3975100 w 3975100"/>
                        <a:gd name="connsiteY4" fmla="*/ 679450 h 2298700"/>
                        <a:gd name="connsiteX5" fmla="*/ 3968750 w 3975100"/>
                        <a:gd name="connsiteY5" fmla="*/ 1612900 h 2298700"/>
                        <a:gd name="connsiteX6" fmla="*/ 1314450 w 3975100"/>
                        <a:gd name="connsiteY6" fmla="*/ 1606550 h 2298700"/>
                        <a:gd name="connsiteX7" fmla="*/ 1320800 w 3975100"/>
                        <a:gd name="connsiteY7" fmla="*/ 2298700 h 2298700"/>
                        <a:gd name="connsiteX8" fmla="*/ 0 w 3975100"/>
                        <a:gd name="connsiteY8" fmla="*/ 2292350 h 2298700"/>
                        <a:gd name="connsiteX9" fmla="*/ 0 w 3975100"/>
                        <a:gd name="connsiteY9" fmla="*/ 1149350 h 22987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3975100" h="2298700">
                          <a:moveTo>
                            <a:pt x="0" y="1149350"/>
                          </a:moveTo>
                          <a:lnTo>
                            <a:pt x="0" y="0"/>
                          </a:lnTo>
                          <a:lnTo>
                            <a:pt x="1333500" y="0"/>
                          </a:lnTo>
                          <a:cubicBezTo>
                            <a:pt x="1331383" y="230717"/>
                            <a:pt x="1329267" y="461433"/>
                            <a:pt x="1327150" y="692150"/>
                          </a:cubicBezTo>
                          <a:lnTo>
                            <a:pt x="3975100" y="679450"/>
                          </a:lnTo>
                          <a:cubicBezTo>
                            <a:pt x="3972983" y="990600"/>
                            <a:pt x="3970867" y="1301750"/>
                            <a:pt x="3968750" y="1612900"/>
                          </a:cubicBezTo>
                          <a:lnTo>
                            <a:pt x="1314450" y="1606550"/>
                          </a:lnTo>
                          <a:cubicBezTo>
                            <a:pt x="1316567" y="1837267"/>
                            <a:pt x="1318683" y="2067983"/>
                            <a:pt x="1320800" y="2298700"/>
                          </a:cubicBezTo>
                          <a:lnTo>
                            <a:pt x="0" y="2292350"/>
                          </a:lnTo>
                          <a:cubicBezTo>
                            <a:pt x="2117" y="1909233"/>
                            <a:pt x="4233" y="1526117"/>
                            <a:pt x="0" y="1149350"/>
                          </a:cubicBezTo>
                          <a:close/>
                        </a:path>
                      </a:pathLst>
                    </a:custGeom>
                    <a:solidFill>
                      <a:schemeClr val="bg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t"/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l"/>
                      <a:endParaRPr kumimoji="1" lang="ja-JP" altLang="en-US" sz="1800"/>
                    </a:p>
                  </p:txBody>
                </p:sp>
                <p:cxnSp>
                  <p:nvCxnSpPr>
                    <p:cNvPr id="66" name="直線コネクタ 65">
                      <a:extLst>
                        <a:ext uri="{FF2B5EF4-FFF2-40B4-BE49-F238E27FC236}">
                          <a16:creationId xmlns:a16="http://schemas.microsoft.com/office/drawing/2014/main" id="{7736C7C9-FAFE-742F-3A1A-F10B8C4C6AC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29708" y="1497713"/>
                      <a:ext cx="5304367" cy="0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7" name="テキスト ボックス 113">
                      <a:extLst>
                        <a:ext uri="{FF2B5EF4-FFF2-40B4-BE49-F238E27FC236}">
                          <a16:creationId xmlns:a16="http://schemas.microsoft.com/office/drawing/2014/main" id="{20B3561E-8CB3-8DA2-A627-EC1C3477992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7364" y="227713"/>
                      <a:ext cx="482600" cy="316442"/>
                    </a:xfrm>
                    <a:prstGeom prst="rect">
                      <a:avLst/>
                    </a:prstGeom>
                    <a:noFill/>
                    <a:ln w="9525" cmpd="sng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dk1"/>
                    </a:fontRef>
                  </p:style>
                  <p:txBody>
                    <a:bodyPr wrap="square" lIns="0" tIns="0" rIns="0" bIns="0" rtlCol="0" anchor="ctr" anchorCtr="0"/>
                    <a:lstStyle>
                      <a:lvl1pPr marL="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1800"/>
                        <a:t>+10%</a:t>
                      </a:r>
                      <a:endParaRPr kumimoji="1" lang="ja-JP" altLang="en-US" sz="1800"/>
                    </a:p>
                  </p:txBody>
                </p:sp>
                <p:sp>
                  <p:nvSpPr>
                    <p:cNvPr id="68" name="テキスト ボックス 114">
                      <a:extLst>
                        <a:ext uri="{FF2B5EF4-FFF2-40B4-BE49-F238E27FC236}">
                          <a16:creationId xmlns:a16="http://schemas.microsoft.com/office/drawing/2014/main" id="{43E239E3-9A65-1636-D0EF-12DF999CA87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4664" y="2477730"/>
                      <a:ext cx="482600" cy="316442"/>
                    </a:xfrm>
                    <a:prstGeom prst="rect">
                      <a:avLst/>
                    </a:prstGeom>
                    <a:noFill/>
                    <a:ln w="9525" cmpd="sng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dk1"/>
                    </a:fontRef>
                  </p:style>
                  <p:txBody>
                    <a:bodyPr wrap="square" lIns="0" tIns="0" rIns="0" bIns="0" rtlCol="0" anchor="ctr" anchorCtr="0"/>
                    <a:lstStyle>
                      <a:lvl1pPr marL="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1800"/>
                        <a:t>-10%</a:t>
                      </a:r>
                      <a:endParaRPr kumimoji="1" lang="ja-JP" altLang="en-US" sz="1800"/>
                    </a:p>
                  </p:txBody>
                </p:sp>
                <p:sp>
                  <p:nvSpPr>
                    <p:cNvPr id="69" name="テキスト ボックス 115">
                      <a:extLst>
                        <a:ext uri="{FF2B5EF4-FFF2-40B4-BE49-F238E27FC236}">
                          <a16:creationId xmlns:a16="http://schemas.microsoft.com/office/drawing/2014/main" id="{F454A1B9-782E-7ABA-CC29-405438D9B7F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014" y="916688"/>
                      <a:ext cx="482600" cy="316442"/>
                    </a:xfrm>
                    <a:prstGeom prst="rect">
                      <a:avLst/>
                    </a:prstGeom>
                    <a:noFill/>
                    <a:ln w="9525" cmpd="sng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dk1"/>
                    </a:fontRef>
                  </p:style>
                  <p:txBody>
                    <a:bodyPr wrap="square" lIns="0" tIns="0" rIns="0" bIns="0" rtlCol="0" anchor="ctr" anchorCtr="0"/>
                    <a:lstStyle>
                      <a:lvl1pPr marL="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1800"/>
                        <a:t>+4%</a:t>
                      </a:r>
                      <a:endParaRPr kumimoji="1" lang="ja-JP" altLang="en-US" sz="1800"/>
                    </a:p>
                  </p:txBody>
                </p:sp>
                <p:sp>
                  <p:nvSpPr>
                    <p:cNvPr id="70" name="テキスト ボックス 116">
                      <a:extLst>
                        <a:ext uri="{FF2B5EF4-FFF2-40B4-BE49-F238E27FC236}">
                          <a16:creationId xmlns:a16="http://schemas.microsoft.com/office/drawing/2014/main" id="{D7F39DFA-9FDF-30FB-D47E-BC40B28FC7A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014" y="1833205"/>
                      <a:ext cx="482600" cy="316442"/>
                    </a:xfrm>
                    <a:prstGeom prst="rect">
                      <a:avLst/>
                    </a:prstGeom>
                    <a:noFill/>
                    <a:ln w="9525" cmpd="sng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dk1"/>
                    </a:fontRef>
                  </p:style>
                  <p:txBody>
                    <a:bodyPr wrap="square" lIns="0" tIns="0" rIns="0" bIns="0" rtlCol="0" anchor="ctr" anchorCtr="0"/>
                    <a:lstStyle>
                      <a:lvl1pPr marL="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r"/>
                      <a:r>
                        <a:rPr kumimoji="1" lang="en-US" altLang="ja-JP" sz="1800"/>
                        <a:t>-4%</a:t>
                      </a:r>
                      <a:endParaRPr kumimoji="1" lang="ja-JP" altLang="en-US" sz="1800"/>
                    </a:p>
                  </p:txBody>
                </p:sp>
                <p:sp>
                  <p:nvSpPr>
                    <p:cNvPr id="71" name="テキスト ボックス 117">
                      <a:extLst>
                        <a:ext uri="{FF2B5EF4-FFF2-40B4-BE49-F238E27FC236}">
                          <a16:creationId xmlns:a16="http://schemas.microsoft.com/office/drawing/2014/main" id="{2D209FE3-2FA1-5514-CE42-A062DD24A6D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1150580"/>
                      <a:ext cx="266700" cy="720725"/>
                    </a:xfrm>
                    <a:prstGeom prst="rect">
                      <a:avLst/>
                    </a:prstGeom>
                    <a:noFill/>
                    <a:ln w="9525" cmpd="sng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dk1"/>
                    </a:fontRef>
                  </p:style>
                  <p:txBody>
                    <a:bodyPr vert="vert270" wrap="square" rtlCol="0" anchor="ctr"/>
                    <a:lstStyle>
                      <a:lvl1pPr marL="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2000"/>
                        <a:t>Error</a:t>
                      </a:r>
                      <a:endParaRPr kumimoji="1" lang="ja-JP" altLang="en-US" sz="2000"/>
                    </a:p>
                  </p:txBody>
                </p:sp>
                <p:sp>
                  <p:nvSpPr>
                    <p:cNvPr id="72" name="テキスト ボックス 118">
                      <a:extLst>
                        <a:ext uri="{FF2B5EF4-FFF2-40B4-BE49-F238E27FC236}">
                          <a16:creationId xmlns:a16="http://schemas.microsoft.com/office/drawing/2014/main" id="{3A8293A7-A227-C946-BA04-F1BFE5EF4AA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72028" y="2831213"/>
                      <a:ext cx="1246634" cy="334559"/>
                    </a:xfrm>
                    <a:prstGeom prst="rect">
                      <a:avLst/>
                    </a:prstGeom>
                    <a:noFill/>
                    <a:ln w="9525" cmpd="sng"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dk1"/>
                    </a:fontRef>
                  </p:style>
                  <p:txBody>
                    <a:bodyPr wrap="square" lIns="36000" tIns="36000" rIns="36000" bIns="36000" rtlCol="0" anchor="ctr"/>
                    <a:lstStyle>
                      <a:lvl1pPr marL="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800" dirty="0"/>
                        <a:t>Min. flow (Q1)</a:t>
                      </a:r>
                      <a:endParaRPr kumimoji="1" lang="ja-JP" altLang="en-US" sz="1800" dirty="0"/>
                    </a:p>
                  </p:txBody>
                </p:sp>
                <p:sp>
                  <p:nvSpPr>
                    <p:cNvPr id="73" name="テキスト ボックス 119">
                      <a:extLst>
                        <a:ext uri="{FF2B5EF4-FFF2-40B4-BE49-F238E27FC236}">
                          <a16:creationId xmlns:a16="http://schemas.microsoft.com/office/drawing/2014/main" id="{41B1B6E6-B482-5BE2-0C9F-0FD5CA0A2B6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063750" y="2831213"/>
                      <a:ext cx="1439334" cy="325485"/>
                    </a:xfrm>
                    <a:prstGeom prst="rect">
                      <a:avLst/>
                    </a:prstGeom>
                    <a:noFill/>
                    <a:ln w="9525" cmpd="sng"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dk1"/>
                    </a:fontRef>
                  </p:style>
                  <p:txBody>
                    <a:bodyPr wrap="square" lIns="36000" tIns="36000" rIns="36000" bIns="36000" rtlCol="0" anchor="ctr"/>
                    <a:lstStyle>
                      <a:lvl1pPr marL="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800" dirty="0"/>
                        <a:t>Transitional flow (Q2)</a:t>
                      </a:r>
                      <a:endParaRPr kumimoji="1" lang="ja-JP" altLang="en-US" sz="1800" dirty="0"/>
                    </a:p>
                  </p:txBody>
                </p:sp>
                <p:sp>
                  <p:nvSpPr>
                    <p:cNvPr id="74" name="テキスト ボックス 120">
                      <a:extLst>
                        <a:ext uri="{FF2B5EF4-FFF2-40B4-BE49-F238E27FC236}">
                          <a16:creationId xmlns:a16="http://schemas.microsoft.com/office/drawing/2014/main" id="{17AA6E7E-BF85-D610-64A5-DB16C8E2DF2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249084" y="2129159"/>
                      <a:ext cx="1444625" cy="342317"/>
                    </a:xfrm>
                    <a:prstGeom prst="rect">
                      <a:avLst/>
                    </a:prstGeom>
                    <a:noFill/>
                    <a:ln w="9525" cmpd="sng"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dk1"/>
                    </a:fontRef>
                  </p:style>
                  <p:txBody>
                    <a:bodyPr wrap="square" lIns="36000" tIns="36000" rIns="36000" bIns="36000" rtlCol="0" anchor="ctr"/>
                    <a:lstStyle>
                      <a:lvl1pPr marL="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800" dirty="0"/>
                        <a:t>Permanent</a:t>
                      </a:r>
                      <a:r>
                        <a:rPr kumimoji="1" lang="en-US" altLang="ja-JP" sz="1800" baseline="0" dirty="0"/>
                        <a:t> flow</a:t>
                      </a:r>
                      <a:r>
                        <a:rPr kumimoji="1" lang="en-US" altLang="ja-JP" sz="1800" dirty="0"/>
                        <a:t> (Q3)</a:t>
                      </a:r>
                      <a:endParaRPr kumimoji="1" lang="ja-JP" altLang="en-US" sz="1800" dirty="0"/>
                    </a:p>
                  </p:txBody>
                </p:sp>
                <p:sp>
                  <p:nvSpPr>
                    <p:cNvPr id="75" name="テキスト ボックス 121">
                      <a:extLst>
                        <a:ext uri="{FF2B5EF4-FFF2-40B4-BE49-F238E27FC236}">
                          <a16:creationId xmlns:a16="http://schemas.microsoft.com/office/drawing/2014/main" id="{849F17DD-CB9A-C98C-FEEF-3EBBCCA339A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950081" y="2181804"/>
                      <a:ext cx="1259416" cy="330879"/>
                    </a:xfrm>
                    <a:prstGeom prst="rect">
                      <a:avLst/>
                    </a:prstGeom>
                    <a:noFill/>
                    <a:ln w="9525" cmpd="sng"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dk1"/>
                    </a:fontRef>
                  </p:style>
                  <p:txBody>
                    <a:bodyPr wrap="square" lIns="36000" tIns="36000" rIns="36000" bIns="36000" rtlCol="0" anchor="ctr"/>
                    <a:lstStyle>
                      <a:lvl1pPr marL="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800" dirty="0"/>
                        <a:t>Overload flow (Q4)</a:t>
                      </a:r>
                      <a:endParaRPr kumimoji="1" lang="ja-JP" altLang="en-US" sz="1800" dirty="0"/>
                    </a:p>
                  </p:txBody>
                </p:sp>
                <p:cxnSp>
                  <p:nvCxnSpPr>
                    <p:cNvPr id="76" name="直線コネクタ 75">
                      <a:extLst>
                        <a:ext uri="{FF2B5EF4-FFF2-40B4-BE49-F238E27FC236}">
                          <a16:creationId xmlns:a16="http://schemas.microsoft.com/office/drawing/2014/main" id="{1478315B-9238-8574-508E-073BEBCEC48B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4603751" y="1030544"/>
                      <a:ext cx="7401" cy="916960"/>
                    </a:xfrm>
                    <a:prstGeom prst="line">
                      <a:avLst/>
                    </a:prstGeom>
                    <a:ln w="254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63" name="直線コネクタ 62">
                    <a:extLst>
                      <a:ext uri="{FF2B5EF4-FFF2-40B4-BE49-F238E27FC236}">
                        <a16:creationId xmlns:a16="http://schemas.microsoft.com/office/drawing/2014/main" id="{CC8EF156-D378-DC6F-CB3D-C2EDA3A99955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5251450" y="1042629"/>
                    <a:ext cx="7389" cy="921094"/>
                  </a:xfrm>
                  <a:prstGeom prst="line">
                    <a:avLst/>
                  </a:prstGeom>
                  <a:ln w="254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1" name="直線コネクタ 50">
                  <a:extLst>
                    <a:ext uri="{FF2B5EF4-FFF2-40B4-BE49-F238E27FC236}">
                      <a16:creationId xmlns:a16="http://schemas.microsoft.com/office/drawing/2014/main" id="{8FA359B7-67D3-C05B-A0DC-5BC399765A1C}"/>
                    </a:ext>
                  </a:extLst>
                </p:cNvPr>
                <p:cNvCxnSpPr>
                  <a:endCxn id="65" idx="8"/>
                </p:cNvCxnSpPr>
                <p:nvPr/>
              </p:nvCxnSpPr>
              <p:spPr>
                <a:xfrm>
                  <a:off x="1287969" y="344126"/>
                  <a:ext cx="1125" cy="2302183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線コネクタ 51">
                  <a:extLst>
                    <a:ext uri="{FF2B5EF4-FFF2-40B4-BE49-F238E27FC236}">
                      <a16:creationId xmlns:a16="http://schemas.microsoft.com/office/drawing/2014/main" id="{A50DC1C1-CF45-BE03-6782-36DC6B6D0DDC}"/>
                    </a:ext>
                  </a:extLst>
                </p:cNvPr>
                <p:cNvCxnSpPr>
                  <a:endCxn id="65" idx="7"/>
                </p:cNvCxnSpPr>
                <p:nvPr/>
              </p:nvCxnSpPr>
              <p:spPr>
                <a:xfrm flipH="1">
                  <a:off x="2609880" y="352590"/>
                  <a:ext cx="11592" cy="2300065"/>
                </a:xfrm>
                <a:prstGeom prst="line">
                  <a:avLst/>
                </a:prstGeom>
                <a:ln w="254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53" name="テキスト ボックス 99">
                  <a:extLst>
                    <a:ext uri="{FF2B5EF4-FFF2-40B4-BE49-F238E27FC236}">
                      <a16:creationId xmlns:a16="http://schemas.microsoft.com/office/drawing/2014/main" id="{C126D27D-BE71-676F-5F5D-4EE6AE1C889C}"/>
                    </a:ext>
                  </a:extLst>
                </p:cNvPr>
                <p:cNvSpPr txBox="1"/>
                <p:nvPr/>
              </p:nvSpPr>
              <p:spPr>
                <a:xfrm>
                  <a:off x="2784482" y="1099779"/>
                  <a:ext cx="1459435" cy="374651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</a:pPr>
                  <a:r>
                    <a:rPr lang="en-US" sz="1800" b="0" i="0" u="none" strike="noStrike" cap="none" dirty="0" err="1">
                      <a:solidFill>
                        <a:srgbClr val="000000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rPr>
                    <a:t>स्वीकार्न</a:t>
                  </a:r>
                  <a:r>
                    <a:rPr lang="en-US" sz="1800" b="0" i="0" u="none" strike="noStrike" cap="none" dirty="0">
                      <a:solidFill>
                        <a:srgbClr val="000000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rPr>
                    <a:t> </a:t>
                  </a:r>
                  <a:r>
                    <a:rPr lang="en-US" sz="1800" b="0" i="0" u="none" strike="noStrike" cap="none" dirty="0" err="1">
                      <a:solidFill>
                        <a:srgbClr val="000000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rPr>
                    <a:t>सकिने</a:t>
                  </a:r>
                  <a:r>
                    <a:rPr kumimoji="1" lang="en-US" altLang="ja-JP" sz="1800" baseline="0" dirty="0">
                      <a:latin typeface="Arial Narrow" panose="020B0606020202030204" pitchFamily="34" charset="0"/>
                    </a:rPr>
                    <a:t> errors</a:t>
                  </a:r>
                  <a:endParaRPr kumimoji="1" lang="ja-JP" altLang="en-US" sz="1800" dirty="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54" name="テキスト ボックス 100">
                  <a:extLst>
                    <a:ext uri="{FF2B5EF4-FFF2-40B4-BE49-F238E27FC236}">
                      <a16:creationId xmlns:a16="http://schemas.microsoft.com/office/drawing/2014/main" id="{A75C5D7C-D53F-5285-550B-D181F802D1BA}"/>
                    </a:ext>
                  </a:extLst>
                </p:cNvPr>
                <p:cNvSpPr txBox="1"/>
                <p:nvPr/>
              </p:nvSpPr>
              <p:spPr>
                <a:xfrm>
                  <a:off x="4506383" y="937474"/>
                  <a:ext cx="859367" cy="645584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</a:pPr>
                  <a:r>
                    <a:rPr kumimoji="1" lang="hi-IN" altLang="ja-JP" sz="1800" dirty="0">
                      <a:latin typeface="Arial Narrow" panose="020B0606020202030204" pitchFamily="34" charset="0"/>
                    </a:rPr>
                    <a:t>स्वीकार्य </a:t>
                  </a:r>
                  <a:endParaRPr kumimoji="1" lang="ja-JP" altLang="en-US" sz="1800" dirty="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55" name="テキスト ボックス 101">
                  <a:extLst>
                    <a:ext uri="{FF2B5EF4-FFF2-40B4-BE49-F238E27FC236}">
                      <a16:creationId xmlns:a16="http://schemas.microsoft.com/office/drawing/2014/main" id="{11B90533-DD43-C61D-04F7-401BBA375F1B}"/>
                    </a:ext>
                  </a:extLst>
                </p:cNvPr>
                <p:cNvSpPr txBox="1"/>
                <p:nvPr/>
              </p:nvSpPr>
              <p:spPr>
                <a:xfrm>
                  <a:off x="1477434" y="1772879"/>
                  <a:ext cx="985294" cy="645584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</a:pPr>
                  <a:r>
                    <a:rPr lang="en-US" sz="1800" b="0" i="0" u="none" strike="noStrike" cap="none" dirty="0" err="1">
                      <a:solidFill>
                        <a:srgbClr val="000000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rPr>
                    <a:t>स्वीकार्न</a:t>
                  </a:r>
                  <a:r>
                    <a:rPr lang="en-US" sz="1800" b="0" i="0" u="none" strike="noStrike" cap="none" dirty="0">
                      <a:solidFill>
                        <a:srgbClr val="000000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rPr>
                    <a:t> </a:t>
                  </a:r>
                  <a:r>
                    <a:rPr lang="en-US" sz="1800" b="0" i="0" u="none" strike="noStrike" cap="none" dirty="0" err="1">
                      <a:solidFill>
                        <a:srgbClr val="000000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rPr>
                    <a:t>सकिने</a:t>
                  </a:r>
                  <a:r>
                    <a:rPr kumimoji="1" lang="en-US" altLang="ja-JP" sz="1800" baseline="0" dirty="0">
                      <a:latin typeface="Arial Narrow" panose="020B0606020202030204" pitchFamily="34" charset="0"/>
                    </a:rPr>
                    <a:t> errors</a:t>
                  </a:r>
                  <a:endParaRPr kumimoji="1" lang="ja-JP" altLang="en-US" sz="1800" dirty="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56" name="テキスト ボックス 102">
                  <a:extLst>
                    <a:ext uri="{FF2B5EF4-FFF2-40B4-BE49-F238E27FC236}">
                      <a16:creationId xmlns:a16="http://schemas.microsoft.com/office/drawing/2014/main" id="{66890051-0DDE-F4D6-2BAC-ED2E7D6FFED8}"/>
                    </a:ext>
                  </a:extLst>
                </p:cNvPr>
                <p:cNvSpPr txBox="1"/>
                <p:nvPr/>
              </p:nvSpPr>
              <p:spPr>
                <a:xfrm>
                  <a:off x="2784482" y="1514645"/>
                  <a:ext cx="1497535" cy="412751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</a:pPr>
                  <a:r>
                    <a:rPr lang="en-US" sz="1800" b="0" i="0" u="none" strike="noStrike" cap="none" dirty="0" err="1">
                      <a:solidFill>
                        <a:srgbClr val="000000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rPr>
                    <a:t>स्वीकार्न</a:t>
                  </a:r>
                  <a:r>
                    <a:rPr lang="en-US" sz="1800" b="0" i="0" u="none" strike="noStrike" cap="none" dirty="0">
                      <a:solidFill>
                        <a:srgbClr val="000000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rPr>
                    <a:t> </a:t>
                  </a:r>
                  <a:r>
                    <a:rPr lang="en-US" sz="1800" b="0" i="0" u="none" strike="noStrike" cap="none" dirty="0" err="1">
                      <a:solidFill>
                        <a:srgbClr val="000000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rPr>
                    <a:t>सकिने</a:t>
                  </a:r>
                  <a:r>
                    <a:rPr kumimoji="1" lang="en-US" altLang="ja-JP" sz="1800" baseline="0" dirty="0">
                      <a:latin typeface="Arial Narrow" panose="020B0606020202030204" pitchFamily="34" charset="0"/>
                    </a:rPr>
                    <a:t> errors</a:t>
                  </a:r>
                  <a:endParaRPr kumimoji="1" lang="ja-JP" altLang="en-US" sz="1800" dirty="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57" name="テキスト ボックス 103">
                  <a:extLst>
                    <a:ext uri="{FF2B5EF4-FFF2-40B4-BE49-F238E27FC236}">
                      <a16:creationId xmlns:a16="http://schemas.microsoft.com/office/drawing/2014/main" id="{B8858595-7E4F-B88E-35E7-6A8B313CC2D2}"/>
                    </a:ext>
                  </a:extLst>
                </p:cNvPr>
                <p:cNvSpPr txBox="1"/>
                <p:nvPr/>
              </p:nvSpPr>
              <p:spPr>
                <a:xfrm>
                  <a:off x="4607983" y="1512529"/>
                  <a:ext cx="630768" cy="436033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</a:pPr>
                  <a:r>
                    <a:rPr kumimoji="1" lang="hi-IN" altLang="ja-JP" sz="1800" dirty="0">
                      <a:latin typeface="Arial Narrow" panose="020B0606020202030204" pitchFamily="34" charset="0"/>
                    </a:rPr>
                    <a:t>स्वीकार्य </a:t>
                  </a:r>
                  <a:endParaRPr kumimoji="1" lang="ja-JP" altLang="en-US" sz="1800" dirty="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58" name="テキスト ボックス 104">
                  <a:extLst>
                    <a:ext uri="{FF2B5EF4-FFF2-40B4-BE49-F238E27FC236}">
                      <a16:creationId xmlns:a16="http://schemas.microsoft.com/office/drawing/2014/main" id="{FB07FFB8-3C9B-6176-9A8C-412F5C83F070}"/>
                    </a:ext>
                  </a:extLst>
                </p:cNvPr>
                <p:cNvSpPr txBox="1"/>
                <p:nvPr/>
              </p:nvSpPr>
              <p:spPr>
                <a:xfrm>
                  <a:off x="1289049" y="-100241"/>
                  <a:ext cx="3966633" cy="385102"/>
                </a:xfrm>
                <a:prstGeom prst="rect">
                  <a:avLst/>
                </a:prstGeom>
                <a:noFill/>
                <a:ln w="12700" cmpd="sng">
                  <a:solidFill>
                    <a:srgbClr val="0070C0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lIns="36000" tIns="0" rIns="3600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kumimoji="1" lang="en-US" altLang="ja-JP" sz="2400" u="sng" dirty="0"/>
                    <a:t>Use tolerance: in-use inspection</a:t>
                  </a:r>
                </a:p>
              </p:txBody>
            </p:sp>
            <p:cxnSp>
              <p:nvCxnSpPr>
                <p:cNvPr id="59" name="コネクタ: カギ線 58">
                  <a:extLst>
                    <a:ext uri="{FF2B5EF4-FFF2-40B4-BE49-F238E27FC236}">
                      <a16:creationId xmlns:a16="http://schemas.microsoft.com/office/drawing/2014/main" id="{57CA3132-745F-2CDF-E9B1-1042C3A56125}"/>
                    </a:ext>
                  </a:extLst>
                </p:cNvPr>
                <p:cNvCxnSpPr>
                  <a:cxnSpLocks/>
                  <a:stCxn id="72" idx="0"/>
                  <a:endCxn id="65" idx="8"/>
                </p:cNvCxnSpPr>
                <p:nvPr/>
              </p:nvCxnSpPr>
              <p:spPr>
                <a:xfrm rot="16200000" flipV="1">
                  <a:off x="1192859" y="2742541"/>
                  <a:ext cx="196642" cy="4172"/>
                </a:xfrm>
                <a:prstGeom prst="bentConnector4">
                  <a:avLst>
                    <a:gd name="adj1" fmla="val 48386"/>
                    <a:gd name="adj2" fmla="val -3580567"/>
                  </a:avLst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コネクタ: カギ線 59">
                  <a:extLst>
                    <a:ext uri="{FF2B5EF4-FFF2-40B4-BE49-F238E27FC236}">
                      <a16:creationId xmlns:a16="http://schemas.microsoft.com/office/drawing/2014/main" id="{0BA423FD-76E1-6BB7-9C1B-FF74F40C35AE}"/>
                    </a:ext>
                  </a:extLst>
                </p:cNvPr>
                <p:cNvCxnSpPr>
                  <a:cxnSpLocks/>
                  <a:stCxn id="73" idx="0"/>
                  <a:endCxn id="65" idx="7"/>
                </p:cNvCxnSpPr>
                <p:nvPr/>
              </p:nvCxnSpPr>
              <p:spPr>
                <a:xfrm rot="16200000" flipV="1">
                  <a:off x="2599268" y="2663267"/>
                  <a:ext cx="190295" cy="169069"/>
                </a:xfrm>
                <a:prstGeom prst="bentConnector4">
                  <a:avLst>
                    <a:gd name="adj1" fmla="val 50000"/>
                    <a:gd name="adj2" fmla="val 9169"/>
                  </a:avLst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61" name="テキスト ボックス 107">
                  <a:extLst>
                    <a:ext uri="{FF2B5EF4-FFF2-40B4-BE49-F238E27FC236}">
                      <a16:creationId xmlns:a16="http://schemas.microsoft.com/office/drawing/2014/main" id="{1A667979-DDB9-9190-85D5-1EDB2BE90E47}"/>
                    </a:ext>
                  </a:extLst>
                </p:cNvPr>
                <p:cNvSpPr txBox="1"/>
                <p:nvPr/>
              </p:nvSpPr>
              <p:spPr>
                <a:xfrm>
                  <a:off x="1468967" y="617180"/>
                  <a:ext cx="985294" cy="645584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</a:pPr>
                  <a:r>
                    <a:rPr lang="en-US" sz="1800" b="0" i="0" u="none" strike="noStrike" cap="none" dirty="0" err="1">
                      <a:solidFill>
                        <a:srgbClr val="000000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rPr>
                    <a:t>स्वीकार्न</a:t>
                  </a:r>
                  <a:r>
                    <a:rPr lang="en-US" sz="1800" b="0" i="0" u="none" strike="noStrike" cap="none" dirty="0">
                      <a:solidFill>
                        <a:srgbClr val="000000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rPr>
                    <a:t> </a:t>
                  </a:r>
                  <a:r>
                    <a:rPr lang="en-US" sz="1800" b="0" i="0" u="none" strike="noStrike" cap="none" dirty="0" err="1">
                      <a:solidFill>
                        <a:srgbClr val="000000"/>
                      </a:solidFill>
                      <a:latin typeface="Arial Narrow"/>
                      <a:ea typeface="Arial Narrow"/>
                      <a:cs typeface="Arial Narrow"/>
                      <a:sym typeface="Arial Narrow"/>
                    </a:rPr>
                    <a:t>सकिने</a:t>
                  </a:r>
                  <a:r>
                    <a:rPr kumimoji="1" lang="en-US" altLang="ja-JP" sz="1800" baseline="0" dirty="0">
                      <a:latin typeface="Arial Narrow" panose="020B0606020202030204" pitchFamily="34" charset="0"/>
                    </a:rPr>
                    <a:t> errors</a:t>
                  </a:r>
                  <a:endParaRPr kumimoji="1" lang="ja-JP" altLang="en-US" sz="1800" dirty="0">
                    <a:latin typeface="Arial Narrow" panose="020B0606020202030204" pitchFamily="34" charset="0"/>
                  </a:endParaRPr>
                </a:p>
              </p:txBody>
            </p:sp>
          </p:grpSp>
        </p:grpSp>
        <p:sp>
          <p:nvSpPr>
            <p:cNvPr id="45" name="テキスト ボックス 89">
              <a:extLst>
                <a:ext uri="{FF2B5EF4-FFF2-40B4-BE49-F238E27FC236}">
                  <a16:creationId xmlns:a16="http://schemas.microsoft.com/office/drawing/2014/main" id="{74BC7777-75A8-1AB4-4925-B56B933EDC13}"/>
                </a:ext>
              </a:extLst>
            </p:cNvPr>
            <p:cNvSpPr txBox="1"/>
            <p:nvPr/>
          </p:nvSpPr>
          <p:spPr>
            <a:xfrm>
              <a:off x="5238750" y="1110363"/>
              <a:ext cx="679450" cy="4953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ja-JP" sz="2000" dirty="0"/>
                <a:t>Flow</a:t>
              </a:r>
              <a:r>
                <a:rPr kumimoji="1" lang="en-US" altLang="ja-JP" sz="2000" baseline="0" dirty="0"/>
                <a:t> </a:t>
              </a:r>
              <a:endParaRPr kumimoji="1" lang="ja-JP" altLang="en-US" sz="2000" dirty="0"/>
            </a:p>
          </p:txBody>
        </p:sp>
      </p:grpSp>
      <p:graphicFrame>
        <p:nvGraphicFramePr>
          <p:cNvPr id="87" name="表 86">
            <a:extLst>
              <a:ext uri="{FF2B5EF4-FFF2-40B4-BE49-F238E27FC236}">
                <a16:creationId xmlns:a16="http://schemas.microsoft.com/office/drawing/2014/main" id="{2F80B9A4-DBC4-3AC5-6B24-42CA492E21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454877"/>
              </p:ext>
            </p:extLst>
          </p:nvPr>
        </p:nvGraphicFramePr>
        <p:xfrm>
          <a:off x="6603752" y="5510512"/>
          <a:ext cx="4594849" cy="1223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3339">
                  <a:extLst>
                    <a:ext uri="{9D8B030D-6E8A-4147-A177-3AD203B41FA5}">
                      <a16:colId xmlns:a16="http://schemas.microsoft.com/office/drawing/2014/main" val="3498500351"/>
                    </a:ext>
                  </a:extLst>
                </a:gridCol>
                <a:gridCol w="1512174">
                  <a:extLst>
                    <a:ext uri="{9D8B030D-6E8A-4147-A177-3AD203B41FA5}">
                      <a16:colId xmlns:a16="http://schemas.microsoft.com/office/drawing/2014/main" val="1216340200"/>
                    </a:ext>
                  </a:extLst>
                </a:gridCol>
                <a:gridCol w="1094668">
                  <a:extLst>
                    <a:ext uri="{9D8B030D-6E8A-4147-A177-3AD203B41FA5}">
                      <a16:colId xmlns:a16="http://schemas.microsoft.com/office/drawing/2014/main" val="815494340"/>
                    </a:ext>
                  </a:extLst>
                </a:gridCol>
                <a:gridCol w="1094668">
                  <a:extLst>
                    <a:ext uri="{9D8B030D-6E8A-4147-A177-3AD203B41FA5}">
                      <a16:colId xmlns:a16="http://schemas.microsoft.com/office/drawing/2014/main" val="33793015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600" kern="1200" dirty="0">
                          <a:effectLst/>
                        </a:rPr>
                        <a:t>Symbol</a:t>
                      </a:r>
                      <a:endParaRPr lang="ja-JP" sz="1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600" kern="1200" dirty="0">
                          <a:effectLst/>
                        </a:rPr>
                        <a:t>Description</a:t>
                      </a:r>
                      <a:endParaRPr lang="ja-JP" sz="1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600" kern="1200">
                          <a:effectLst/>
                        </a:rPr>
                        <a:t> ISO 4064 for DN15mm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616979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600" kern="1200" dirty="0">
                          <a:effectLst/>
                        </a:rPr>
                        <a:t>Class B</a:t>
                      </a:r>
                      <a:endParaRPr lang="ja-JP" sz="1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600" kern="1200">
                          <a:effectLst/>
                        </a:rPr>
                        <a:t>Class C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3982786154"/>
                  </a:ext>
                </a:extLst>
              </a:tr>
              <a:tr h="95250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600" kern="1200">
                          <a:effectLst/>
                        </a:rPr>
                        <a:t>Q1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en-US" sz="1600" kern="1200">
                          <a:effectLst/>
                        </a:rPr>
                        <a:t>Minimum flow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600" kern="1200">
                          <a:effectLst/>
                        </a:rPr>
                        <a:t>30 L/h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600" kern="1200">
                          <a:effectLst/>
                        </a:rPr>
                        <a:t>15 L/h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7767768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600" kern="1200">
                          <a:effectLst/>
                        </a:rPr>
                        <a:t>Q2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en-US" sz="1600" kern="1200">
                          <a:effectLst/>
                        </a:rPr>
                        <a:t>Transitional flow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600" kern="1200">
                          <a:effectLst/>
                        </a:rPr>
                        <a:t>120 L/h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600" kern="1200" dirty="0">
                          <a:effectLst/>
                        </a:rPr>
                        <a:t>22.5 L/h</a:t>
                      </a:r>
                      <a:endParaRPr lang="ja-JP" sz="1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41016966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600" kern="1200">
                          <a:effectLst/>
                        </a:rPr>
                        <a:t>Q3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en-US" sz="1600" kern="1200">
                          <a:effectLst/>
                        </a:rPr>
                        <a:t>Permanent flow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600" kern="1200">
                          <a:effectLst/>
                        </a:rPr>
                        <a:t>1.5 m</a:t>
                      </a:r>
                      <a:r>
                        <a:rPr lang="en-US" sz="1050" kern="1200">
                          <a:effectLst/>
                        </a:rPr>
                        <a:t>3</a:t>
                      </a:r>
                      <a:r>
                        <a:rPr lang="en-US" sz="1600" kern="1200">
                          <a:effectLst/>
                        </a:rPr>
                        <a:t>/h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600" kern="1200">
                          <a:effectLst/>
                        </a:rPr>
                        <a:t>1.5 m</a:t>
                      </a:r>
                      <a:r>
                        <a:rPr lang="en-US" sz="1050" kern="1200">
                          <a:effectLst/>
                        </a:rPr>
                        <a:t>3</a:t>
                      </a:r>
                      <a:r>
                        <a:rPr lang="en-US" sz="1600" kern="1200">
                          <a:effectLst/>
                        </a:rPr>
                        <a:t>/h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37937661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600" kern="1200">
                          <a:effectLst/>
                        </a:rPr>
                        <a:t>Q4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en-US" sz="1600" kern="1200">
                          <a:effectLst/>
                        </a:rPr>
                        <a:t>Overload flow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600" kern="1200">
                          <a:effectLst/>
                        </a:rPr>
                        <a:t>3.0 m</a:t>
                      </a:r>
                      <a:r>
                        <a:rPr lang="en-US" sz="1050" kern="1200">
                          <a:effectLst/>
                        </a:rPr>
                        <a:t>3</a:t>
                      </a:r>
                      <a:r>
                        <a:rPr lang="en-US" sz="1600" kern="1200">
                          <a:effectLst/>
                        </a:rPr>
                        <a:t>/h</a:t>
                      </a:r>
                      <a:endParaRPr lang="ja-JP" sz="16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600" kern="1200" dirty="0">
                          <a:effectLst/>
                        </a:rPr>
                        <a:t>3.0 m</a:t>
                      </a:r>
                      <a:r>
                        <a:rPr lang="en-US" sz="1050" kern="1200" dirty="0">
                          <a:effectLst/>
                        </a:rPr>
                        <a:t>3</a:t>
                      </a:r>
                      <a:r>
                        <a:rPr lang="en-US" sz="1600" kern="1200" dirty="0">
                          <a:effectLst/>
                        </a:rPr>
                        <a:t>/h</a:t>
                      </a:r>
                      <a:endParaRPr lang="ja-JP" sz="16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415799368"/>
                  </a:ext>
                </a:extLst>
              </a:tr>
            </a:tbl>
          </a:graphicData>
        </a:graphic>
      </p:graphicFrame>
      <p:grpSp>
        <p:nvGrpSpPr>
          <p:cNvPr id="2051" name="グループ化 80"/>
          <p:cNvGrpSpPr>
            <a:grpSpLocks/>
          </p:cNvGrpSpPr>
          <p:nvPr/>
        </p:nvGrpSpPr>
        <p:grpSpPr bwMode="auto">
          <a:xfrm>
            <a:off x="10382250" y="17049750"/>
            <a:ext cx="94053025" cy="48540988"/>
            <a:chOff x="6540" y="10740"/>
            <a:chExt cx="59245" cy="30576"/>
          </a:xfrm>
        </p:grpSpPr>
      </p:grpSp>
    </p:spTree>
    <p:extLst>
      <p:ext uri="{BB962C8B-B14F-4D97-AF65-F5344CB8AC3E}">
        <p14:creationId xmlns:p14="http://schemas.microsoft.com/office/powerpoint/2010/main" val="487658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0487D0-3C1A-1D60-47B3-D4EC3598D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86621"/>
          </a:xfrm>
        </p:spPr>
        <p:txBody>
          <a:bodyPr>
            <a:normAutofit/>
          </a:bodyPr>
          <a:lstStyle/>
          <a:p>
            <a:r>
              <a:rPr kumimoji="1" lang="hi-IN" altLang="ja-JP" sz="3600" dirty="0"/>
              <a:t>यदि फरक मानक भन्दा माथि छ</a:t>
            </a:r>
            <a:r>
              <a:rPr kumimoji="1" lang="en-US" altLang="ja-JP" sz="3600" dirty="0"/>
              <a:t>,…</a:t>
            </a:r>
            <a:endParaRPr kumimoji="1" lang="ja-JP" altLang="en-US" sz="36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2C974D6-C850-6805-4276-D562A6FE6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956" y="1291908"/>
            <a:ext cx="11069444" cy="3939858"/>
          </a:xfrm>
        </p:spPr>
        <p:txBody>
          <a:bodyPr>
            <a:normAutofit fontScale="92500" lnSpcReduction="10000"/>
          </a:bodyPr>
          <a:lstStyle/>
          <a:p>
            <a:r>
              <a:rPr kumimoji="1" lang="hi-IN" altLang="ja-JP" sz="2400" dirty="0"/>
              <a:t>यदि फरक माथिको मापदण्ड भन्दा स्पष्ट रूपमा बढी छ भने, मिटर फेरिनु पर्छ।</a:t>
            </a:r>
            <a:r>
              <a:rPr kumimoji="1" lang="en-US" altLang="ja-JP" sz="2400" dirty="0"/>
              <a:t> </a:t>
            </a:r>
          </a:p>
          <a:p>
            <a:r>
              <a:rPr kumimoji="1" lang="hi-IN" altLang="ja-JP" sz="2400" dirty="0"/>
              <a:t>ठूलो माइनस त्रुटि (जस्तै, 20</a:t>
            </a:r>
            <a:r>
              <a:rPr kumimoji="1" lang="en-US" altLang="ja-JP" sz="2400" dirty="0"/>
              <a:t>L </a:t>
            </a:r>
            <a:r>
              <a:rPr kumimoji="1" lang="hi-IN" altLang="ja-JP" sz="2400" dirty="0"/>
              <a:t>को लागी 10</a:t>
            </a:r>
            <a:r>
              <a:rPr kumimoji="1" lang="en-US" altLang="ja-JP" sz="2400" dirty="0"/>
              <a:t>L) </a:t>
            </a:r>
            <a:r>
              <a:rPr kumimoji="1" lang="hi-IN" altLang="ja-JP" sz="2400" dirty="0"/>
              <a:t>देखिएमा, त्यहाँ मिटर छेडछाड वा मिटर को बाइ-पासको संभावना छ।</a:t>
            </a:r>
            <a:r>
              <a:rPr kumimoji="1" lang="en-US" altLang="ja-JP" sz="2400" dirty="0"/>
              <a:t> </a:t>
            </a:r>
          </a:p>
          <a:p>
            <a:r>
              <a:rPr kumimoji="1" lang="hi-IN" altLang="ja-JP" sz="2400" dirty="0"/>
              <a:t>यदि मिटर खोल्न सकिन्छ भने, भित्री भाग जाँच गर्नुपर्छ (स्लाइड 24 हेर्नुहोस्)</a:t>
            </a:r>
            <a:endParaRPr kumimoji="1" lang="en-US" altLang="ja-JP" sz="2400" dirty="0"/>
          </a:p>
          <a:p>
            <a:r>
              <a:rPr kumimoji="1" lang="hi-IN" altLang="ja-JP" sz="2400" dirty="0"/>
              <a:t>यदि यसलाई खोल्न सकिँदैन भने, ग्राहक मिटरको ठाउँमा  सटीक (</a:t>
            </a:r>
            <a:r>
              <a:rPr kumimoji="1" lang="en-US" altLang="ja-JP" sz="2400" dirty="0"/>
              <a:t>accurate) </a:t>
            </a:r>
            <a:r>
              <a:rPr kumimoji="1" lang="hi-IN" altLang="ja-JP" sz="2400" dirty="0"/>
              <a:t>मिटर राखेर हेर्नुहोस्। त्यसपछि, यदि त्यहाँ अझै ठूलो माइनस त्रुटि छ भने, त्यहाँ मिटरको बाइ-पास छ भन्ने बुझिन्छ।</a:t>
            </a:r>
            <a:endParaRPr kumimoji="1" lang="en-US" altLang="ja-JP" sz="2400" dirty="0"/>
          </a:p>
          <a:p>
            <a:r>
              <a:rPr kumimoji="1" lang="hi-IN" altLang="ja-JP" sz="2400" dirty="0"/>
              <a:t>यदि त्यसो हो भने धारा अघि, मिटर वरिपरि बाइ-पास पाइप जडान भएको हुन सक्छ, फेला पार्न प्रयास गर्नुहोस्।</a:t>
            </a:r>
            <a:endParaRPr kumimoji="1" lang="en-US" altLang="ja-JP" sz="2400" dirty="0"/>
          </a:p>
          <a:p>
            <a:r>
              <a:rPr kumimoji="1" lang="hi-IN" altLang="ja-JP" sz="2400" dirty="0"/>
              <a:t>यद्यपि, माथिको विधिले पानीको ट्याङ्कीमा सिधै जडान हुने </a:t>
            </a:r>
            <a:r>
              <a:rPr kumimoji="1" lang="en-US" altLang="ja-JP" sz="2400" dirty="0"/>
              <a:t>illegal</a:t>
            </a:r>
            <a:r>
              <a:rPr kumimoji="1" lang="hi-IN" altLang="ja-JP" sz="2400" dirty="0"/>
              <a:t> पाइपहरूको बारे छुटाएको छ (स्लाइड २२ हेर्नुहोस्)।</a:t>
            </a:r>
            <a:endParaRPr kumimoji="1"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673B34A-C767-EAF8-D649-69DCCEAF6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z="1600" b="1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16</a:t>
            </a:fld>
            <a:endParaRPr kumimoji="1" lang="ja-JP" altLang="en-US" sz="1600" b="1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BDA1D674-F71B-F697-F066-71B27C185017}"/>
              </a:ext>
            </a:extLst>
          </p:cNvPr>
          <p:cNvGrpSpPr/>
          <p:nvPr/>
        </p:nvGrpSpPr>
        <p:grpSpPr>
          <a:xfrm>
            <a:off x="5223510" y="4959132"/>
            <a:ext cx="5920740" cy="1853148"/>
            <a:chOff x="5497830" y="4959132"/>
            <a:chExt cx="5646420" cy="1853148"/>
          </a:xfrm>
        </p:grpSpPr>
        <p:grpSp>
          <p:nvGrpSpPr>
            <p:cNvPr id="64" name="グループ化 63">
              <a:extLst>
                <a:ext uri="{FF2B5EF4-FFF2-40B4-BE49-F238E27FC236}">
                  <a16:creationId xmlns:a16="http://schemas.microsoft.com/office/drawing/2014/main" id="{7572D901-27DA-5392-162E-51EB1E85D0C9}"/>
                </a:ext>
              </a:extLst>
            </p:cNvPr>
            <p:cNvGrpSpPr/>
            <p:nvPr/>
          </p:nvGrpSpPr>
          <p:grpSpPr>
            <a:xfrm>
              <a:off x="5497830" y="4959132"/>
              <a:ext cx="5646420" cy="1853148"/>
              <a:chOff x="5497830" y="4959132"/>
              <a:chExt cx="5646420" cy="1853148"/>
            </a:xfrm>
          </p:grpSpPr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774A2047-3D1F-06BD-38C8-6163D700B7DE}"/>
                  </a:ext>
                </a:extLst>
              </p:cNvPr>
              <p:cNvGrpSpPr/>
              <p:nvPr/>
            </p:nvGrpSpPr>
            <p:grpSpPr>
              <a:xfrm>
                <a:off x="5497830" y="4959132"/>
                <a:ext cx="5646420" cy="1853148"/>
                <a:chOff x="0" y="28899"/>
                <a:chExt cx="4246238" cy="1266500"/>
              </a:xfrm>
            </p:grpSpPr>
            <p:grpSp>
              <p:nvGrpSpPr>
                <p:cNvPr id="7" name="グループ化 6">
                  <a:extLst>
                    <a:ext uri="{FF2B5EF4-FFF2-40B4-BE49-F238E27FC236}">
                      <a16:creationId xmlns:a16="http://schemas.microsoft.com/office/drawing/2014/main" id="{55EFF15B-E57E-AC5F-E463-4468A873DB5D}"/>
                    </a:ext>
                  </a:extLst>
                </p:cNvPr>
                <p:cNvGrpSpPr/>
                <p:nvPr/>
              </p:nvGrpSpPr>
              <p:grpSpPr>
                <a:xfrm>
                  <a:off x="0" y="28899"/>
                  <a:ext cx="4246238" cy="1041295"/>
                  <a:chOff x="0" y="30338"/>
                  <a:chExt cx="4349691" cy="1093147"/>
                </a:xfrm>
              </p:grpSpPr>
              <p:sp>
                <p:nvSpPr>
                  <p:cNvPr id="15" name="四角形吹き出し 164">
                    <a:extLst>
                      <a:ext uri="{FF2B5EF4-FFF2-40B4-BE49-F238E27FC236}">
                        <a16:creationId xmlns:a16="http://schemas.microsoft.com/office/drawing/2014/main" id="{6AED6E27-4362-7EDA-D048-C0ED96D51D9D}"/>
                      </a:ext>
                    </a:extLst>
                  </p:cNvPr>
                  <p:cNvSpPr/>
                  <p:nvPr/>
                </p:nvSpPr>
                <p:spPr>
                  <a:xfrm>
                    <a:off x="324611" y="40905"/>
                    <a:ext cx="1161731" cy="218700"/>
                  </a:xfrm>
                  <a:prstGeom prst="wedgeRectCallout">
                    <a:avLst>
                      <a:gd name="adj1" fmla="val 55289"/>
                      <a:gd name="adj2" fmla="val 98364"/>
                    </a:avLst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ＭＳ 明朝" panose="02020609040205080304" pitchFamily="17" charset="-128"/>
                        <a:cs typeface="Calibri" panose="020F0502020204030204" pitchFamily="34" charset="0"/>
                      </a:rPr>
                      <a:t> </a:t>
                    </a:r>
                    <a:r>
                      <a:rPr kumimoji="0" lang="en-US" sz="1800" b="1" kern="0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rPr>
                      <a:t>Test</a:t>
                    </a:r>
                    <a:r>
                      <a:rPr kumimoji="0" lang="en-US" altLang="ja-JP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rPr>
                      <a:t> meter</a:t>
                    </a:r>
                    <a:endParaRPr kumimoji="0" lang="ja-JP" altLang="ja-JP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ＭＳ Ｐゴシック" panose="020B0600070205080204" pitchFamily="50" charset="-128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6" name="四角形吹き出し 168">
                    <a:extLst>
                      <a:ext uri="{FF2B5EF4-FFF2-40B4-BE49-F238E27FC236}">
                        <a16:creationId xmlns:a16="http://schemas.microsoft.com/office/drawing/2014/main" id="{39D0CA49-6252-BDF3-74E4-84B08B61A26E}"/>
                      </a:ext>
                    </a:extLst>
                  </p:cNvPr>
                  <p:cNvSpPr/>
                  <p:nvPr/>
                </p:nvSpPr>
                <p:spPr>
                  <a:xfrm>
                    <a:off x="2722815" y="191599"/>
                    <a:ext cx="1377062" cy="225797"/>
                  </a:xfrm>
                  <a:prstGeom prst="wedgeRectCallout">
                    <a:avLst>
                      <a:gd name="adj1" fmla="val -34670"/>
                      <a:gd name="adj2" fmla="val 155669"/>
                    </a:avLst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ja-JP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rPr>
                      <a:t>Customer meter</a:t>
                    </a:r>
                    <a:r>
                      <a:rPr kumimoji="0" lang="en-US" sz="18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ＭＳ 明朝" panose="02020609040205080304" pitchFamily="17" charset="-128"/>
                        <a:cs typeface="Calibri" panose="020F0502020204030204" pitchFamily="34" charset="0"/>
                      </a:rPr>
                      <a:t> </a:t>
                    </a:r>
                    <a:endParaRPr kumimoji="0" lang="ja-JP" altLang="en-US" sz="1800" b="1" i="0" u="none" strike="noStrike" kern="10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ＭＳ 明朝" panose="02020609040205080304" pitchFamily="17" charset="-128"/>
                      <a:cs typeface="Calibri" panose="020F0502020204030204" pitchFamily="34" charset="0"/>
                    </a:endParaRPr>
                  </a:p>
                </p:txBody>
              </p:sp>
              <p:grpSp>
                <p:nvGrpSpPr>
                  <p:cNvPr id="17" name="グループ化 16">
                    <a:extLst>
                      <a:ext uri="{FF2B5EF4-FFF2-40B4-BE49-F238E27FC236}">
                        <a16:creationId xmlns:a16="http://schemas.microsoft.com/office/drawing/2014/main" id="{58B31BFC-A79C-9A12-952E-8E4BB3B06DAA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30338"/>
                    <a:ext cx="4349691" cy="1093147"/>
                    <a:chOff x="0" y="30338"/>
                    <a:chExt cx="5136192" cy="1344035"/>
                  </a:xfrm>
                </p:grpSpPr>
                <p:grpSp>
                  <p:nvGrpSpPr>
                    <p:cNvPr id="18" name="グループ化 17">
                      <a:extLst>
                        <a:ext uri="{FF2B5EF4-FFF2-40B4-BE49-F238E27FC236}">
                          <a16:creationId xmlns:a16="http://schemas.microsoft.com/office/drawing/2014/main" id="{370D2A3F-4B3B-B7ED-A20C-CB8A4D73DCF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30338"/>
                      <a:ext cx="5136192" cy="1344035"/>
                      <a:chOff x="0" y="30338"/>
                      <a:chExt cx="5136192" cy="1344035"/>
                    </a:xfrm>
                  </p:grpSpPr>
                  <p:sp>
                    <p:nvSpPr>
                      <p:cNvPr id="20" name="フリーフォーム 115">
                        <a:extLst>
                          <a:ext uri="{FF2B5EF4-FFF2-40B4-BE49-F238E27FC236}">
                            <a16:creationId xmlns:a16="http://schemas.microsoft.com/office/drawing/2014/main" id="{B6A948E6-081C-4518-8776-8CB63E099B2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62880" y="30338"/>
                        <a:ext cx="425413" cy="704766"/>
                      </a:xfrm>
                      <a:custGeom>
                        <a:avLst/>
                        <a:gdLst>
                          <a:gd name="connsiteX0" fmla="*/ 111663 w 245059"/>
                          <a:gd name="connsiteY0" fmla="*/ 116094 h 382794"/>
                          <a:gd name="connsiteX1" fmla="*/ 60863 w 245059"/>
                          <a:gd name="connsiteY1" fmla="*/ 97044 h 382794"/>
                          <a:gd name="connsiteX2" fmla="*/ 54513 w 245059"/>
                          <a:gd name="connsiteY2" fmla="*/ 77994 h 382794"/>
                          <a:gd name="connsiteX3" fmla="*/ 60863 w 245059"/>
                          <a:gd name="connsiteY3" fmla="*/ 39894 h 382794"/>
                          <a:gd name="connsiteX4" fmla="*/ 79913 w 245059"/>
                          <a:gd name="connsiteY4" fmla="*/ 20844 h 382794"/>
                          <a:gd name="connsiteX5" fmla="*/ 92613 w 245059"/>
                          <a:gd name="connsiteY5" fmla="*/ 1794 h 382794"/>
                          <a:gd name="connsiteX6" fmla="*/ 187863 w 245059"/>
                          <a:gd name="connsiteY6" fmla="*/ 27194 h 382794"/>
                          <a:gd name="connsiteX7" fmla="*/ 200563 w 245059"/>
                          <a:gd name="connsiteY7" fmla="*/ 46244 h 382794"/>
                          <a:gd name="connsiteX8" fmla="*/ 175163 w 245059"/>
                          <a:gd name="connsiteY8" fmla="*/ 77994 h 382794"/>
                          <a:gd name="connsiteX9" fmla="*/ 137063 w 245059"/>
                          <a:gd name="connsiteY9" fmla="*/ 116094 h 382794"/>
                          <a:gd name="connsiteX10" fmla="*/ 143413 w 245059"/>
                          <a:gd name="connsiteY10" fmla="*/ 141494 h 382794"/>
                          <a:gd name="connsiteX11" fmla="*/ 168813 w 245059"/>
                          <a:gd name="connsiteY11" fmla="*/ 147844 h 382794"/>
                          <a:gd name="connsiteX12" fmla="*/ 187863 w 245059"/>
                          <a:gd name="connsiteY12" fmla="*/ 166894 h 382794"/>
                          <a:gd name="connsiteX13" fmla="*/ 225963 w 245059"/>
                          <a:gd name="connsiteY13" fmla="*/ 192294 h 382794"/>
                          <a:gd name="connsiteX14" fmla="*/ 225963 w 245059"/>
                          <a:gd name="connsiteY14" fmla="*/ 198644 h 382794"/>
                          <a:gd name="connsiteX15" fmla="*/ 187863 w 245059"/>
                          <a:gd name="connsiteY15" fmla="*/ 173244 h 382794"/>
                          <a:gd name="connsiteX16" fmla="*/ 168813 w 245059"/>
                          <a:gd name="connsiteY16" fmla="*/ 160544 h 382794"/>
                          <a:gd name="connsiteX17" fmla="*/ 149763 w 245059"/>
                          <a:gd name="connsiteY17" fmla="*/ 154194 h 382794"/>
                          <a:gd name="connsiteX18" fmla="*/ 92613 w 245059"/>
                          <a:gd name="connsiteY18" fmla="*/ 160544 h 382794"/>
                          <a:gd name="connsiteX19" fmla="*/ 79913 w 245059"/>
                          <a:gd name="connsiteY19" fmla="*/ 179594 h 382794"/>
                          <a:gd name="connsiteX20" fmla="*/ 41813 w 245059"/>
                          <a:gd name="connsiteY20" fmla="*/ 211344 h 382794"/>
                          <a:gd name="connsiteX21" fmla="*/ 22763 w 245059"/>
                          <a:gd name="connsiteY21" fmla="*/ 217694 h 382794"/>
                          <a:gd name="connsiteX22" fmla="*/ 3713 w 245059"/>
                          <a:gd name="connsiteY22" fmla="*/ 230394 h 382794"/>
                          <a:gd name="connsiteX23" fmla="*/ 29113 w 245059"/>
                          <a:gd name="connsiteY23" fmla="*/ 192294 h 382794"/>
                          <a:gd name="connsiteX24" fmla="*/ 73563 w 245059"/>
                          <a:gd name="connsiteY24" fmla="*/ 185944 h 382794"/>
                          <a:gd name="connsiteX25" fmla="*/ 124363 w 245059"/>
                          <a:gd name="connsiteY25" fmla="*/ 173244 h 382794"/>
                          <a:gd name="connsiteX26" fmla="*/ 118013 w 245059"/>
                          <a:gd name="connsiteY26" fmla="*/ 192294 h 382794"/>
                          <a:gd name="connsiteX27" fmla="*/ 105313 w 245059"/>
                          <a:gd name="connsiteY27" fmla="*/ 287544 h 382794"/>
                          <a:gd name="connsiteX28" fmla="*/ 60863 w 245059"/>
                          <a:gd name="connsiteY28" fmla="*/ 338344 h 382794"/>
                          <a:gd name="connsiteX29" fmla="*/ 48163 w 245059"/>
                          <a:gd name="connsiteY29" fmla="*/ 376444 h 382794"/>
                          <a:gd name="connsiteX30" fmla="*/ 67213 w 245059"/>
                          <a:gd name="connsiteY30" fmla="*/ 357394 h 382794"/>
                          <a:gd name="connsiteX31" fmla="*/ 98963 w 245059"/>
                          <a:gd name="connsiteY31" fmla="*/ 319294 h 382794"/>
                          <a:gd name="connsiteX32" fmla="*/ 105313 w 245059"/>
                          <a:gd name="connsiteY32" fmla="*/ 300244 h 382794"/>
                          <a:gd name="connsiteX33" fmla="*/ 124363 w 245059"/>
                          <a:gd name="connsiteY33" fmla="*/ 306594 h 382794"/>
                          <a:gd name="connsiteX34" fmla="*/ 168813 w 245059"/>
                          <a:gd name="connsiteY34" fmla="*/ 357394 h 382794"/>
                          <a:gd name="connsiteX35" fmla="*/ 181513 w 245059"/>
                          <a:gd name="connsiteY35" fmla="*/ 382794 h 38279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</a:cxnLst>
                        <a:rect l="l" t="t" r="r" b="b"/>
                        <a:pathLst>
                          <a:path w="245059" h="382794">
                            <a:moveTo>
                              <a:pt x="111663" y="116094"/>
                            </a:moveTo>
                            <a:cubicBezTo>
                              <a:pt x="94452" y="112652"/>
                              <a:pt x="73321" y="112616"/>
                              <a:pt x="60863" y="97044"/>
                            </a:cubicBezTo>
                            <a:cubicBezTo>
                              <a:pt x="56682" y="91817"/>
                              <a:pt x="56630" y="84344"/>
                              <a:pt x="54513" y="77994"/>
                            </a:cubicBezTo>
                            <a:cubicBezTo>
                              <a:pt x="56630" y="65294"/>
                              <a:pt x="55634" y="51659"/>
                              <a:pt x="60863" y="39894"/>
                            </a:cubicBezTo>
                            <a:cubicBezTo>
                              <a:pt x="64510" y="31688"/>
                              <a:pt x="74164" y="27743"/>
                              <a:pt x="79913" y="20844"/>
                            </a:cubicBezTo>
                            <a:cubicBezTo>
                              <a:pt x="84799" y="14981"/>
                              <a:pt x="88380" y="8144"/>
                              <a:pt x="92613" y="1794"/>
                            </a:cubicBezTo>
                            <a:cubicBezTo>
                              <a:pt x="224425" y="11209"/>
                              <a:pt x="163954" y="-20623"/>
                              <a:pt x="187863" y="27194"/>
                            </a:cubicBezTo>
                            <a:cubicBezTo>
                              <a:pt x="191276" y="34020"/>
                              <a:pt x="196330" y="39894"/>
                              <a:pt x="200563" y="46244"/>
                            </a:cubicBezTo>
                            <a:cubicBezTo>
                              <a:pt x="189527" y="79353"/>
                              <a:pt x="202374" y="53807"/>
                              <a:pt x="175163" y="77994"/>
                            </a:cubicBezTo>
                            <a:cubicBezTo>
                              <a:pt x="161739" y="89926"/>
                              <a:pt x="137063" y="116094"/>
                              <a:pt x="137063" y="116094"/>
                            </a:cubicBezTo>
                            <a:cubicBezTo>
                              <a:pt x="139180" y="124561"/>
                              <a:pt x="137242" y="135323"/>
                              <a:pt x="143413" y="141494"/>
                            </a:cubicBezTo>
                            <a:cubicBezTo>
                              <a:pt x="149584" y="147665"/>
                              <a:pt x="161236" y="143514"/>
                              <a:pt x="168813" y="147844"/>
                            </a:cubicBezTo>
                            <a:cubicBezTo>
                              <a:pt x="176610" y="152299"/>
                              <a:pt x="180774" y="161381"/>
                              <a:pt x="187863" y="166894"/>
                            </a:cubicBezTo>
                            <a:cubicBezTo>
                              <a:pt x="199911" y="176265"/>
                              <a:pt x="213263" y="183827"/>
                              <a:pt x="225963" y="192294"/>
                            </a:cubicBezTo>
                            <a:cubicBezTo>
                              <a:pt x="250582" y="208707"/>
                              <a:pt x="252253" y="207407"/>
                              <a:pt x="225963" y="198644"/>
                            </a:cubicBezTo>
                            <a:lnTo>
                              <a:pt x="187863" y="173244"/>
                            </a:lnTo>
                            <a:cubicBezTo>
                              <a:pt x="181513" y="169011"/>
                              <a:pt x="176053" y="162957"/>
                              <a:pt x="168813" y="160544"/>
                            </a:cubicBezTo>
                            <a:lnTo>
                              <a:pt x="149763" y="154194"/>
                            </a:lnTo>
                            <a:cubicBezTo>
                              <a:pt x="130713" y="156311"/>
                              <a:pt x="110626" y="153994"/>
                              <a:pt x="92613" y="160544"/>
                            </a:cubicBezTo>
                            <a:cubicBezTo>
                              <a:pt x="85441" y="163152"/>
                              <a:pt x="84799" y="173731"/>
                              <a:pt x="79913" y="179594"/>
                            </a:cubicBezTo>
                            <a:cubicBezTo>
                              <a:pt x="69882" y="191631"/>
                              <a:pt x="56084" y="204208"/>
                              <a:pt x="41813" y="211344"/>
                            </a:cubicBezTo>
                            <a:cubicBezTo>
                              <a:pt x="35826" y="214337"/>
                              <a:pt x="29113" y="215577"/>
                              <a:pt x="22763" y="217694"/>
                            </a:cubicBezTo>
                            <a:cubicBezTo>
                              <a:pt x="16413" y="221927"/>
                              <a:pt x="9109" y="235790"/>
                              <a:pt x="3713" y="230394"/>
                            </a:cubicBezTo>
                            <a:cubicBezTo>
                              <a:pt x="-11142" y="215539"/>
                              <a:pt x="22963" y="194139"/>
                              <a:pt x="29113" y="192294"/>
                            </a:cubicBezTo>
                            <a:cubicBezTo>
                              <a:pt x="43449" y="187993"/>
                              <a:pt x="58746" y="188061"/>
                              <a:pt x="73563" y="185944"/>
                            </a:cubicBezTo>
                            <a:cubicBezTo>
                              <a:pt x="86747" y="172760"/>
                              <a:pt x="100029" y="148910"/>
                              <a:pt x="124363" y="173244"/>
                            </a:cubicBezTo>
                            <a:cubicBezTo>
                              <a:pt x="129096" y="177977"/>
                              <a:pt x="120130" y="185944"/>
                              <a:pt x="118013" y="192294"/>
                            </a:cubicBezTo>
                            <a:cubicBezTo>
                              <a:pt x="117948" y="192814"/>
                              <a:pt x="106936" y="283325"/>
                              <a:pt x="105313" y="287544"/>
                            </a:cubicBezTo>
                            <a:cubicBezTo>
                              <a:pt x="92540" y="320754"/>
                              <a:pt x="84183" y="322797"/>
                              <a:pt x="60863" y="338344"/>
                            </a:cubicBezTo>
                            <a:cubicBezTo>
                              <a:pt x="56630" y="351044"/>
                              <a:pt x="38697" y="385910"/>
                              <a:pt x="48163" y="376444"/>
                            </a:cubicBezTo>
                            <a:cubicBezTo>
                              <a:pt x="54513" y="370094"/>
                              <a:pt x="61464" y="364293"/>
                              <a:pt x="67213" y="357394"/>
                            </a:cubicBezTo>
                            <a:cubicBezTo>
                              <a:pt x="111416" y="304350"/>
                              <a:pt x="43308" y="374949"/>
                              <a:pt x="98963" y="319294"/>
                            </a:cubicBezTo>
                            <a:cubicBezTo>
                              <a:pt x="101080" y="312944"/>
                              <a:pt x="99326" y="303237"/>
                              <a:pt x="105313" y="300244"/>
                            </a:cubicBezTo>
                            <a:cubicBezTo>
                              <a:pt x="111300" y="297251"/>
                              <a:pt x="119630" y="301861"/>
                              <a:pt x="124363" y="306594"/>
                            </a:cubicBezTo>
                            <a:cubicBezTo>
                              <a:pt x="198446" y="380677"/>
                              <a:pt x="114838" y="321411"/>
                              <a:pt x="168813" y="357394"/>
                            </a:cubicBezTo>
                            <a:cubicBezTo>
                              <a:pt x="182687" y="378205"/>
                              <a:pt x="181513" y="368812"/>
                              <a:pt x="181513" y="382794"/>
                            </a:cubicBezTo>
                          </a:path>
                        </a:pathLst>
                      </a:custGeom>
                      <a:noFill/>
                      <a:ln w="25400" cap="flat" cmpd="sng" algn="ctr">
                        <a:solidFill>
                          <a:srgbClr val="1F497D">
                            <a:lumMod val="75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>
                        <a:lvl1pPr marL="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ja-JP" altLang="en-US" sz="14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ＭＳ Ｐゴシック" panose="020B0600070205080204" pitchFamily="50" charset="-128"/>
                          <a:cs typeface="+mn-cs"/>
                        </a:endParaRPr>
                      </a:p>
                    </p:txBody>
                  </p:sp>
                  <p:cxnSp>
                    <p:nvCxnSpPr>
                      <p:cNvPr id="21" name="直線コネクタ 20">
                        <a:extLst>
                          <a:ext uri="{FF2B5EF4-FFF2-40B4-BE49-F238E27FC236}">
                            <a16:creationId xmlns:a16="http://schemas.microsoft.com/office/drawing/2014/main" id="{AB1B74E4-C5E6-AE44-1B9C-7637A98C9310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0" y="746535"/>
                        <a:ext cx="4841208" cy="552"/>
                      </a:xfrm>
                      <a:prstGeom prst="line">
                        <a:avLst/>
                      </a:prstGeom>
                      <a:noFill/>
                      <a:ln w="38100" cap="flat" cmpd="sng" algn="ctr">
                        <a:solidFill>
                          <a:srgbClr val="F79646">
                            <a:lumMod val="50000"/>
                          </a:srgbClr>
                        </a:solidFill>
                        <a:prstDash val="solid"/>
                      </a:ln>
                      <a:effectLst/>
                    </p:spPr>
                  </p:cxnSp>
                  <p:sp>
                    <p:nvSpPr>
                      <p:cNvPr id="22" name="円/楕円 119">
                        <a:extLst>
                          <a:ext uri="{FF2B5EF4-FFF2-40B4-BE49-F238E27FC236}">
                            <a16:creationId xmlns:a16="http://schemas.microsoft.com/office/drawing/2014/main" id="{50629343-72A3-087A-4DFD-47596DD3B2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82192" y="1126723"/>
                        <a:ext cx="254000" cy="247650"/>
                      </a:xfrm>
                      <a:prstGeom prst="ellipse">
                        <a:avLst/>
                      </a:prstGeom>
                      <a:solidFill>
                        <a:srgbClr val="4F81BD"/>
                      </a:solidFill>
                      <a:ln w="254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>
                        <a:lvl1pPr marL="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ja-JP" altLang="en-US" sz="14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ＭＳ Ｐゴシック" panose="020B0600070205080204" pitchFamily="50" charset="-128"/>
                          <a:cs typeface="+mn-cs"/>
                        </a:endParaRPr>
                      </a:p>
                    </p:txBody>
                  </p:sp>
                  <p:cxnSp>
                    <p:nvCxnSpPr>
                      <p:cNvPr id="23" name="直線コネクタ 22">
                        <a:extLst>
                          <a:ext uri="{FF2B5EF4-FFF2-40B4-BE49-F238E27FC236}">
                            <a16:creationId xmlns:a16="http://schemas.microsoft.com/office/drawing/2014/main" id="{F96C7B50-E612-DC9D-7163-690FB87E3AE3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4485631" y="1238855"/>
                        <a:ext cx="391725" cy="0"/>
                      </a:xfrm>
                      <a:prstGeom prst="line">
                        <a:avLst/>
                      </a:prstGeom>
                      <a:noFill/>
                      <a:ln w="57150" cap="flat" cmpd="dbl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24" name="直線コネクタ 23">
                        <a:extLst>
                          <a:ext uri="{FF2B5EF4-FFF2-40B4-BE49-F238E27FC236}">
                            <a16:creationId xmlns:a16="http://schemas.microsoft.com/office/drawing/2014/main" id="{50D6AEAB-8537-D767-5B84-2441829D3529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 flipV="1">
                        <a:off x="4508674" y="902811"/>
                        <a:ext cx="2333" cy="339022"/>
                      </a:xfrm>
                      <a:prstGeom prst="line">
                        <a:avLst/>
                      </a:prstGeom>
                      <a:noFill/>
                      <a:ln w="57150" cap="flat" cmpd="dbl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25" name="直線コネクタ 24">
                        <a:extLst>
                          <a:ext uri="{FF2B5EF4-FFF2-40B4-BE49-F238E27FC236}">
                            <a16:creationId xmlns:a16="http://schemas.microsoft.com/office/drawing/2014/main" id="{B482FE3B-A41C-5AA7-37B2-2DA5C04FF272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3653757" y="924335"/>
                        <a:ext cx="863600" cy="0"/>
                      </a:xfrm>
                      <a:prstGeom prst="line">
                        <a:avLst/>
                      </a:prstGeom>
                      <a:noFill/>
                      <a:ln w="57150" cap="flat" cmpd="dbl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</p:cxnSp>
                  <p:grpSp>
                    <p:nvGrpSpPr>
                      <p:cNvPr id="26" name="グループ化 25">
                        <a:extLst>
                          <a:ext uri="{FF2B5EF4-FFF2-40B4-BE49-F238E27FC236}">
                            <a16:creationId xmlns:a16="http://schemas.microsoft.com/office/drawing/2014/main" id="{C9E6ED34-765E-BF46-6D37-A03B9EE4667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221957" y="810035"/>
                        <a:ext cx="533400" cy="190500"/>
                        <a:chOff x="3221957" y="810035"/>
                        <a:chExt cx="533400" cy="190500"/>
                      </a:xfrm>
                    </p:grpSpPr>
                    <p:sp>
                      <p:nvSpPr>
                        <p:cNvPr id="55" name="正方形/長方形 54">
                          <a:extLst>
                            <a:ext uri="{FF2B5EF4-FFF2-40B4-BE49-F238E27FC236}">
                              <a16:creationId xmlns:a16="http://schemas.microsoft.com/office/drawing/2014/main" id="{BCF052C4-3C0C-7059-913B-EB7F0C6C94A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31507" y="841785"/>
                          <a:ext cx="127000" cy="158750"/>
                        </a:xfrm>
                        <a:prstGeom prst="rect">
                          <a:avLst/>
                        </a:prstGeom>
                        <a:solidFill>
                          <a:srgbClr val="4F81BD"/>
                        </a:solidFill>
                        <a:ln w="25400" cap="flat" cmpd="sng" algn="ctr">
                          <a:solidFill>
                            <a:srgbClr val="4F81BD">
                              <a:shade val="50000"/>
                            </a:srgbClr>
                          </a:solidFill>
                          <a:prstDash val="solid"/>
                        </a:ln>
                        <a:effectLst/>
                      </p:spPr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>
                          <a:lvl1pPr marL="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ja-JP" altLang="en-US" sz="14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ＭＳ Ｐゴシック" panose="020B0600070205080204" pitchFamily="50" charset="-128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56" name="グループ化 55">
                          <a:extLst>
                            <a:ext uri="{FF2B5EF4-FFF2-40B4-BE49-F238E27FC236}">
                              <a16:creationId xmlns:a16="http://schemas.microsoft.com/office/drawing/2014/main" id="{75C464BE-C9E1-1424-6071-17A2924294F9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568032" y="838610"/>
                          <a:ext cx="187325" cy="158750"/>
                          <a:chOff x="3568032" y="838610"/>
                          <a:chExt cx="187325" cy="158750"/>
                        </a:xfrm>
                      </p:grpSpPr>
                      <p:sp>
                        <p:nvSpPr>
                          <p:cNvPr id="61" name="二等辺三角形 60">
                            <a:extLst>
                              <a:ext uri="{FF2B5EF4-FFF2-40B4-BE49-F238E27FC236}">
                                <a16:creationId xmlns:a16="http://schemas.microsoft.com/office/drawing/2014/main" id="{E41B8C6C-BA70-0F47-95CD-94535155225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3571207" y="835435"/>
                            <a:ext cx="158750" cy="165100"/>
                          </a:xfrm>
                          <a:prstGeom prst="triangle">
                            <a:avLst/>
                          </a:prstGeom>
                          <a:solidFill>
                            <a:srgbClr val="4F81BD"/>
                          </a:solidFill>
                          <a:ln w="25400" cap="flat" cmpd="sng" algn="ctr">
                            <a:solidFill>
                              <a:srgbClr val="4F81BD">
                                <a:shade val="50000"/>
                              </a:srgbClr>
                            </a:solidFill>
                            <a:prstDash val="solid"/>
                          </a:ln>
                          <a:effectLst/>
                        </p:spPr>
                        <p:txBody>
                          <a:bodyPr rot="0" spcFirstLastPara="0" vert="horz" wrap="square" lIns="91440" tIns="45720" rIns="91440" bIns="45720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>
                            <a:lvl1pPr marL="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ja-JP" altLang="en-US" sz="14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" lastClr="FFFFFF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ＭＳ Ｐゴシック" panose="020B0600070205080204" pitchFamily="50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62" name="正方形/長方形 61">
                            <a:extLst>
                              <a:ext uri="{FF2B5EF4-FFF2-40B4-BE49-F238E27FC236}">
                                <a16:creationId xmlns:a16="http://schemas.microsoft.com/office/drawing/2014/main" id="{2B83A882-2096-A85D-7423-13DAA1B3F29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704557" y="892585"/>
                            <a:ext cx="50800" cy="63500"/>
                          </a:xfrm>
                          <a:prstGeom prst="rect">
                            <a:avLst/>
                          </a:prstGeom>
                          <a:solidFill>
                            <a:srgbClr val="4F81BD"/>
                          </a:solidFill>
                          <a:ln w="25400" cap="flat" cmpd="sng" algn="ctr">
                            <a:solidFill>
                              <a:srgbClr val="4F81BD">
                                <a:shade val="50000"/>
                              </a:srgbClr>
                            </a:solidFill>
                            <a:prstDash val="solid"/>
                          </a:ln>
                          <a:effectLst/>
                        </p:spPr>
                        <p:txBody>
                          <a:bodyPr rot="0" spcFirstLastPara="0" vert="horz" wrap="square" lIns="91440" tIns="45720" rIns="91440" bIns="45720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>
                            <a:lvl1pPr marL="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ja-JP" altLang="en-US" sz="14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" lastClr="FFFFFF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ＭＳ Ｐゴシック" panose="020B0600070205080204" pitchFamily="50" charset="-128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57" name="グループ化 56">
                          <a:extLst>
                            <a:ext uri="{FF2B5EF4-FFF2-40B4-BE49-F238E27FC236}">
                              <a16:creationId xmlns:a16="http://schemas.microsoft.com/office/drawing/2014/main" id="{DEBAA23C-63FF-2259-A478-8DD30CCB418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221957" y="835435"/>
                          <a:ext cx="187325" cy="158750"/>
                          <a:chOff x="3221957" y="835435"/>
                          <a:chExt cx="187325" cy="158750"/>
                        </a:xfrm>
                        <a:scene3d>
                          <a:camera prst="orthographicFront">
                            <a:rot lat="0" lon="10800000" rev="0"/>
                          </a:camera>
                          <a:lightRig rig="threePt" dir="t"/>
                        </a:scene3d>
                      </p:grpSpPr>
                      <p:sp>
                        <p:nvSpPr>
                          <p:cNvPr id="59" name="二等辺三角形 58">
                            <a:extLst>
                              <a:ext uri="{FF2B5EF4-FFF2-40B4-BE49-F238E27FC236}">
                                <a16:creationId xmlns:a16="http://schemas.microsoft.com/office/drawing/2014/main" id="{26628487-9BF9-BE8E-D236-4C83BE2758E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3225132" y="832260"/>
                            <a:ext cx="158750" cy="165100"/>
                          </a:xfrm>
                          <a:prstGeom prst="triangle">
                            <a:avLst/>
                          </a:prstGeom>
                          <a:solidFill>
                            <a:srgbClr val="4F81BD"/>
                          </a:solidFill>
                          <a:ln w="25400" cap="flat" cmpd="sng" algn="ctr">
                            <a:solidFill>
                              <a:srgbClr val="4F81BD">
                                <a:shade val="50000"/>
                              </a:srgbClr>
                            </a:solidFill>
                            <a:prstDash val="solid"/>
                          </a:ln>
                          <a:effectLst/>
                        </p:spPr>
                        <p:txBody>
                          <a:bodyPr rot="0" spcFirstLastPara="0" vert="horz" wrap="square" lIns="91440" tIns="45720" rIns="91440" bIns="45720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>
                            <a:lvl1pPr marL="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ja-JP" altLang="en-US" sz="14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" lastClr="FFFFFF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ＭＳ Ｐゴシック" panose="020B0600070205080204" pitchFamily="50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60" name="正方形/長方形 59">
                            <a:extLst>
                              <a:ext uri="{FF2B5EF4-FFF2-40B4-BE49-F238E27FC236}">
                                <a16:creationId xmlns:a16="http://schemas.microsoft.com/office/drawing/2014/main" id="{40BE627C-ACEB-F31B-F1D2-DA769435726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358482" y="889410"/>
                            <a:ext cx="50800" cy="63500"/>
                          </a:xfrm>
                          <a:prstGeom prst="rect">
                            <a:avLst/>
                          </a:prstGeom>
                          <a:solidFill>
                            <a:srgbClr val="4F81BD"/>
                          </a:solidFill>
                          <a:ln w="25400" cap="flat" cmpd="sng" algn="ctr">
                            <a:solidFill>
                              <a:srgbClr val="4F81BD">
                                <a:shade val="50000"/>
                              </a:srgbClr>
                            </a:solidFill>
                            <a:prstDash val="solid"/>
                          </a:ln>
                          <a:effectLst/>
                        </p:spPr>
                        <p:txBody>
                          <a:bodyPr rot="0" spcFirstLastPara="0" vert="horz" wrap="square" lIns="91440" tIns="45720" rIns="91440" bIns="45720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>
                            <a:lvl1pPr marL="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ja-JP" altLang="en-US" sz="14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" lastClr="FFFFFF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ＭＳ Ｐゴシック" panose="020B0600070205080204" pitchFamily="50" charset="-128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58" name="円/楕円 131">
                          <a:extLst>
                            <a:ext uri="{FF2B5EF4-FFF2-40B4-BE49-F238E27FC236}">
                              <a16:creationId xmlns:a16="http://schemas.microsoft.com/office/drawing/2014/main" id="{43574A6E-6E35-4008-FA30-1D9DF066A1F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393407" y="810035"/>
                          <a:ext cx="203200" cy="63500"/>
                        </a:xfrm>
                        <a:prstGeom prst="ellipse">
                          <a:avLst/>
                        </a:prstGeom>
                        <a:solidFill>
                          <a:sysClr val="window" lastClr="FFFFFF"/>
                        </a:solidFill>
                        <a:ln w="25400" cap="flat" cmpd="sng" algn="ctr">
                          <a:solidFill>
                            <a:srgbClr val="4F81BD">
                              <a:shade val="50000"/>
                            </a:srgbClr>
                          </a:solidFill>
                          <a:prstDash val="solid"/>
                        </a:ln>
                        <a:effectLst/>
                      </p:spPr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>
                          <a:lvl1pPr marL="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ja-JP" altLang="en-US" sz="14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ＭＳ Ｐゴシック" panose="020B0600070205080204" pitchFamily="50" charset="-128"/>
                            <a:cs typeface="+mn-cs"/>
                          </a:endParaRPr>
                        </a:p>
                      </p:txBody>
                    </p:sp>
                  </p:grpSp>
                  <p:cxnSp>
                    <p:nvCxnSpPr>
                      <p:cNvPr id="27" name="直線コネクタ 26">
                        <a:extLst>
                          <a:ext uri="{FF2B5EF4-FFF2-40B4-BE49-F238E27FC236}">
                            <a16:creationId xmlns:a16="http://schemas.microsoft.com/office/drawing/2014/main" id="{22F6CFC3-FD07-C3F3-399E-C2071A8FF16E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2675857" y="924335"/>
                        <a:ext cx="558800" cy="0"/>
                      </a:xfrm>
                      <a:prstGeom prst="line">
                        <a:avLst/>
                      </a:prstGeom>
                      <a:noFill/>
                      <a:ln w="57150" cap="flat" cmpd="dbl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28" name="直線コネクタ 27">
                        <a:extLst>
                          <a:ext uri="{FF2B5EF4-FFF2-40B4-BE49-F238E27FC236}">
                            <a16:creationId xmlns:a16="http://schemas.microsoft.com/office/drawing/2014/main" id="{55AAE0AB-197F-B112-27E9-DDD7187FDE9E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2672945" y="511587"/>
                        <a:ext cx="2913" cy="432206"/>
                      </a:xfrm>
                      <a:prstGeom prst="line">
                        <a:avLst/>
                      </a:prstGeom>
                      <a:noFill/>
                      <a:ln w="57150" cap="flat" cmpd="dbl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29" name="直線コネクタ 28">
                        <a:extLst>
                          <a:ext uri="{FF2B5EF4-FFF2-40B4-BE49-F238E27FC236}">
                            <a16:creationId xmlns:a16="http://schemas.microsoft.com/office/drawing/2014/main" id="{FC8DA25B-1F30-AF88-EAAE-95C71AAAC20F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2320257" y="505235"/>
                        <a:ext cx="361949" cy="0"/>
                      </a:xfrm>
                      <a:prstGeom prst="line">
                        <a:avLst/>
                      </a:prstGeom>
                      <a:noFill/>
                      <a:ln w="57150" cap="flat" cmpd="dbl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</p:cxnSp>
                  <p:grpSp>
                    <p:nvGrpSpPr>
                      <p:cNvPr id="30" name="グループ化 29">
                        <a:extLst>
                          <a:ext uri="{FF2B5EF4-FFF2-40B4-BE49-F238E27FC236}">
                            <a16:creationId xmlns:a16="http://schemas.microsoft.com/office/drawing/2014/main" id="{793FD61C-F22E-A76B-56BB-7F9AC4A67D1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80507" y="384585"/>
                        <a:ext cx="533400" cy="190500"/>
                        <a:chOff x="1780507" y="384585"/>
                        <a:chExt cx="533400" cy="190500"/>
                      </a:xfrm>
                    </p:grpSpPr>
                    <p:sp>
                      <p:nvSpPr>
                        <p:cNvPr id="47" name="正方形/長方形 46">
                          <a:extLst>
                            <a:ext uri="{FF2B5EF4-FFF2-40B4-BE49-F238E27FC236}">
                              <a16:creationId xmlns:a16="http://schemas.microsoft.com/office/drawing/2014/main" id="{3002C4C8-4F5E-8DD3-EC25-13EE4B4E40E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990057" y="416335"/>
                          <a:ext cx="127000" cy="158750"/>
                        </a:xfrm>
                        <a:prstGeom prst="rect">
                          <a:avLst/>
                        </a:prstGeom>
                        <a:solidFill>
                          <a:srgbClr val="4F81BD"/>
                        </a:solidFill>
                        <a:ln w="25400" cap="flat" cmpd="sng" algn="ctr">
                          <a:solidFill>
                            <a:srgbClr val="4F81BD">
                              <a:shade val="50000"/>
                            </a:srgbClr>
                          </a:solidFill>
                          <a:prstDash val="solid"/>
                        </a:ln>
                        <a:effectLst/>
                      </p:spPr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>
                          <a:lvl1pPr marL="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ja-JP" altLang="en-US" sz="14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ＭＳ Ｐゴシック" panose="020B0600070205080204" pitchFamily="50" charset="-128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48" name="グループ化 47">
                          <a:extLst>
                            <a:ext uri="{FF2B5EF4-FFF2-40B4-BE49-F238E27FC236}">
                              <a16:creationId xmlns:a16="http://schemas.microsoft.com/office/drawing/2014/main" id="{BC77C3F3-4BAE-0DA9-5003-906A37C6C7C7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126582" y="413160"/>
                          <a:ext cx="187325" cy="158750"/>
                          <a:chOff x="2126582" y="413160"/>
                          <a:chExt cx="187325" cy="158750"/>
                        </a:xfrm>
                      </p:grpSpPr>
                      <p:sp>
                        <p:nvSpPr>
                          <p:cNvPr id="53" name="二等辺三角形 52">
                            <a:extLst>
                              <a:ext uri="{FF2B5EF4-FFF2-40B4-BE49-F238E27FC236}">
                                <a16:creationId xmlns:a16="http://schemas.microsoft.com/office/drawing/2014/main" id="{2D0D76B7-E52C-9C83-7540-AD25FB2E654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2129757" y="409985"/>
                            <a:ext cx="158750" cy="165100"/>
                          </a:xfrm>
                          <a:prstGeom prst="triangle">
                            <a:avLst/>
                          </a:prstGeom>
                          <a:solidFill>
                            <a:srgbClr val="4F81BD"/>
                          </a:solidFill>
                          <a:ln w="25400" cap="flat" cmpd="sng" algn="ctr">
                            <a:solidFill>
                              <a:srgbClr val="4F81BD">
                                <a:shade val="50000"/>
                              </a:srgbClr>
                            </a:solidFill>
                            <a:prstDash val="solid"/>
                          </a:ln>
                          <a:effectLst/>
                        </p:spPr>
                        <p:txBody>
                          <a:bodyPr rot="0" spcFirstLastPara="0" vert="horz" wrap="square" lIns="91440" tIns="45720" rIns="91440" bIns="45720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>
                            <a:lvl1pPr marL="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ja-JP" altLang="en-US" sz="14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" lastClr="FFFFFF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ＭＳ Ｐゴシック" panose="020B0600070205080204" pitchFamily="50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4" name="正方形/長方形 53">
                            <a:extLst>
                              <a:ext uri="{FF2B5EF4-FFF2-40B4-BE49-F238E27FC236}">
                                <a16:creationId xmlns:a16="http://schemas.microsoft.com/office/drawing/2014/main" id="{F85F9923-C977-676D-CD17-B85D7C444F7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263107" y="467135"/>
                            <a:ext cx="50800" cy="63500"/>
                          </a:xfrm>
                          <a:prstGeom prst="rect">
                            <a:avLst/>
                          </a:prstGeom>
                          <a:solidFill>
                            <a:srgbClr val="4F81BD"/>
                          </a:solidFill>
                          <a:ln w="25400" cap="flat" cmpd="sng" algn="ctr">
                            <a:solidFill>
                              <a:srgbClr val="4F81BD">
                                <a:shade val="50000"/>
                              </a:srgbClr>
                            </a:solidFill>
                            <a:prstDash val="solid"/>
                          </a:ln>
                          <a:effectLst/>
                        </p:spPr>
                        <p:txBody>
                          <a:bodyPr rot="0" spcFirstLastPara="0" vert="horz" wrap="square" lIns="91440" tIns="45720" rIns="91440" bIns="45720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>
                            <a:lvl1pPr marL="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ja-JP" altLang="en-US" sz="14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" lastClr="FFFFFF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ＭＳ Ｐゴシック" panose="020B0600070205080204" pitchFamily="50" charset="-128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9" name="グループ化 48">
                          <a:extLst>
                            <a:ext uri="{FF2B5EF4-FFF2-40B4-BE49-F238E27FC236}">
                              <a16:creationId xmlns:a16="http://schemas.microsoft.com/office/drawing/2014/main" id="{4B91533C-F24D-9D76-EB68-AB9AD2E52B1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80507" y="409985"/>
                          <a:ext cx="187325" cy="158750"/>
                          <a:chOff x="1780507" y="409985"/>
                          <a:chExt cx="187325" cy="158750"/>
                        </a:xfrm>
                        <a:scene3d>
                          <a:camera prst="orthographicFront">
                            <a:rot lat="0" lon="10800000" rev="0"/>
                          </a:camera>
                          <a:lightRig rig="threePt" dir="t"/>
                        </a:scene3d>
                      </p:grpSpPr>
                      <p:sp>
                        <p:nvSpPr>
                          <p:cNvPr id="51" name="二等辺三角形 50">
                            <a:extLst>
                              <a:ext uri="{FF2B5EF4-FFF2-40B4-BE49-F238E27FC236}">
                                <a16:creationId xmlns:a16="http://schemas.microsoft.com/office/drawing/2014/main" id="{0ACC7F90-3CA7-D599-5589-CF67143E015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1783682" y="406810"/>
                            <a:ext cx="158750" cy="165100"/>
                          </a:xfrm>
                          <a:prstGeom prst="triangle">
                            <a:avLst/>
                          </a:prstGeom>
                          <a:solidFill>
                            <a:srgbClr val="4F81BD"/>
                          </a:solidFill>
                          <a:ln w="25400" cap="flat" cmpd="sng" algn="ctr">
                            <a:solidFill>
                              <a:srgbClr val="4F81BD">
                                <a:shade val="50000"/>
                              </a:srgbClr>
                            </a:solidFill>
                            <a:prstDash val="solid"/>
                          </a:ln>
                          <a:effectLst/>
                        </p:spPr>
                        <p:txBody>
                          <a:bodyPr rot="0" spcFirstLastPara="0" vert="horz" wrap="square" lIns="91440" tIns="45720" rIns="91440" bIns="45720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>
                            <a:lvl1pPr marL="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ja-JP" altLang="en-US" sz="14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" lastClr="FFFFFF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ＭＳ Ｐゴシック" panose="020B0600070205080204" pitchFamily="50" charset="-128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2" name="正方形/長方形 51">
                            <a:extLst>
                              <a:ext uri="{FF2B5EF4-FFF2-40B4-BE49-F238E27FC236}">
                                <a16:creationId xmlns:a16="http://schemas.microsoft.com/office/drawing/2014/main" id="{DDC373C3-5D9F-77EC-56E5-13E59C2D66B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917032" y="463960"/>
                            <a:ext cx="50800" cy="63500"/>
                          </a:xfrm>
                          <a:prstGeom prst="rect">
                            <a:avLst/>
                          </a:prstGeom>
                          <a:solidFill>
                            <a:srgbClr val="4F81BD"/>
                          </a:solidFill>
                          <a:ln w="25400" cap="flat" cmpd="sng" algn="ctr">
                            <a:solidFill>
                              <a:srgbClr val="4F81BD">
                                <a:shade val="50000"/>
                              </a:srgbClr>
                            </a:solidFill>
                            <a:prstDash val="solid"/>
                          </a:ln>
                          <a:effectLst/>
                        </p:spPr>
                        <p:txBody>
                          <a:bodyPr rot="0" spcFirstLastPara="0" vert="horz" wrap="square" lIns="91440" tIns="45720" rIns="91440" bIns="45720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>
                            <a:lvl1pPr marL="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>
                              <a:defRPr sz="1100">
                                <a:solidFill>
                                  <a:schemeClr val="lt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ja-JP" altLang="en-US" sz="14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" lastClr="FFFFFF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ＭＳ Ｐゴシック" panose="020B0600070205080204" pitchFamily="50" charset="-128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50" name="円/楕円 143">
                          <a:extLst>
                            <a:ext uri="{FF2B5EF4-FFF2-40B4-BE49-F238E27FC236}">
                              <a16:creationId xmlns:a16="http://schemas.microsoft.com/office/drawing/2014/main" id="{14AEB037-E101-DB74-2B48-85251999723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951957" y="384585"/>
                          <a:ext cx="203200" cy="63500"/>
                        </a:xfrm>
                        <a:prstGeom prst="ellipse">
                          <a:avLst/>
                        </a:prstGeom>
                        <a:solidFill>
                          <a:sysClr val="window" lastClr="FFFFFF"/>
                        </a:solidFill>
                        <a:ln w="25400" cap="flat" cmpd="sng" algn="ctr">
                          <a:solidFill>
                            <a:srgbClr val="4F81BD">
                              <a:shade val="50000"/>
                            </a:srgbClr>
                          </a:solidFill>
                          <a:prstDash val="solid"/>
                        </a:ln>
                        <a:effectLst/>
                      </p:spPr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>
                          <a:lvl1pPr marL="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indent="0">
                            <a:defRPr sz="11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ja-JP" altLang="en-US" sz="14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ＭＳ Ｐゴシック" panose="020B0600070205080204" pitchFamily="50" charset="-128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31" name="円弧 30">
                        <a:extLst>
                          <a:ext uri="{FF2B5EF4-FFF2-40B4-BE49-F238E27FC236}">
                            <a16:creationId xmlns:a16="http://schemas.microsoft.com/office/drawing/2014/main" id="{323C1D3B-6E3A-F851-2B8E-AA36C04BFCFD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1482057" y="492535"/>
                        <a:ext cx="603250" cy="317500"/>
                      </a:xfrm>
                      <a:prstGeom prst="arc">
                        <a:avLst/>
                      </a:prstGeom>
                      <a:noFill/>
                      <a:ln w="57150" cap="flat" cmpd="dbl" algn="ctr">
                        <a:solidFill>
                          <a:srgbClr val="1F497D"/>
                        </a:solidFill>
                        <a:prstDash val="solid"/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>
                        <a:lvl1pPr marL="0" indent="0">
                          <a:defRPr sz="11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ja-JP" altLang="en-US" sz="14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ＭＳ Ｐゴシック" panose="020B0600070205080204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32" name="正方形/長方形 31">
                        <a:extLst>
                          <a:ext uri="{FF2B5EF4-FFF2-40B4-BE49-F238E27FC236}">
                            <a16:creationId xmlns:a16="http://schemas.microsoft.com/office/drawing/2014/main" id="{062CFAC5-898C-1053-3F03-F9373A4B8B9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40608" y="556034"/>
                        <a:ext cx="330200" cy="57150"/>
                      </a:xfrm>
                      <a:prstGeom prst="rect">
                        <a:avLst/>
                      </a:prstGeom>
                      <a:solidFill>
                        <a:sysClr val="window" lastClr="FFFFFF"/>
                      </a:solidFill>
                      <a:ln w="254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>
                        <a:lvl1pPr marL="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ja-JP" altLang="en-US" sz="14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ＭＳ Ｐゴシック" panose="020B0600070205080204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33" name="正方形/長方形 32">
                        <a:extLst>
                          <a:ext uri="{FF2B5EF4-FFF2-40B4-BE49-F238E27FC236}">
                            <a16:creationId xmlns:a16="http://schemas.microsoft.com/office/drawing/2014/main" id="{27E267CD-A3F5-73D7-A0E5-8B91E294E5A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152107" y="746535"/>
                        <a:ext cx="679450" cy="368300"/>
                      </a:xfrm>
                      <a:prstGeom prst="rect">
                        <a:avLst/>
                      </a:prstGeom>
                      <a:noFill/>
                      <a:ln w="254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>
                        <a:lvl1pPr marL="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ja-JP" altLang="en-US" sz="14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ＭＳ Ｐゴシック" panose="020B0600070205080204" pitchFamily="50" charset="-128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34" name="グループ化 33">
                        <a:extLst>
                          <a:ext uri="{FF2B5EF4-FFF2-40B4-BE49-F238E27FC236}">
                            <a16:creationId xmlns:a16="http://schemas.microsoft.com/office/drawing/2014/main" id="{FD0339A7-8CE4-61F6-CCEC-339CAF6ED75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6160" y="746535"/>
                        <a:ext cx="425450" cy="177800"/>
                        <a:chOff x="26160" y="746535"/>
                        <a:chExt cx="425450" cy="177800"/>
                      </a:xfrm>
                    </p:grpSpPr>
                    <p:cxnSp>
                      <p:nvCxnSpPr>
                        <p:cNvPr id="44" name="直線コネクタ 43">
                          <a:extLst>
                            <a:ext uri="{FF2B5EF4-FFF2-40B4-BE49-F238E27FC236}">
                              <a16:creationId xmlns:a16="http://schemas.microsoft.com/office/drawing/2014/main" id="{F7B2F6E2-7C4F-4456-F6EE-7EB2A6A8C132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H="1">
                          <a:off x="26160" y="759235"/>
                          <a:ext cx="184150" cy="165100"/>
                        </a:xfrm>
                        <a:prstGeom prst="line">
                          <a:avLst/>
                        </a:prstGeom>
                        <a:noFill/>
                        <a:ln w="19050" cap="flat" cmpd="sng" algn="ctr">
                          <a:solidFill>
                            <a:srgbClr val="EEECE1">
                              <a:lumMod val="25000"/>
                            </a:srgbClr>
                          </a:solidFill>
                          <a:prstDash val="solid"/>
                        </a:ln>
                        <a:effectLst/>
                      </p:spPr>
                    </p:cxnSp>
                    <p:cxnSp>
                      <p:nvCxnSpPr>
                        <p:cNvPr id="45" name="直線コネクタ 44">
                          <a:extLst>
                            <a:ext uri="{FF2B5EF4-FFF2-40B4-BE49-F238E27FC236}">
                              <a16:creationId xmlns:a16="http://schemas.microsoft.com/office/drawing/2014/main" id="{0637AC98-6406-6B9D-9C35-9E13495A95B0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H="1">
                          <a:off x="267460" y="752885"/>
                          <a:ext cx="184150" cy="165100"/>
                        </a:xfrm>
                        <a:prstGeom prst="line">
                          <a:avLst/>
                        </a:prstGeom>
                        <a:noFill/>
                        <a:ln w="19050" cap="flat" cmpd="sng" algn="ctr">
                          <a:solidFill>
                            <a:srgbClr val="EEECE1">
                              <a:lumMod val="25000"/>
                            </a:srgbClr>
                          </a:solidFill>
                          <a:prstDash val="solid"/>
                        </a:ln>
                        <a:effectLst/>
                      </p:spPr>
                    </p:cxnSp>
                    <p:cxnSp>
                      <p:nvCxnSpPr>
                        <p:cNvPr id="46" name="直線コネクタ 45">
                          <a:extLst>
                            <a:ext uri="{FF2B5EF4-FFF2-40B4-BE49-F238E27FC236}">
                              <a16:creationId xmlns:a16="http://schemas.microsoft.com/office/drawing/2014/main" id="{41048E8A-4D6E-29A7-B46E-76C11EFD7576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H="1">
                          <a:off x="159508" y="746535"/>
                          <a:ext cx="184150" cy="165100"/>
                        </a:xfrm>
                        <a:prstGeom prst="line">
                          <a:avLst/>
                        </a:prstGeom>
                        <a:noFill/>
                        <a:ln w="19050" cap="flat" cmpd="sng" algn="ctr">
                          <a:solidFill>
                            <a:srgbClr val="EEECE1">
                              <a:lumMod val="25000"/>
                            </a:srgbClr>
                          </a:solidFill>
                          <a:prstDash val="solid"/>
                        </a:ln>
                        <a:effectLst/>
                      </p:spPr>
                    </p:cxnSp>
                  </p:grpSp>
                  <p:grpSp>
                    <p:nvGrpSpPr>
                      <p:cNvPr id="35" name="グループ化 34">
                        <a:extLst>
                          <a:ext uri="{FF2B5EF4-FFF2-40B4-BE49-F238E27FC236}">
                            <a16:creationId xmlns:a16="http://schemas.microsoft.com/office/drawing/2014/main" id="{329F1217-0F9C-44C3-D0B8-6683E180B41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9257" y="746535"/>
                        <a:ext cx="425450" cy="177800"/>
                        <a:chOff x="669257" y="746535"/>
                        <a:chExt cx="425450" cy="177800"/>
                      </a:xfrm>
                    </p:grpSpPr>
                    <p:cxnSp>
                      <p:nvCxnSpPr>
                        <p:cNvPr id="41" name="直線コネクタ 40">
                          <a:extLst>
                            <a:ext uri="{FF2B5EF4-FFF2-40B4-BE49-F238E27FC236}">
                              <a16:creationId xmlns:a16="http://schemas.microsoft.com/office/drawing/2014/main" id="{F08C9F74-2ACB-0EA4-689D-E3AAFF77B852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H="1">
                          <a:off x="669257" y="759235"/>
                          <a:ext cx="184150" cy="165100"/>
                        </a:xfrm>
                        <a:prstGeom prst="line">
                          <a:avLst/>
                        </a:prstGeom>
                        <a:noFill/>
                        <a:ln w="19050" cap="flat" cmpd="sng" algn="ctr">
                          <a:solidFill>
                            <a:srgbClr val="EEECE1">
                              <a:lumMod val="25000"/>
                            </a:srgbClr>
                          </a:solidFill>
                          <a:prstDash val="solid"/>
                        </a:ln>
                        <a:effectLst/>
                      </p:spPr>
                    </p:cxnSp>
                    <p:cxnSp>
                      <p:nvCxnSpPr>
                        <p:cNvPr id="42" name="直線コネクタ 41">
                          <a:extLst>
                            <a:ext uri="{FF2B5EF4-FFF2-40B4-BE49-F238E27FC236}">
                              <a16:creationId xmlns:a16="http://schemas.microsoft.com/office/drawing/2014/main" id="{8D2F8B7E-BAE4-ED48-03EB-CFE4A189969E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H="1">
                          <a:off x="910557" y="752885"/>
                          <a:ext cx="184150" cy="165100"/>
                        </a:xfrm>
                        <a:prstGeom prst="line">
                          <a:avLst/>
                        </a:prstGeom>
                        <a:noFill/>
                        <a:ln w="19050" cap="flat" cmpd="sng" algn="ctr">
                          <a:solidFill>
                            <a:srgbClr val="EEECE1">
                              <a:lumMod val="25000"/>
                            </a:srgbClr>
                          </a:solidFill>
                          <a:prstDash val="solid"/>
                        </a:ln>
                        <a:effectLst/>
                      </p:spPr>
                    </p:cxnSp>
                    <p:cxnSp>
                      <p:nvCxnSpPr>
                        <p:cNvPr id="43" name="直線コネクタ 42">
                          <a:extLst>
                            <a:ext uri="{FF2B5EF4-FFF2-40B4-BE49-F238E27FC236}">
                              <a16:creationId xmlns:a16="http://schemas.microsoft.com/office/drawing/2014/main" id="{AAA8C93D-72D9-3346-AD48-1A06F03EAE15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H="1">
                          <a:off x="802607" y="746535"/>
                          <a:ext cx="184150" cy="165100"/>
                        </a:xfrm>
                        <a:prstGeom prst="line">
                          <a:avLst/>
                        </a:prstGeom>
                        <a:noFill/>
                        <a:ln w="19050" cap="flat" cmpd="sng" algn="ctr">
                          <a:solidFill>
                            <a:srgbClr val="EEECE1">
                              <a:lumMod val="25000"/>
                            </a:srgbClr>
                          </a:solidFill>
                          <a:prstDash val="solid"/>
                        </a:ln>
                        <a:effectLst/>
                      </p:spPr>
                    </p:cxnSp>
                  </p:grpSp>
                  <p:grpSp>
                    <p:nvGrpSpPr>
                      <p:cNvPr id="36" name="グループ化 35">
                        <a:extLst>
                          <a:ext uri="{FF2B5EF4-FFF2-40B4-BE49-F238E27FC236}">
                            <a16:creationId xmlns:a16="http://schemas.microsoft.com/office/drawing/2014/main" id="{F11A23E1-70E8-76A7-5330-032237F3442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844007" y="746535"/>
                        <a:ext cx="425450" cy="177800"/>
                        <a:chOff x="1844007" y="746535"/>
                        <a:chExt cx="425450" cy="177800"/>
                      </a:xfrm>
                    </p:grpSpPr>
                    <p:cxnSp>
                      <p:nvCxnSpPr>
                        <p:cNvPr id="38" name="直線コネクタ 37">
                          <a:extLst>
                            <a:ext uri="{FF2B5EF4-FFF2-40B4-BE49-F238E27FC236}">
                              <a16:creationId xmlns:a16="http://schemas.microsoft.com/office/drawing/2014/main" id="{8B5AF184-52E8-8FB5-8643-031B05CAADED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H="1">
                          <a:off x="1844007" y="759235"/>
                          <a:ext cx="184150" cy="165100"/>
                        </a:xfrm>
                        <a:prstGeom prst="line">
                          <a:avLst/>
                        </a:prstGeom>
                        <a:noFill/>
                        <a:ln w="19050" cap="flat" cmpd="sng" algn="ctr">
                          <a:solidFill>
                            <a:srgbClr val="EEECE1">
                              <a:lumMod val="25000"/>
                            </a:srgbClr>
                          </a:solidFill>
                          <a:prstDash val="solid"/>
                        </a:ln>
                        <a:effectLst/>
                      </p:spPr>
                    </p:cxnSp>
                    <p:cxnSp>
                      <p:nvCxnSpPr>
                        <p:cNvPr id="39" name="直線コネクタ 38">
                          <a:extLst>
                            <a:ext uri="{FF2B5EF4-FFF2-40B4-BE49-F238E27FC236}">
                              <a16:creationId xmlns:a16="http://schemas.microsoft.com/office/drawing/2014/main" id="{4B641106-16CD-35E7-AE21-4FD14ED60048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H="1">
                          <a:off x="2085307" y="752885"/>
                          <a:ext cx="184150" cy="165100"/>
                        </a:xfrm>
                        <a:prstGeom prst="line">
                          <a:avLst/>
                        </a:prstGeom>
                        <a:noFill/>
                        <a:ln w="19050" cap="flat" cmpd="sng" algn="ctr">
                          <a:solidFill>
                            <a:srgbClr val="EEECE1">
                              <a:lumMod val="25000"/>
                            </a:srgbClr>
                          </a:solidFill>
                          <a:prstDash val="solid"/>
                        </a:ln>
                        <a:effectLst/>
                      </p:spPr>
                    </p:cxnSp>
                    <p:cxnSp>
                      <p:nvCxnSpPr>
                        <p:cNvPr id="40" name="直線コネクタ 39">
                          <a:extLst>
                            <a:ext uri="{FF2B5EF4-FFF2-40B4-BE49-F238E27FC236}">
                              <a16:creationId xmlns:a16="http://schemas.microsoft.com/office/drawing/2014/main" id="{B5A9C966-277F-2DD9-1E16-DD54102212EC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H="1">
                          <a:off x="1977357" y="746535"/>
                          <a:ext cx="184150" cy="165100"/>
                        </a:xfrm>
                        <a:prstGeom prst="line">
                          <a:avLst/>
                        </a:prstGeom>
                        <a:noFill/>
                        <a:ln w="19050" cap="flat" cmpd="sng" algn="ctr">
                          <a:solidFill>
                            <a:srgbClr val="EEECE1">
                              <a:lumMod val="25000"/>
                            </a:srgbClr>
                          </a:solidFill>
                          <a:prstDash val="solid"/>
                        </a:ln>
                        <a:effectLst/>
                      </p:spPr>
                    </p:cxnSp>
                  </p:grpSp>
                  <p:sp>
                    <p:nvSpPr>
                      <p:cNvPr id="37" name="正方形/長方形 36">
                        <a:extLst>
                          <a:ext uri="{FF2B5EF4-FFF2-40B4-BE49-F238E27FC236}">
                            <a16:creationId xmlns:a16="http://schemas.microsoft.com/office/drawing/2014/main" id="{CD3A7F16-62DF-7054-3E32-A9DF01879E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34259" y="619535"/>
                        <a:ext cx="298450" cy="107949"/>
                      </a:xfrm>
                      <a:prstGeom prst="rect">
                        <a:avLst/>
                      </a:prstGeom>
                      <a:solidFill>
                        <a:sysClr val="window" lastClr="FFFFFF"/>
                      </a:solidFill>
                      <a:ln w="254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>
                        <a:lvl1pPr marL="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ja-JP" altLang="en-US" sz="14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ＭＳ Ｐゴシック" panose="020B0600070205080204" pitchFamily="50" charset="-128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19" name="四方向矢印 161">
                      <a:extLst>
                        <a:ext uri="{FF2B5EF4-FFF2-40B4-BE49-F238E27FC236}">
                          <a16:creationId xmlns:a16="http://schemas.microsoft.com/office/drawing/2014/main" id="{6FC2ABD3-2D38-66D0-5D84-46AFA0B2D188}"/>
                        </a:ext>
                      </a:extLst>
                    </p:cNvPr>
                    <p:cNvSpPr/>
                    <p:nvPr/>
                  </p:nvSpPr>
                  <p:spPr>
                    <a:xfrm rot="2700000">
                      <a:off x="2589041" y="357816"/>
                      <a:ext cx="190614" cy="172638"/>
                    </a:xfrm>
                    <a:prstGeom prst="quadArrow">
                      <a:avLst/>
                    </a:prstGeom>
                    <a:solidFill>
                      <a:sysClr val="window" lastClr="FFFFFF">
                        <a:lumMod val="50000"/>
                      </a:sysClr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4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libri" panose="020F0502020204030204"/>
                        <a:ea typeface="ＭＳ Ｐゴシック" panose="020B0600070205080204" pitchFamily="50" charset="-128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8" name="フリーフォーム: 図形 7">
                  <a:extLst>
                    <a:ext uri="{FF2B5EF4-FFF2-40B4-BE49-F238E27FC236}">
                      <a16:creationId xmlns:a16="http://schemas.microsoft.com/office/drawing/2014/main" id="{F648FA60-3601-57A0-7BF7-EF0D43F89D1E}"/>
                    </a:ext>
                  </a:extLst>
                </p:cNvPr>
                <p:cNvSpPr/>
                <p:nvPr/>
              </p:nvSpPr>
              <p:spPr>
                <a:xfrm>
                  <a:off x="2413000" y="730249"/>
                  <a:ext cx="990600" cy="203200"/>
                </a:xfrm>
                <a:custGeom>
                  <a:avLst/>
                  <a:gdLst>
                    <a:gd name="connsiteX0" fmla="*/ 990600 w 990600"/>
                    <a:gd name="connsiteY0" fmla="*/ 0 h 203200"/>
                    <a:gd name="connsiteX1" fmla="*/ 990600 w 990600"/>
                    <a:gd name="connsiteY1" fmla="*/ 203200 h 203200"/>
                    <a:gd name="connsiteX2" fmla="*/ 0 w 990600"/>
                    <a:gd name="connsiteY2" fmla="*/ 190500 h 203200"/>
                    <a:gd name="connsiteX3" fmla="*/ 0 w 990600"/>
                    <a:gd name="connsiteY3" fmla="*/ 0 h 203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90600" h="203200">
                      <a:moveTo>
                        <a:pt x="990600" y="0"/>
                      </a:moveTo>
                      <a:lnTo>
                        <a:pt x="990600" y="203200"/>
                      </a:lnTo>
                      <a:lnTo>
                        <a:pt x="0" y="19050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4450" cap="flat" cmpd="dbl" algn="ctr">
                  <a:solidFill>
                    <a:srgbClr val="FF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4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grpSp>
              <p:nvGrpSpPr>
                <p:cNvPr id="9" name="グループ化 8">
                  <a:extLst>
                    <a:ext uri="{FF2B5EF4-FFF2-40B4-BE49-F238E27FC236}">
                      <a16:creationId xmlns:a16="http://schemas.microsoft.com/office/drawing/2014/main" id="{E2A06BCD-BE01-CEE5-16B2-94003B458243}"/>
                    </a:ext>
                  </a:extLst>
                </p:cNvPr>
                <p:cNvGrpSpPr/>
                <p:nvPr/>
              </p:nvGrpSpPr>
              <p:grpSpPr>
                <a:xfrm>
                  <a:off x="393700" y="596899"/>
                  <a:ext cx="673100" cy="698500"/>
                  <a:chOff x="393700" y="596899"/>
                  <a:chExt cx="698500" cy="920750"/>
                </a:xfrm>
              </p:grpSpPr>
              <p:sp>
                <p:nvSpPr>
                  <p:cNvPr id="13" name="四角形: 角を丸くする 12">
                    <a:extLst>
                      <a:ext uri="{FF2B5EF4-FFF2-40B4-BE49-F238E27FC236}">
                        <a16:creationId xmlns:a16="http://schemas.microsoft.com/office/drawing/2014/main" id="{B12105B8-3146-F697-CBD8-035749540433}"/>
                      </a:ext>
                    </a:extLst>
                  </p:cNvPr>
                  <p:cNvSpPr/>
                  <p:nvPr/>
                </p:nvSpPr>
                <p:spPr>
                  <a:xfrm>
                    <a:off x="393700" y="666749"/>
                    <a:ext cx="698500" cy="850900"/>
                  </a:xfrm>
                  <a:prstGeom prst="roundRect">
                    <a:avLst/>
                  </a:prstGeom>
                  <a:solidFill>
                    <a:srgbClr val="4F81BD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14" name="正方形/長方形 13">
                    <a:extLst>
                      <a:ext uri="{FF2B5EF4-FFF2-40B4-BE49-F238E27FC236}">
                        <a16:creationId xmlns:a16="http://schemas.microsoft.com/office/drawing/2014/main" id="{ECCBE766-A9F6-80F5-43B7-DF6278292921}"/>
                      </a:ext>
                    </a:extLst>
                  </p:cNvPr>
                  <p:cNvSpPr/>
                  <p:nvPr/>
                </p:nvSpPr>
                <p:spPr>
                  <a:xfrm>
                    <a:off x="539750" y="596899"/>
                    <a:ext cx="425450" cy="76200"/>
                  </a:xfrm>
                  <a:prstGeom prst="rect">
                    <a:avLst/>
                  </a:prstGeom>
                  <a:solidFill>
                    <a:srgbClr val="4F81BD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4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</p:grpSp>
            <p:sp>
              <p:nvSpPr>
                <p:cNvPr id="10" name="フリーフォーム: 図形 9">
                  <a:extLst>
                    <a:ext uri="{FF2B5EF4-FFF2-40B4-BE49-F238E27FC236}">
                      <a16:creationId xmlns:a16="http://schemas.microsoft.com/office/drawing/2014/main" id="{B4077C34-3227-0129-AA8C-1DBE6F477E81}"/>
                    </a:ext>
                  </a:extLst>
                </p:cNvPr>
                <p:cNvSpPr/>
                <p:nvPr/>
              </p:nvSpPr>
              <p:spPr>
                <a:xfrm>
                  <a:off x="1060450" y="723899"/>
                  <a:ext cx="2501900" cy="298450"/>
                </a:xfrm>
                <a:custGeom>
                  <a:avLst/>
                  <a:gdLst>
                    <a:gd name="connsiteX0" fmla="*/ 1454150 w 1454150"/>
                    <a:gd name="connsiteY0" fmla="*/ 0 h 317500"/>
                    <a:gd name="connsiteX1" fmla="*/ 1454150 w 1454150"/>
                    <a:gd name="connsiteY1" fmla="*/ 317500 h 317500"/>
                    <a:gd name="connsiteX2" fmla="*/ 0 w 1454150"/>
                    <a:gd name="connsiteY2" fmla="*/ 317500 h 317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54150" h="317500">
                      <a:moveTo>
                        <a:pt x="1454150" y="0"/>
                      </a:moveTo>
                      <a:lnTo>
                        <a:pt x="1454150" y="317500"/>
                      </a:lnTo>
                      <a:lnTo>
                        <a:pt x="0" y="317500"/>
                      </a:lnTo>
                    </a:path>
                  </a:pathLst>
                </a:custGeom>
                <a:noFill/>
                <a:ln w="44450" cap="flat" cmpd="dbl" algn="ctr">
                  <a:solidFill>
                    <a:srgbClr val="F79646">
                      <a:lumMod val="7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4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1" name="テキスト ボックス 123">
                  <a:extLst>
                    <a:ext uri="{FF2B5EF4-FFF2-40B4-BE49-F238E27FC236}">
                      <a16:creationId xmlns:a16="http://schemas.microsoft.com/office/drawing/2014/main" id="{54F3700F-53D2-E6F0-DE36-D6131FCBE047}"/>
                    </a:ext>
                  </a:extLst>
                </p:cNvPr>
                <p:cNvSpPr txBox="1"/>
                <p:nvPr/>
              </p:nvSpPr>
              <p:spPr>
                <a:xfrm>
                  <a:off x="1073956" y="1047749"/>
                  <a:ext cx="2636080" cy="222250"/>
                </a:xfrm>
                <a:prstGeom prst="rect">
                  <a:avLst/>
                </a:prstGeom>
                <a:noFill/>
                <a:ln w="9525" cmpd="sng">
                  <a:noFill/>
                </a:ln>
                <a:effectLst/>
              </p:spPr>
              <p:txBody>
                <a:bodyPr wrap="squar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ja-JP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50" charset="-128"/>
                      <a:cs typeface="+mn-cs"/>
                    </a:rPr>
                    <a:t>Illegal pipe; </a:t>
                  </a:r>
                  <a:r>
                    <a:rPr kumimoji="1" lang="en-US" altLang="ja-JP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50" charset="-128"/>
                      <a:cs typeface="+mn-cs"/>
                    </a:rPr>
                    <a:t>not found by meter test</a:t>
                  </a:r>
                  <a:endParaRPr kumimoji="1" lang="ja-JP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2" name="テキスト ボックス 124">
                  <a:extLst>
                    <a:ext uri="{FF2B5EF4-FFF2-40B4-BE49-F238E27FC236}">
                      <a16:creationId xmlns:a16="http://schemas.microsoft.com/office/drawing/2014/main" id="{7C3D06BA-2DFA-449B-8DE4-DC12FDF2C9AE}"/>
                    </a:ext>
                  </a:extLst>
                </p:cNvPr>
                <p:cNvSpPr txBox="1"/>
                <p:nvPr/>
              </p:nvSpPr>
              <p:spPr>
                <a:xfrm>
                  <a:off x="1459445" y="749299"/>
                  <a:ext cx="914400" cy="196850"/>
                </a:xfrm>
                <a:prstGeom prst="rect">
                  <a:avLst/>
                </a:prstGeom>
                <a:noFill/>
                <a:ln w="9525" cmpd="sng">
                  <a:noFill/>
                </a:ln>
                <a:effectLst/>
              </p:spPr>
              <p:txBody>
                <a:bodyPr wrap="square" lIns="0" tIns="0" rIns="0" bIns="0" rtlCol="0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ja-JP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50" charset="-128"/>
                      <a:cs typeface="+mn-cs"/>
                    </a:rPr>
                    <a:t>Illegal pipe</a:t>
                  </a:r>
                  <a:endParaRPr kumimoji="1" lang="ja-JP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</p:grpSp>
          <p:sp>
            <p:nvSpPr>
              <p:cNvPr id="63" name="正方形/長方形 62">
                <a:extLst>
                  <a:ext uri="{FF2B5EF4-FFF2-40B4-BE49-F238E27FC236}">
                    <a16:creationId xmlns:a16="http://schemas.microsoft.com/office/drawing/2014/main" id="{BDF21E8E-AAB8-B859-973B-6FE51D1BEF8A}"/>
                  </a:ext>
                </a:extLst>
              </p:cNvPr>
              <p:cNvSpPr/>
              <p:nvPr/>
            </p:nvSpPr>
            <p:spPr>
              <a:xfrm>
                <a:off x="7525019" y="5396706"/>
                <a:ext cx="475981" cy="386874"/>
              </a:xfrm>
              <a:prstGeom prst="rect">
                <a:avLst/>
              </a:prstGeom>
              <a:ln w="25400"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65" name="テキスト ボックス 124">
              <a:extLst>
                <a:ext uri="{FF2B5EF4-FFF2-40B4-BE49-F238E27FC236}">
                  <a16:creationId xmlns:a16="http://schemas.microsoft.com/office/drawing/2014/main" id="{0CA4CE28-1349-D87F-236F-172DC746AB87}"/>
                </a:ext>
              </a:extLst>
            </p:cNvPr>
            <p:cNvSpPr txBox="1"/>
            <p:nvPr/>
          </p:nvSpPr>
          <p:spPr>
            <a:xfrm>
              <a:off x="6073140" y="6016409"/>
              <a:ext cx="801778" cy="612177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wrap="square" lIns="0" tIns="0" rIns="0" bIns="0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800" b="1" kern="0" dirty="0">
                  <a:solidFill>
                    <a:schemeClr val="bg1"/>
                  </a:solidFill>
                  <a:latin typeface="Calibri" panose="020F0502020204030204"/>
                  <a:ea typeface="ＭＳ Ｐゴシック" panose="020B0600070205080204" pitchFamily="50" charset="-128"/>
                </a:rPr>
                <a:t>Water Tank</a:t>
              </a:r>
              <a:endParaRPr kumimoji="1" lang="ja-JP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6385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89545B-631F-9057-B2E8-64EA7490C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005" y="240348"/>
            <a:ext cx="10281423" cy="658977"/>
          </a:xfrm>
        </p:spPr>
        <p:txBody>
          <a:bodyPr>
            <a:noAutofit/>
          </a:bodyPr>
          <a:lstStyle/>
          <a:p>
            <a:r>
              <a:rPr lang="en-US" altLang="ja-JP" sz="3200" dirty="0"/>
              <a:t>(6) </a:t>
            </a:r>
            <a:r>
              <a:rPr lang="hi-IN" altLang="ja-JP" sz="3200" u="sng" dirty="0"/>
              <a:t>धारा</a:t>
            </a:r>
            <a:r>
              <a:rPr lang="hi-IN" altLang="ja-JP" sz="3200" dirty="0"/>
              <a:t> बाइ-पास चेक: फ्लो चार्टमा</a:t>
            </a:r>
            <a:endParaRPr lang="ja-JP" altLang="en-US" sz="3200" u="sng" dirty="0"/>
          </a:p>
        </p:txBody>
      </p:sp>
      <p:sp>
        <p:nvSpPr>
          <p:cNvPr id="41" name="スライド番号プレースホルダー 40">
            <a:extLst>
              <a:ext uri="{FF2B5EF4-FFF2-40B4-BE49-F238E27FC236}">
                <a16:creationId xmlns:a16="http://schemas.microsoft.com/office/drawing/2014/main" id="{B1E2E029-A92E-BA55-ABDD-F2A68A87E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D8002D-B5B0-4BAC-B1F6-782DDCCE6D9C}" type="slidenum"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50" name="コネクタ: カギ線 49">
            <a:extLst>
              <a:ext uri="{FF2B5EF4-FFF2-40B4-BE49-F238E27FC236}">
                <a16:creationId xmlns:a16="http://schemas.microsoft.com/office/drawing/2014/main" id="{FA3D80BF-B543-2701-1033-AD6A9256F8AA}"/>
              </a:ext>
            </a:extLst>
          </p:cNvPr>
          <p:cNvCxnSpPr>
            <a:cxnSpLocks/>
            <a:stCxn id="27" idx="4"/>
            <a:endCxn id="3" idx="0"/>
          </p:cNvCxnSpPr>
          <p:nvPr/>
        </p:nvCxnSpPr>
        <p:spPr>
          <a:xfrm rot="16200000" flipH="1">
            <a:off x="4993549" y="4695878"/>
            <a:ext cx="361170" cy="3814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コネクタ: カギ線 51">
            <a:extLst>
              <a:ext uri="{FF2B5EF4-FFF2-40B4-BE49-F238E27FC236}">
                <a16:creationId xmlns:a16="http://schemas.microsoft.com/office/drawing/2014/main" id="{6819F45D-06D1-D260-501C-B113CC28CA0E}"/>
              </a:ext>
            </a:extLst>
          </p:cNvPr>
          <p:cNvCxnSpPr>
            <a:cxnSpLocks/>
            <a:stCxn id="31" idx="4"/>
            <a:endCxn id="29" idx="0"/>
          </p:cNvCxnSpPr>
          <p:nvPr/>
        </p:nvCxnSpPr>
        <p:spPr>
          <a:xfrm rot="5400000">
            <a:off x="8466837" y="3653522"/>
            <a:ext cx="296701" cy="4003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コネクタ: カギ線 53">
            <a:extLst>
              <a:ext uri="{FF2B5EF4-FFF2-40B4-BE49-F238E27FC236}">
                <a16:creationId xmlns:a16="http://schemas.microsoft.com/office/drawing/2014/main" id="{DAB1388A-B4EE-0B94-12A1-3CC1752C523F}"/>
              </a:ext>
            </a:extLst>
          </p:cNvPr>
          <p:cNvCxnSpPr>
            <a:cxnSpLocks/>
            <a:stCxn id="25" idx="4"/>
            <a:endCxn id="23" idx="0"/>
          </p:cNvCxnSpPr>
          <p:nvPr/>
        </p:nvCxnSpPr>
        <p:spPr>
          <a:xfrm rot="5400000">
            <a:off x="2072429" y="4631759"/>
            <a:ext cx="372220" cy="91482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コネクタ: カギ線 59">
            <a:extLst>
              <a:ext uri="{FF2B5EF4-FFF2-40B4-BE49-F238E27FC236}">
                <a16:creationId xmlns:a16="http://schemas.microsoft.com/office/drawing/2014/main" id="{8E84C026-1C95-B1EF-B342-BA996F21B80F}"/>
              </a:ext>
            </a:extLst>
          </p:cNvPr>
          <p:cNvCxnSpPr>
            <a:cxnSpLocks/>
            <a:stCxn id="3" idx="4"/>
            <a:endCxn id="45" idx="0"/>
          </p:cNvCxnSpPr>
          <p:nvPr/>
        </p:nvCxnSpPr>
        <p:spPr>
          <a:xfrm rot="16200000" flipH="1">
            <a:off x="5010019" y="5735505"/>
            <a:ext cx="338877" cy="683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コネクタ: カギ線 64">
            <a:extLst>
              <a:ext uri="{FF2B5EF4-FFF2-40B4-BE49-F238E27FC236}">
                <a16:creationId xmlns:a16="http://schemas.microsoft.com/office/drawing/2014/main" id="{748278DA-B7FD-861C-14FC-8D4A8A5B7D59}"/>
              </a:ext>
            </a:extLst>
          </p:cNvPr>
          <p:cNvCxnSpPr>
            <a:cxnSpLocks/>
            <a:stCxn id="3" idx="4"/>
            <a:endCxn id="47" idx="0"/>
          </p:cNvCxnSpPr>
          <p:nvPr/>
        </p:nvCxnSpPr>
        <p:spPr>
          <a:xfrm rot="16200000" flipH="1">
            <a:off x="6856779" y="3888746"/>
            <a:ext cx="353901" cy="3715376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コネクタ: カギ線 68">
            <a:extLst>
              <a:ext uri="{FF2B5EF4-FFF2-40B4-BE49-F238E27FC236}">
                <a16:creationId xmlns:a16="http://schemas.microsoft.com/office/drawing/2014/main" id="{F7775544-AF2D-47BA-DDE5-0E432394526B}"/>
              </a:ext>
            </a:extLst>
          </p:cNvPr>
          <p:cNvCxnSpPr>
            <a:cxnSpLocks/>
            <a:stCxn id="43" idx="4"/>
            <a:endCxn id="47" idx="0"/>
          </p:cNvCxnSpPr>
          <p:nvPr/>
        </p:nvCxnSpPr>
        <p:spPr>
          <a:xfrm rot="5400000">
            <a:off x="8718082" y="5748778"/>
            <a:ext cx="347942" cy="1272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線矢印コネクタ 126">
            <a:extLst>
              <a:ext uri="{FF2B5EF4-FFF2-40B4-BE49-F238E27FC236}">
                <a16:creationId xmlns:a16="http://schemas.microsoft.com/office/drawing/2014/main" id="{7F860C70-533E-8EE5-AC8E-13F9FFE29E58}"/>
              </a:ext>
            </a:extLst>
          </p:cNvPr>
          <p:cNvCxnSpPr>
            <a:cxnSpLocks/>
            <a:stCxn id="3" idx="6"/>
            <a:endCxn id="43" idx="2"/>
          </p:cNvCxnSpPr>
          <p:nvPr/>
        </p:nvCxnSpPr>
        <p:spPr>
          <a:xfrm>
            <a:off x="6712797" y="5223927"/>
            <a:ext cx="534217" cy="59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474A8B5D-FAD1-8E07-3DA1-1C4CB3591DB0}"/>
              </a:ext>
            </a:extLst>
          </p:cNvPr>
          <p:cNvGrpSpPr/>
          <p:nvPr/>
        </p:nvGrpSpPr>
        <p:grpSpPr>
          <a:xfrm>
            <a:off x="978638" y="967710"/>
            <a:ext cx="10953447" cy="5890290"/>
            <a:chOff x="1012928" y="967710"/>
            <a:chExt cx="10953447" cy="5890290"/>
          </a:xfrm>
        </p:grpSpPr>
        <p:grpSp>
          <p:nvGrpSpPr>
            <p:cNvPr id="123" name="グループ化 122">
              <a:extLst>
                <a:ext uri="{FF2B5EF4-FFF2-40B4-BE49-F238E27FC236}">
                  <a16:creationId xmlns:a16="http://schemas.microsoft.com/office/drawing/2014/main" id="{5B770568-4AFB-BE52-AB70-1513D8CF06D5}"/>
                </a:ext>
              </a:extLst>
            </p:cNvPr>
            <p:cNvGrpSpPr/>
            <p:nvPr/>
          </p:nvGrpSpPr>
          <p:grpSpPr>
            <a:xfrm>
              <a:off x="1012928" y="967710"/>
              <a:ext cx="9821597" cy="5890290"/>
              <a:chOff x="1161518" y="967710"/>
              <a:chExt cx="9821597" cy="5890290"/>
            </a:xfrm>
          </p:grpSpPr>
          <p:grpSp>
            <p:nvGrpSpPr>
              <p:cNvPr id="110" name="グループ化 109">
                <a:extLst>
                  <a:ext uri="{FF2B5EF4-FFF2-40B4-BE49-F238E27FC236}">
                    <a16:creationId xmlns:a16="http://schemas.microsoft.com/office/drawing/2014/main" id="{AC680D81-9CC2-1AD0-3E2A-36B58986834A}"/>
                  </a:ext>
                </a:extLst>
              </p:cNvPr>
              <p:cNvGrpSpPr/>
              <p:nvPr/>
            </p:nvGrpSpPr>
            <p:grpSpPr>
              <a:xfrm>
                <a:off x="1161518" y="967710"/>
                <a:ext cx="9821597" cy="5890290"/>
                <a:chOff x="1161518" y="1022574"/>
                <a:chExt cx="9821597" cy="5890290"/>
              </a:xfrm>
            </p:grpSpPr>
            <p:grpSp>
              <p:nvGrpSpPr>
                <p:cNvPr id="100" name="グループ化 99">
                  <a:extLst>
                    <a:ext uri="{FF2B5EF4-FFF2-40B4-BE49-F238E27FC236}">
                      <a16:creationId xmlns:a16="http://schemas.microsoft.com/office/drawing/2014/main" id="{8F41C5C3-1481-31EC-4E58-0F254C1B724A}"/>
                    </a:ext>
                  </a:extLst>
                </p:cNvPr>
                <p:cNvGrpSpPr/>
                <p:nvPr/>
              </p:nvGrpSpPr>
              <p:grpSpPr>
                <a:xfrm>
                  <a:off x="1161518" y="1022574"/>
                  <a:ext cx="9821597" cy="5890290"/>
                  <a:chOff x="1161518" y="1022574"/>
                  <a:chExt cx="9821597" cy="5890290"/>
                </a:xfrm>
              </p:grpSpPr>
              <p:sp>
                <p:nvSpPr>
                  <p:cNvPr id="43" name="円/楕円 357">
                    <a:extLst>
                      <a:ext uri="{FF2B5EF4-FFF2-40B4-BE49-F238E27FC236}">
                        <a16:creationId xmlns:a16="http://schemas.microsoft.com/office/drawing/2014/main" id="{6AFC0B28-6A52-B21F-58F0-6C1EAEF46702}"/>
                      </a:ext>
                    </a:extLst>
                  </p:cNvPr>
                  <p:cNvSpPr/>
                  <p:nvPr/>
                </p:nvSpPr>
                <p:spPr>
                  <a:xfrm>
                    <a:off x="7429894" y="4939193"/>
                    <a:ext cx="3291349" cy="691114"/>
                  </a:xfrm>
                  <a:prstGeom prst="ellipse">
                    <a:avLst/>
                  </a:prstGeom>
                  <a:blipFill dpi="0" rotWithShape="1">
                    <a:blip r:embed="rId2">
                      <a:alphaModFix amt="34000"/>
                    </a:blip>
                    <a:srcRect/>
                    <a:tile tx="0" ty="0" sx="100000" sy="100000" flip="none" algn="tl"/>
                  </a:blipFill>
                  <a:ln w="25400" cap="flat" cmpd="sng" algn="ctr">
                    <a:solidFill>
                      <a:srgbClr val="EEECE1">
                        <a:lumMod val="50000"/>
                      </a:srgbClr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22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grpSp>
                <p:nvGrpSpPr>
                  <p:cNvPr id="4" name="グループ化 3">
                    <a:extLst>
                      <a:ext uri="{FF2B5EF4-FFF2-40B4-BE49-F238E27FC236}">
                        <a16:creationId xmlns:a16="http://schemas.microsoft.com/office/drawing/2014/main" id="{4D6806D6-8CCC-E592-26D1-3B5CB6091C01}"/>
                      </a:ext>
                    </a:extLst>
                  </p:cNvPr>
                  <p:cNvGrpSpPr/>
                  <p:nvPr/>
                </p:nvGrpSpPr>
                <p:grpSpPr>
                  <a:xfrm>
                    <a:off x="1161518" y="1022574"/>
                    <a:ext cx="9821597" cy="4601771"/>
                    <a:chOff x="-46163" y="0"/>
                    <a:chExt cx="5126680" cy="3823018"/>
                  </a:xfrm>
                </p:grpSpPr>
                <p:grpSp>
                  <p:nvGrpSpPr>
                    <p:cNvPr id="5" name="グループ化 4">
                      <a:extLst>
                        <a:ext uri="{FF2B5EF4-FFF2-40B4-BE49-F238E27FC236}">
                          <a16:creationId xmlns:a16="http://schemas.microsoft.com/office/drawing/2014/main" id="{8462A139-0C10-3612-96A8-03681F9F228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9454" y="0"/>
                      <a:ext cx="2632423" cy="358985"/>
                      <a:chOff x="-89311" y="0"/>
                      <a:chExt cx="2632423" cy="358985"/>
                    </a:xfrm>
                  </p:grpSpPr>
                  <p:sp>
                    <p:nvSpPr>
                      <p:cNvPr id="39" name="円/楕円 333">
                        <a:extLst>
                          <a:ext uri="{FF2B5EF4-FFF2-40B4-BE49-F238E27FC236}">
                            <a16:creationId xmlns:a16="http://schemas.microsoft.com/office/drawing/2014/main" id="{1630F1A9-6202-7F25-E95E-7771D6BD61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89311" y="0"/>
                        <a:ext cx="2632423" cy="358985"/>
                      </a:xfrm>
                      <a:prstGeom prst="ellipse">
                        <a:avLst/>
                      </a:prstGeom>
                      <a:blipFill dpi="0" rotWithShape="1">
                        <a:blip r:embed="rId3">
                          <a:alphaModFix amt="74000"/>
                        </a:blip>
                        <a:srcRect/>
                        <a:tile tx="0" ty="0" sx="100000" sy="100000" flip="none" algn="tl"/>
                      </a:blipFill>
                      <a:ln w="25400" cap="flat" cmpd="sng" algn="ctr">
                        <a:solidFill>
                          <a:srgbClr val="EEECE1">
                            <a:lumMod val="50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ts val="22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ja-JP" altLang="en-US" sz="3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40" name="テキスト ボックス 334">
                        <a:extLst>
                          <a:ext uri="{FF2B5EF4-FFF2-40B4-BE49-F238E27FC236}">
                            <a16:creationId xmlns:a16="http://schemas.microsoft.com/office/drawing/2014/main" id="{6386938D-EE75-E138-ED1B-E0D4C2A64AF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44683" y="42378"/>
                        <a:ext cx="2157464" cy="246494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ts val="22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hi-IN" sz="2000" b="0" i="0" u="none" strike="noStrike" kern="100" cap="none" spc="0" normalizeH="0" baseline="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Bahnschrift SemiBold Condensed" panose="020B0502040204020203" pitchFamily="34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a:t>प्रयोगकर्ताको सहमतिमा</a:t>
                        </a:r>
                        <a:endParaRPr kumimoji="0" lang="ja-JP" altLang="en-US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grpSp>
                  <p:nvGrpSpPr>
                    <p:cNvPr id="6" name="グループ化 5">
                      <a:extLst>
                        <a:ext uri="{FF2B5EF4-FFF2-40B4-BE49-F238E27FC236}">
                          <a16:creationId xmlns:a16="http://schemas.microsoft.com/office/drawing/2014/main" id="{19507E09-C34F-238C-8F00-B75344F09E7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8044" y="552450"/>
                      <a:ext cx="3980340" cy="385927"/>
                      <a:chOff x="-863421" y="0"/>
                      <a:chExt cx="3980340" cy="385927"/>
                    </a:xfrm>
                  </p:grpSpPr>
                  <p:sp>
                    <p:nvSpPr>
                      <p:cNvPr id="37" name="円/楕円 336">
                        <a:extLst>
                          <a:ext uri="{FF2B5EF4-FFF2-40B4-BE49-F238E27FC236}">
                            <a16:creationId xmlns:a16="http://schemas.microsoft.com/office/drawing/2014/main" id="{EF3EFBDF-CEEC-5962-436C-0B5FCC95946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863421" y="0"/>
                        <a:ext cx="3906086" cy="385927"/>
                      </a:xfrm>
                      <a:prstGeom prst="ellipse">
                        <a:avLst/>
                      </a:prstGeom>
                      <a:blipFill dpi="0" rotWithShape="1">
                        <a:blip r:embed="rId3">
                          <a:alphaModFix amt="74000"/>
                        </a:blip>
                        <a:srcRect/>
                        <a:tile tx="0" ty="0" sx="100000" sy="100000" flip="none" algn="tl"/>
                      </a:blipFill>
                      <a:ln w="25400" cap="flat" cmpd="sng" algn="ctr">
                        <a:solidFill>
                          <a:srgbClr val="EEECE1">
                            <a:lumMod val="50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ts val="22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ja-JP" altLang="en-US" sz="3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38" name="テキスト ボックス 337">
                        <a:extLst>
                          <a:ext uri="{FF2B5EF4-FFF2-40B4-BE49-F238E27FC236}">
                            <a16:creationId xmlns:a16="http://schemas.microsoft.com/office/drawing/2014/main" id="{3B740C3F-C532-C146-092D-8C4CB39D9C5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-789168" y="29300"/>
                        <a:ext cx="3906087" cy="306729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ts val="22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hi-IN" altLang="ja-JP" sz="1600" kern="100" dirty="0">
                            <a:solidFill>
                              <a:sysClr val="windowText" lastClr="000000"/>
                            </a:solidFill>
                            <a:latin typeface="Bahnschrift SemiBold Condensed" panose="020B0502040204020203" pitchFamily="34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a:t>मिटरबाट डाइरेक्ट जोडिएको धारा खोज्नुहोस् र ट्याङ्कीमा पठाइएको पानी रोक्नुहोस् </a:t>
                        </a:r>
                        <a:endParaRPr kumimoji="0" lang="ja-JP" altLang="en-US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grpSp>
                  <p:nvGrpSpPr>
                    <p:cNvPr id="7" name="グループ化 6">
                      <a:extLst>
                        <a:ext uri="{FF2B5EF4-FFF2-40B4-BE49-F238E27FC236}">
                          <a16:creationId xmlns:a16="http://schemas.microsoft.com/office/drawing/2014/main" id="{494C3E80-E7B4-CFC3-D3D0-561CE4A649F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9454" y="1130300"/>
                      <a:ext cx="2632423" cy="381635"/>
                      <a:chOff x="-114711" y="0"/>
                      <a:chExt cx="2632423" cy="381635"/>
                    </a:xfrm>
                  </p:grpSpPr>
                  <p:sp>
                    <p:nvSpPr>
                      <p:cNvPr id="35" name="円/楕円 339">
                        <a:extLst>
                          <a:ext uri="{FF2B5EF4-FFF2-40B4-BE49-F238E27FC236}">
                            <a16:creationId xmlns:a16="http://schemas.microsoft.com/office/drawing/2014/main" id="{BFD5E19D-EA5B-3A0D-F543-C4F72BFE45B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114711" y="0"/>
                        <a:ext cx="2632423" cy="381635"/>
                      </a:xfrm>
                      <a:prstGeom prst="ellipse">
                        <a:avLst/>
                      </a:prstGeom>
                      <a:blipFill dpi="0" rotWithShape="1">
                        <a:blip r:embed="rId3">
                          <a:alphaModFix amt="76000"/>
                        </a:blip>
                        <a:srcRect/>
                        <a:tile tx="0" ty="0" sx="100000" sy="100000" flip="none" algn="tl"/>
                      </a:blipFill>
                      <a:ln w="25400" cap="flat" cmpd="sng" algn="ctr">
                        <a:solidFill>
                          <a:srgbClr val="EEECE1">
                            <a:lumMod val="50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ts val="22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ja-JP" altLang="en-US" sz="3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36" name="テキスト ボックス 340">
                        <a:extLst>
                          <a:ext uri="{FF2B5EF4-FFF2-40B4-BE49-F238E27FC236}">
                            <a16:creationId xmlns:a16="http://schemas.microsoft.com/office/drawing/2014/main" id="{700E90A2-A700-23CC-7E83-A41799095F9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7410" y="33885"/>
                        <a:ext cx="2286616" cy="306729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ts val="22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hi-IN" altLang="ja-JP" sz="2000" b="0" i="0" u="none" strike="noStrike" kern="100" cap="none" spc="0" normalizeH="0" baseline="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Bahnschrift SemiBold Condensed" panose="020B0502040204020203" pitchFamily="34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a:t>ग्राहकको मिटरको क्यालीब्रेसन टेस्ट</a:t>
                        </a:r>
                        <a:endParaRPr kumimoji="0" lang="ja-JP" altLang="en-US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grpSp>
                  <p:nvGrpSpPr>
                    <p:cNvPr id="8" name="グループ化 7">
                      <a:extLst>
                        <a:ext uri="{FF2B5EF4-FFF2-40B4-BE49-F238E27FC236}">
                          <a16:creationId xmlns:a16="http://schemas.microsoft.com/office/drawing/2014/main" id="{D92CCD0C-4018-687C-980F-D069373DF21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900" y="1752090"/>
                      <a:ext cx="2279015" cy="381635"/>
                      <a:chOff x="50078" y="-510"/>
                      <a:chExt cx="2279650" cy="381635"/>
                    </a:xfrm>
                  </p:grpSpPr>
                  <p:sp>
                    <p:nvSpPr>
                      <p:cNvPr id="33" name="円/楕円 342">
                        <a:extLst>
                          <a:ext uri="{FF2B5EF4-FFF2-40B4-BE49-F238E27FC236}">
                            <a16:creationId xmlns:a16="http://schemas.microsoft.com/office/drawing/2014/main" id="{99AB99CB-08AF-CCAF-779D-7063D3AE2EE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078" y="-510"/>
                        <a:ext cx="2279650" cy="381635"/>
                      </a:xfrm>
                      <a:prstGeom prst="ellipse">
                        <a:avLst/>
                      </a:prstGeom>
                      <a:blipFill dpi="0" rotWithShape="1">
                        <a:blip r:embed="rId4">
                          <a:alphaModFix amt="60000"/>
                        </a:blip>
                        <a:srcRect/>
                        <a:tile tx="0" ty="0" sx="100000" sy="100000" flip="none" algn="tl"/>
                      </a:blipFill>
                      <a:ln w="25400" cap="flat" cmpd="sng" algn="ctr">
                        <a:solidFill>
                          <a:srgbClr val="1F497D">
                            <a:lumMod val="60000"/>
                            <a:lumOff val="40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ts val="22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ja-JP" altLang="en-US" sz="3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34" name="テキスト ボックス 343">
                        <a:extLst>
                          <a:ext uri="{FF2B5EF4-FFF2-40B4-BE49-F238E27FC236}">
                            <a16:creationId xmlns:a16="http://schemas.microsoft.com/office/drawing/2014/main" id="{BD34A4A8-02B4-7A49-F59B-47BA41FEB72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19892" y="73418"/>
                        <a:ext cx="2169319" cy="230138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ts val="22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hi-IN" sz="2000" b="0" i="0" u="none" strike="noStrike" kern="100" cap="none" spc="0" normalizeH="0" baseline="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Bahnschrift SemiBold Condensed" panose="020B0502040204020203" pitchFamily="34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a:t>मिटरमा स्वीकार्न नसकिने </a:t>
                        </a:r>
                        <a:r>
                          <a:rPr kumimoji="0" lang="en-US" sz="2000" b="0" i="0" u="none" strike="noStrike" kern="100" cap="none" spc="0" normalizeH="0" baseline="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Bahnschrift SemiBold Condensed" panose="020B0502040204020203" pitchFamily="34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a:t>error </a:t>
                        </a:r>
                        <a:r>
                          <a:rPr kumimoji="0" lang="hi-IN" sz="2000" b="0" i="0" u="none" strike="noStrike" kern="100" cap="none" spc="0" normalizeH="0" baseline="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Bahnschrift SemiBold Condensed" panose="020B0502040204020203" pitchFamily="34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a:t>छ </a:t>
                        </a:r>
                        <a:endParaRPr kumimoji="0" lang="ja-JP" altLang="en-US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grpSp>
                  <p:nvGrpSpPr>
                    <p:cNvPr id="9" name="グループ化 8">
                      <a:extLst>
                        <a:ext uri="{FF2B5EF4-FFF2-40B4-BE49-F238E27FC236}">
                          <a16:creationId xmlns:a16="http://schemas.microsoft.com/office/drawing/2014/main" id="{D616890E-9C00-11B6-9131-6D6A6F5617B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01502" y="1754726"/>
                      <a:ext cx="2279015" cy="354986"/>
                      <a:chOff x="63683" y="2126"/>
                      <a:chExt cx="2279650" cy="354986"/>
                    </a:xfrm>
                  </p:grpSpPr>
                  <p:sp>
                    <p:nvSpPr>
                      <p:cNvPr id="31" name="円/楕円 345">
                        <a:extLst>
                          <a:ext uri="{FF2B5EF4-FFF2-40B4-BE49-F238E27FC236}">
                            <a16:creationId xmlns:a16="http://schemas.microsoft.com/office/drawing/2014/main" id="{303A700A-EFB9-0003-FCCE-877954EE4E8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683" y="2126"/>
                        <a:ext cx="2279650" cy="354986"/>
                      </a:xfrm>
                      <a:prstGeom prst="ellipse">
                        <a:avLst/>
                      </a:prstGeom>
                      <a:blipFill dpi="0" rotWithShape="1">
                        <a:blip r:embed="rId5">
                          <a:alphaModFix amt="51000"/>
                        </a:blip>
                        <a:srcRect/>
                        <a:tile tx="0" ty="0" sx="100000" sy="100000" flip="none" algn="tl"/>
                      </a:blipFill>
                      <a:ln w="25400" cap="flat" cmpd="sng" algn="ctr">
                        <a:solidFill>
                          <a:srgbClr val="EEECE1">
                            <a:lumMod val="50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ts val="22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ja-JP" altLang="en-US" sz="3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32" name="テキスト ボックス 346">
                        <a:extLst>
                          <a:ext uri="{FF2B5EF4-FFF2-40B4-BE49-F238E27FC236}">
                            <a16:creationId xmlns:a16="http://schemas.microsoft.com/office/drawing/2014/main" id="{657F2253-2626-75B4-C893-05B48F1512C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23807" y="59149"/>
                        <a:ext cx="2175107" cy="250591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ts val="22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hi-IN" sz="2000" b="0" i="0" u="none" strike="noStrike" kern="100" cap="none" spc="0" normalizeH="0" baseline="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Bahnschrift SemiBold Condensed" panose="020B0502040204020203" pitchFamily="34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a:t>स्वीकार्न नसकिने </a:t>
                        </a:r>
                        <a:r>
                          <a:rPr kumimoji="0" lang="en-US" sz="2000" b="0" i="0" u="none" strike="noStrike" kern="100" cap="none" spc="0" normalizeH="0" baseline="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Bahnschrift SemiBold Condensed" panose="020B0502040204020203" pitchFamily="34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a:t>error </a:t>
                        </a:r>
                        <a:r>
                          <a:rPr kumimoji="0" lang="hi-IN" sz="2000" b="0" i="0" u="none" strike="noStrike" kern="100" cap="none" spc="0" normalizeH="0" baseline="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Bahnschrift SemiBold Condensed" panose="020B0502040204020203" pitchFamily="34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a:t>छैन </a:t>
                        </a:r>
                        <a:endParaRPr kumimoji="0" lang="ja-JP" altLang="en-US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grpSp>
                  <p:nvGrpSpPr>
                    <p:cNvPr id="10" name="グループ化 9">
                      <a:extLst>
                        <a:ext uri="{FF2B5EF4-FFF2-40B4-BE49-F238E27FC236}">
                          <a16:creationId xmlns:a16="http://schemas.microsoft.com/office/drawing/2014/main" id="{FBCA823F-94FC-4713-D6FB-2334840CCA0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303920" y="2356203"/>
                      <a:ext cx="1270000" cy="544994"/>
                      <a:chOff x="10292" y="-48430"/>
                      <a:chExt cx="2279650" cy="321119"/>
                    </a:xfrm>
                  </p:grpSpPr>
                  <p:sp>
                    <p:nvSpPr>
                      <p:cNvPr id="29" name="円/楕円 348">
                        <a:extLst>
                          <a:ext uri="{FF2B5EF4-FFF2-40B4-BE49-F238E27FC236}">
                            <a16:creationId xmlns:a16="http://schemas.microsoft.com/office/drawing/2014/main" id="{9B83B9F9-56AA-CC64-6F57-D59163D1637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292" y="-48430"/>
                        <a:ext cx="2279650" cy="321119"/>
                      </a:xfrm>
                      <a:prstGeom prst="ellipse">
                        <a:avLst/>
                      </a:prstGeom>
                      <a:blipFill dpi="0" rotWithShape="1">
                        <a:blip r:embed="rId6">
                          <a:alphaModFix amt="64000"/>
                        </a:blip>
                        <a:srcRect/>
                        <a:tile tx="0" ty="0" sx="100000" sy="100000" flip="none" algn="tl"/>
                      </a:blipFill>
                      <a:ln w="25400" cap="flat" cmpd="sng" algn="ctr">
                        <a:solidFill>
                          <a:srgbClr val="EEECE1">
                            <a:lumMod val="50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ts val="22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ja-JP" altLang="en-US" sz="3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30" name="テキスト ボックス 349">
                        <a:extLst>
                          <a:ext uri="{FF2B5EF4-FFF2-40B4-BE49-F238E27FC236}">
                            <a16:creationId xmlns:a16="http://schemas.microsoft.com/office/drawing/2014/main" id="{57E1E006-6C5A-D11C-8FE8-B70553ADF77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0727" y="-10544"/>
                        <a:ext cx="2167463" cy="268013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ts val="2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hi-IN" b="0" i="0" u="none" strike="noStrike" kern="100" cap="none" spc="0" normalizeH="0" baseline="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Bahnschrift SemiBold Condensed" panose="020B0502040204020203" pitchFamily="34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a:t>मिटर परिवर्तन गर्न आवश्यक छैन ... </a:t>
                        </a:r>
                        <a:r>
                          <a:rPr kumimoji="0" lang="en-US" b="0" i="0" u="none" strike="noStrike" kern="100" cap="none" spc="0" normalizeH="0" baseline="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Bahnschrift SemiBold Condensed" panose="020B0502040204020203" pitchFamily="34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a:t>END</a:t>
                        </a:r>
                        <a:endParaRPr kumimoji="0" lang="ja-JP" altLang="en-US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grpSp>
                  <p:nvGrpSpPr>
                    <p:cNvPr id="11" name="グループ化 10">
                      <a:extLst>
                        <a:ext uri="{FF2B5EF4-FFF2-40B4-BE49-F238E27FC236}">
                          <a16:creationId xmlns:a16="http://schemas.microsoft.com/office/drawing/2014/main" id="{EA57FBF0-0FD9-DDC8-55AD-2307BA1892C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498600" y="2406884"/>
                      <a:ext cx="1288415" cy="541929"/>
                      <a:chOff x="97705" y="-20318"/>
                      <a:chExt cx="2279650" cy="290803"/>
                    </a:xfrm>
                  </p:grpSpPr>
                  <p:sp>
                    <p:nvSpPr>
                      <p:cNvPr id="27" name="円/楕円 351">
                        <a:extLst>
                          <a:ext uri="{FF2B5EF4-FFF2-40B4-BE49-F238E27FC236}">
                            <a16:creationId xmlns:a16="http://schemas.microsoft.com/office/drawing/2014/main" id="{4449836B-ADD2-E1BA-A879-95E6C584609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7705" y="-20318"/>
                        <a:ext cx="2279650" cy="290803"/>
                      </a:xfrm>
                      <a:prstGeom prst="ellipse">
                        <a:avLst/>
                      </a:prstGeom>
                      <a:blipFill dpi="0" rotWithShape="1">
                        <a:blip r:embed="rId7">
                          <a:alphaModFix amt="69000"/>
                        </a:blip>
                        <a:srcRect/>
                        <a:tile tx="0" ty="0" sx="100000" sy="100000" flip="none" algn="tl"/>
                      </a:blipFill>
                      <a:ln w="25400" cap="flat" cmpd="sng" algn="ctr">
                        <a:solidFill>
                          <a:sysClr val="window" lastClr="FFFFFF">
                            <a:lumMod val="6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ts val="22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ja-JP" altLang="en-US" sz="3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28" name="テキスト ボックス 352">
                        <a:extLst>
                          <a:ext uri="{FF2B5EF4-FFF2-40B4-BE49-F238E27FC236}">
                            <a16:creationId xmlns:a16="http://schemas.microsoft.com/office/drawing/2014/main" id="{CD2EFA47-7B66-1B65-8CCD-4A8C13EB8E8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84297" y="235"/>
                        <a:ext cx="2118150" cy="250908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ts val="2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hi-IN" altLang="ja-JP" sz="2000" b="0" i="0" u="none" strike="noStrike" kern="100" cap="none" spc="0" normalizeH="0" baseline="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Bahnschrift SemiBold Condensed" panose="020B0502040204020203" pitchFamily="34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a:t>ग्राहकको </a:t>
                        </a:r>
                        <a:r>
                          <a:rPr kumimoji="0" lang="hi-IN" sz="2000" b="0" i="0" u="none" strike="noStrike" kern="100" cap="none" spc="0" normalizeH="0" baseline="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Bahnschrift SemiBold Condensed" panose="020B0502040204020203" pitchFamily="34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a:t>मिटरमा</a:t>
                        </a:r>
                        <a:r>
                          <a:rPr kumimoji="0" lang="en-US" altLang="ja-JP" sz="2000" b="0" i="0" u="none" strike="noStrike" kern="100" cap="none" spc="0" normalizeH="0" baseline="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Bahnschrift SemiBold Condensed" panose="020B0502040204020203" pitchFamily="34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a:t> minus</a:t>
                        </a:r>
                        <a:r>
                          <a:rPr kumimoji="0" lang="en-US" altLang="ja-JP" sz="2000" kern="100" dirty="0">
                            <a:solidFill>
                              <a:sysClr val="windowText" lastClr="000000"/>
                            </a:solidFill>
                            <a:latin typeface="Bahnschrift SemiBold Condensed" panose="020B0502040204020203" pitchFamily="34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a:t> error</a:t>
                        </a:r>
                        <a:endParaRPr kumimoji="0" lang="ja-JP" altLang="en-US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grpSp>
                  <p:nvGrpSpPr>
                    <p:cNvPr id="12" name="グループ化 11">
                      <a:extLst>
                        <a:ext uri="{FF2B5EF4-FFF2-40B4-BE49-F238E27FC236}">
                          <a16:creationId xmlns:a16="http://schemas.microsoft.com/office/drawing/2014/main" id="{F4875FC9-577E-46FC-3A97-49AE745EDAA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6349" y="2410865"/>
                      <a:ext cx="1304290" cy="516506"/>
                      <a:chOff x="64137" y="-14581"/>
                      <a:chExt cx="2279650" cy="273498"/>
                    </a:xfrm>
                  </p:grpSpPr>
                  <p:sp>
                    <p:nvSpPr>
                      <p:cNvPr id="25" name="円/楕円 354">
                        <a:extLst>
                          <a:ext uri="{FF2B5EF4-FFF2-40B4-BE49-F238E27FC236}">
                            <a16:creationId xmlns:a16="http://schemas.microsoft.com/office/drawing/2014/main" id="{9B5E756A-C446-FF8F-6818-4E81F43D67B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137" y="-14581"/>
                        <a:ext cx="2279650" cy="273498"/>
                      </a:xfrm>
                      <a:prstGeom prst="ellipse">
                        <a:avLst/>
                      </a:prstGeom>
                      <a:blipFill dpi="0" rotWithShape="1">
                        <a:blip r:embed="rId7">
                          <a:alphaModFix amt="71000"/>
                        </a:blip>
                        <a:srcRect/>
                        <a:tile tx="0" ty="0" sx="100000" sy="100000" flip="none" algn="tl"/>
                      </a:blipFill>
                      <a:ln w="25400" cap="flat" cmpd="sng" algn="ctr">
                        <a:solidFill>
                          <a:sysClr val="window" lastClr="FFFFFF">
                            <a:lumMod val="6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ts val="22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ja-JP" altLang="en-US" sz="3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26" name="テキスト ボックス 355">
                        <a:extLst>
                          <a:ext uri="{FF2B5EF4-FFF2-40B4-BE49-F238E27FC236}">
                            <a16:creationId xmlns:a16="http://schemas.microsoft.com/office/drawing/2014/main" id="{FD63A91A-B771-BDE1-42CB-01FD650AC07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18474" y="11409"/>
                        <a:ext cx="2160846" cy="232424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ts val="2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hi-IN" altLang="ja-JP" sz="2000" b="0" i="0" u="none" strike="noStrike" kern="100" cap="none" spc="0" normalizeH="0" baseline="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Bahnschrift SemiBold Condensed" panose="020B0502040204020203" pitchFamily="34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a:t>ग्राहकको </a:t>
                        </a:r>
                        <a:r>
                          <a:rPr kumimoji="0" lang="hi-IN" sz="2000" b="0" i="0" u="none" strike="noStrike" kern="100" cap="none" spc="0" normalizeH="0" baseline="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Bahnschrift SemiBold Condensed" panose="020B0502040204020203" pitchFamily="34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a:t>मिटरमा</a:t>
                        </a:r>
                        <a:r>
                          <a:rPr kumimoji="0" lang="en-US" altLang="ja-JP" sz="2000" b="0" i="0" u="none" strike="noStrike" kern="100" cap="none" spc="0" normalizeH="0" baseline="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Bahnschrift SemiBold Condensed" panose="020B0502040204020203" pitchFamily="34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a:t> p</a:t>
                        </a:r>
                        <a:r>
                          <a:rPr kumimoji="0" lang="en-US" altLang="ja-JP" sz="2000" kern="100" dirty="0" err="1">
                            <a:solidFill>
                              <a:sysClr val="windowText" lastClr="000000"/>
                            </a:solidFill>
                            <a:latin typeface="Bahnschrift SemiBold Condensed" panose="020B0502040204020203" pitchFamily="34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a:t>ositive</a:t>
                        </a:r>
                        <a:r>
                          <a:rPr kumimoji="0" lang="en-US" altLang="ja-JP" sz="2000" kern="100" dirty="0">
                            <a:solidFill>
                              <a:sysClr val="windowText" lastClr="000000"/>
                            </a:solidFill>
                            <a:latin typeface="Bahnschrift SemiBold Condensed" panose="020B0502040204020203" pitchFamily="34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a:t> error</a:t>
                        </a:r>
                        <a:endParaRPr kumimoji="0" lang="ja-JP" altLang="en-US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grpSp>
                  <p:nvGrpSpPr>
                    <p:cNvPr id="13" name="グループ化 12">
                      <a:extLst>
                        <a:ext uri="{FF2B5EF4-FFF2-40B4-BE49-F238E27FC236}">
                          <a16:creationId xmlns:a16="http://schemas.microsoft.com/office/drawing/2014/main" id="{EB17955A-3F9A-ED3F-DABB-DD62E770A30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46163" y="3236601"/>
                      <a:ext cx="1288414" cy="586417"/>
                      <a:chOff x="-1343450" y="-92442"/>
                      <a:chExt cx="2279651" cy="312721"/>
                    </a:xfrm>
                  </p:grpSpPr>
                  <p:sp>
                    <p:nvSpPr>
                      <p:cNvPr id="23" name="円/楕円 357">
                        <a:extLst>
                          <a:ext uri="{FF2B5EF4-FFF2-40B4-BE49-F238E27FC236}">
                            <a16:creationId xmlns:a16="http://schemas.microsoft.com/office/drawing/2014/main" id="{0868C53D-8EF4-DBC9-FD86-69230A5C735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1343450" y="-92442"/>
                        <a:ext cx="2279651" cy="312721"/>
                      </a:xfrm>
                      <a:prstGeom prst="ellipse">
                        <a:avLst/>
                      </a:prstGeom>
                      <a:blipFill dpi="0" rotWithShape="1">
                        <a:blip r:embed="rId2">
                          <a:alphaModFix amt="34000"/>
                        </a:blip>
                        <a:srcRect/>
                        <a:tile tx="0" ty="0" sx="100000" sy="100000" flip="none" algn="tl"/>
                      </a:blipFill>
                      <a:ln w="25400" cap="flat" cmpd="sng" algn="ctr">
                        <a:solidFill>
                          <a:srgbClr val="EEECE1">
                            <a:lumMod val="50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ts val="22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ja-JP" altLang="en-US" sz="3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24" name="テキスト ボックス 358">
                        <a:extLst>
                          <a:ext uri="{FF2B5EF4-FFF2-40B4-BE49-F238E27FC236}">
                            <a16:creationId xmlns:a16="http://schemas.microsoft.com/office/drawing/2014/main" id="{FDBE65B7-F9F4-ED45-AC1F-3C76EDB0A8E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-1281980" y="-61005"/>
                        <a:ext cx="2148849" cy="255006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ts val="2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hi-IN" altLang="ja-JP" sz="1600" kern="100" dirty="0">
                            <a:solidFill>
                              <a:sysClr val="windowText" lastClr="000000"/>
                            </a:solidFill>
                            <a:latin typeface="Bahnschrift SemiBold Condensed" panose="020B0502040204020203" pitchFamily="34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a:t>मिटर बदल्न ग्राहकलाई सूचित गर्नुहोस्</a:t>
                        </a:r>
                        <a:endParaRPr kumimoji="0" lang="ja-JP" altLang="en-US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cxnSp>
                  <p:nvCxnSpPr>
                    <p:cNvPr id="14" name="カギ線コネクタ 359">
                      <a:extLst>
                        <a:ext uri="{FF2B5EF4-FFF2-40B4-BE49-F238E27FC236}">
                          <a16:creationId xmlns:a16="http://schemas.microsoft.com/office/drawing/2014/main" id="{577CA37B-CECF-7338-0093-BB15C27E0D1E}"/>
                        </a:ext>
                      </a:extLst>
                    </p:cNvPr>
                    <p:cNvCxnSpPr>
                      <a:cxnSpLocks/>
                      <a:stCxn id="39" idx="4"/>
                    </p:cNvCxnSpPr>
                    <p:nvPr/>
                  </p:nvCxnSpPr>
                  <p:spPr>
                    <a:xfrm rot="5400000">
                      <a:off x="2578933" y="455717"/>
                      <a:ext cx="193465" cy="2"/>
                    </a:xfrm>
                    <a:prstGeom prst="bentConnector3">
                      <a:avLst/>
                    </a:prstGeom>
                    <a:noFill/>
                    <a:ln w="38100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  <a:tailEnd type="triangle"/>
                    </a:ln>
                    <a:effectLst/>
                  </p:spPr>
                </p:cxnSp>
                <p:cxnSp>
                  <p:nvCxnSpPr>
                    <p:cNvPr id="15" name="カギ線コネクタ 360">
                      <a:extLst>
                        <a:ext uri="{FF2B5EF4-FFF2-40B4-BE49-F238E27FC236}">
                          <a16:creationId xmlns:a16="http://schemas.microsoft.com/office/drawing/2014/main" id="{2D45B22D-6850-2394-76B3-CE06B8D62C6C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2590800" y="1035050"/>
                      <a:ext cx="181916" cy="1"/>
                    </a:xfrm>
                    <a:prstGeom prst="bentConnector3">
                      <a:avLst/>
                    </a:prstGeom>
                    <a:noFill/>
                    <a:ln w="38100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  <a:tailEnd type="triangle"/>
                    </a:ln>
                    <a:effectLst/>
                  </p:spPr>
                </p:cxnSp>
              </p:grpSp>
              <p:sp>
                <p:nvSpPr>
                  <p:cNvPr id="3" name="円/楕円 357">
                    <a:extLst>
                      <a:ext uri="{FF2B5EF4-FFF2-40B4-BE49-F238E27FC236}">
                        <a16:creationId xmlns:a16="http://schemas.microsoft.com/office/drawing/2014/main" id="{3551EB97-5AE7-28D3-8120-6895CE7C3DE8}"/>
                      </a:ext>
                    </a:extLst>
                  </p:cNvPr>
                  <p:cNvSpPr/>
                  <p:nvPr/>
                </p:nvSpPr>
                <p:spPr>
                  <a:xfrm>
                    <a:off x="3822164" y="4933234"/>
                    <a:ext cx="3073513" cy="691114"/>
                  </a:xfrm>
                  <a:prstGeom prst="ellipse">
                    <a:avLst/>
                  </a:prstGeom>
                  <a:blipFill dpi="0" rotWithShape="1">
                    <a:blip r:embed="rId2">
                      <a:alphaModFix amt="37000"/>
                    </a:blip>
                    <a:srcRect/>
                    <a:tile tx="0" ty="0" sx="100000" sy="100000" flip="none" algn="tl"/>
                  </a:blipFill>
                  <a:ln w="25400" cap="flat" cmpd="sng" algn="ctr">
                    <a:solidFill>
                      <a:srgbClr val="EEECE1">
                        <a:lumMod val="50000"/>
                      </a:srgbClr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22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42" name="テキスト ボックス 358">
                    <a:extLst>
                      <a:ext uri="{FF2B5EF4-FFF2-40B4-BE49-F238E27FC236}">
                        <a16:creationId xmlns:a16="http://schemas.microsoft.com/office/drawing/2014/main" id="{438D4C7E-E158-7BAA-64B0-7290934FC4A4}"/>
                      </a:ext>
                    </a:extLst>
                  </p:cNvPr>
                  <p:cNvSpPr txBox="1"/>
                  <p:nvPr/>
                </p:nvSpPr>
                <p:spPr>
                  <a:xfrm>
                    <a:off x="3928747" y="5006902"/>
                    <a:ext cx="2887284" cy="546698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ts val="2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hi-IN" kern="100" dirty="0">
                        <a:solidFill>
                          <a:sysClr val="windowText" lastClr="000000"/>
                        </a:solidFill>
                        <a:latin typeface="Bahnschrift SemiBold Condensed" panose="020B0502040204020203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a:t>यदि सम्भव छ भने, भित्र जाँच गर्न मिटर खोल्ने </a:t>
                    </a:r>
                    <a:endParaRPr kumimoji="0" lang="ja-JP" altLang="en-US" i="0" u="none" strike="noStrike" kern="10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entury" panose="02040604050505020304" pitchFamily="18" charset="0"/>
                      <a:ea typeface="ＭＳ 明朝" panose="02020609040205080304" pitchFamily="17" charset="-128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5" name="円/楕円 357">
                    <a:extLst>
                      <a:ext uri="{FF2B5EF4-FFF2-40B4-BE49-F238E27FC236}">
                        <a16:creationId xmlns:a16="http://schemas.microsoft.com/office/drawing/2014/main" id="{3DD7325B-8E3A-DA84-CA3D-2C588EE0EFBB}"/>
                      </a:ext>
                    </a:extLst>
                  </p:cNvPr>
                  <p:cNvSpPr/>
                  <p:nvPr/>
                </p:nvSpPr>
                <p:spPr>
                  <a:xfrm>
                    <a:off x="3677687" y="5963225"/>
                    <a:ext cx="3376134" cy="669821"/>
                  </a:xfrm>
                  <a:prstGeom prst="ellipse">
                    <a:avLst/>
                  </a:prstGeom>
                  <a:blipFill dpi="0" rotWithShape="1">
                    <a:blip r:embed="rId8">
                      <a:alphaModFix amt="49000"/>
                    </a:blip>
                    <a:srcRect/>
                    <a:tile tx="0" ty="0" sx="100000" sy="100000" flip="none" algn="tl"/>
                  </a:blipFill>
                  <a:ln w="25400" cap="flat" cmpd="sng" algn="ctr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22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46" name="テキスト ボックス 358">
                    <a:extLst>
                      <a:ext uri="{FF2B5EF4-FFF2-40B4-BE49-F238E27FC236}">
                        <a16:creationId xmlns:a16="http://schemas.microsoft.com/office/drawing/2014/main" id="{1DE852BA-8EC0-85FD-05BF-C51883D11665}"/>
                      </a:ext>
                    </a:extLst>
                  </p:cNvPr>
                  <p:cNvSpPr txBox="1"/>
                  <p:nvPr/>
                </p:nvSpPr>
                <p:spPr>
                  <a:xfrm>
                    <a:off x="4186314" y="6013517"/>
                    <a:ext cx="2326694" cy="595005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ts val="2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ja-JP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a:t>I</a:t>
                    </a:r>
                    <a:r>
                      <a:rPr kumimoji="0" lang="en-US" altLang="ja-JP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Bahnschrift SemiBold Condensed" panose="020B0502040204020203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a:t>llegal connection </a:t>
                    </a:r>
                    <a:r>
                      <a:rPr kumimoji="0" lang="hi-IN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Bahnschrift SemiBold Condensed" panose="020B0502040204020203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a:t>छैन </a:t>
                    </a:r>
                    <a:r>
                      <a:rPr kumimoji="0" lang="en-US" altLang="ja-JP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Bahnschrift SemiBold Condensed" panose="020B0502040204020203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a:t>… </a:t>
                    </a:r>
                    <a:r>
                      <a:rPr kumimoji="0" lang="hi-IN" altLang="ja-JP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Bahnschrift SemiBold Condensed" panose="020B0502040204020203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a:t>तर मिटर बदल्नुहोस्।</a:t>
                    </a:r>
                    <a:endParaRPr kumimoji="0" lang="ja-JP" altLang="en-US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entury" panose="02040604050505020304" pitchFamily="18" charset="0"/>
                      <a:ea typeface="ＭＳ 明朝" panose="02020609040205080304" pitchFamily="17" charset="-128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7" name="円/楕円 357">
                    <a:extLst>
                      <a:ext uri="{FF2B5EF4-FFF2-40B4-BE49-F238E27FC236}">
                        <a16:creationId xmlns:a16="http://schemas.microsoft.com/office/drawing/2014/main" id="{3BA363C5-B6DD-5CC1-E80B-0FD10600E129}"/>
                      </a:ext>
                    </a:extLst>
                  </p:cNvPr>
                  <p:cNvSpPr/>
                  <p:nvPr/>
                </p:nvSpPr>
                <p:spPr>
                  <a:xfrm>
                    <a:off x="7308478" y="5978249"/>
                    <a:ext cx="3531638" cy="934615"/>
                  </a:xfrm>
                  <a:prstGeom prst="ellipse">
                    <a:avLst/>
                  </a:prstGeom>
                  <a:blipFill dpi="0" rotWithShape="1">
                    <a:blip r:embed="rId8">
                      <a:alphaModFix amt="49000"/>
                    </a:blip>
                    <a:srcRect/>
                    <a:tile tx="0" ty="0" sx="100000" sy="100000" flip="none" algn="tl"/>
                  </a:blipFill>
                  <a:ln w="25400" cap="flat" cmpd="sng" algn="ctr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ts val="22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48" name="テキスト ボックス 358">
                    <a:extLst>
                      <a:ext uri="{FF2B5EF4-FFF2-40B4-BE49-F238E27FC236}">
                        <a16:creationId xmlns:a16="http://schemas.microsoft.com/office/drawing/2014/main" id="{74327B9D-8A24-7049-E6F5-76F2547973D8}"/>
                      </a:ext>
                    </a:extLst>
                  </p:cNvPr>
                  <p:cNvSpPr txBox="1"/>
                  <p:nvPr/>
                </p:nvSpPr>
                <p:spPr>
                  <a:xfrm>
                    <a:off x="7639554" y="6078087"/>
                    <a:ext cx="2882903" cy="756975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ts val="2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ja-JP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a:t>I</a:t>
                    </a:r>
                    <a:r>
                      <a:rPr kumimoji="0" lang="en-US" altLang="ja-JP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Bahnschrift SemiBold Condensed" panose="020B0502040204020203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a:t>llegal connection </a:t>
                    </a:r>
                    <a:r>
                      <a:rPr kumimoji="0" lang="hi-IN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Bahnschrift SemiBold Condensed" panose="020B0502040204020203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a:t>छैन</a:t>
                    </a:r>
                    <a:r>
                      <a:rPr kumimoji="0" lang="en-US" sz="1600" kern="100" dirty="0">
                        <a:solidFill>
                          <a:sysClr val="windowText" lastClr="000000"/>
                        </a:solidFill>
                        <a:latin typeface="Bahnschrift SemiBold Condensed" panose="020B0502040204020203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a:t>, … </a:t>
                    </a:r>
                    <a:r>
                      <a:rPr kumimoji="0" lang="hi-IN" sz="1600" kern="100" dirty="0">
                        <a:solidFill>
                          <a:sysClr val="windowText" lastClr="000000"/>
                        </a:solidFill>
                        <a:latin typeface="Bahnschrift SemiBold Condensed" panose="020B0502040204020203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a:t>यसलाई </a:t>
                    </a:r>
                    <a:r>
                      <a:rPr kumimoji="0" lang="en-US" sz="1600" kern="100" dirty="0">
                        <a:solidFill>
                          <a:sysClr val="windowText" lastClr="000000"/>
                        </a:solidFill>
                        <a:latin typeface="Bahnschrift SemiBold Condensed" panose="020B0502040204020203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a:t>legal </a:t>
                    </a:r>
                    <a:r>
                      <a:rPr kumimoji="0" lang="hi-IN" sz="1600" kern="100" dirty="0">
                        <a:solidFill>
                          <a:sysClr val="windowText" lastClr="000000"/>
                        </a:solidFill>
                        <a:latin typeface="Bahnschrift SemiBold Condensed" panose="020B0502040204020203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a:t>बनाउन ग्राहकलाई </a:t>
                    </a:r>
                    <a:r>
                      <a:rPr kumimoji="0" lang="en-US" sz="1600" kern="100" dirty="0">
                        <a:solidFill>
                          <a:sysClr val="windowText" lastClr="000000"/>
                        </a:solidFill>
                        <a:latin typeface="Bahnschrift SemiBold Condensed" panose="020B0502040204020203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a:t>KUKL </a:t>
                    </a:r>
                    <a:r>
                      <a:rPr kumimoji="0" lang="hi-IN" sz="1600" kern="100" dirty="0">
                        <a:solidFill>
                          <a:sysClr val="windowText" lastClr="000000"/>
                        </a:solidFill>
                        <a:latin typeface="Bahnschrift SemiBold Condensed" panose="020B0502040204020203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a:t>आउन अनुरोध गर्नुहोस्।</a:t>
                    </a:r>
                    <a:endParaRPr kumimoji="0" lang="ja-JP" altLang="en-US" sz="16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entury" panose="02040604050505020304" pitchFamily="18" charset="0"/>
                      <a:ea typeface="ＭＳ 明朝" panose="02020609040205080304" pitchFamily="17" charset="-128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58" name="コネクタ: カギ線 57">
                    <a:extLst>
                      <a:ext uri="{FF2B5EF4-FFF2-40B4-BE49-F238E27FC236}">
                        <a16:creationId xmlns:a16="http://schemas.microsoft.com/office/drawing/2014/main" id="{D38688BD-AF7A-1229-9236-D98A498F4D3B}"/>
                      </a:ext>
                    </a:extLst>
                  </p:cNvPr>
                  <p:cNvCxnSpPr>
                    <a:cxnSpLocks/>
                    <a:stCxn id="27" idx="4"/>
                    <a:endCxn id="43" idx="0"/>
                  </p:cNvCxnSpPr>
                  <p:nvPr/>
                </p:nvCxnSpPr>
                <p:spPr>
                  <a:xfrm rot="16200000" flipH="1">
                    <a:off x="7031774" y="2895397"/>
                    <a:ext cx="367129" cy="3720462"/>
                  </a:xfrm>
                  <a:prstGeom prst="bentConnector3">
                    <a:avLst/>
                  </a:prstGeom>
                  <a:ln w="38100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コネクタ: カギ線 70">
                    <a:extLst>
                      <a:ext uri="{FF2B5EF4-FFF2-40B4-BE49-F238E27FC236}">
                        <a16:creationId xmlns:a16="http://schemas.microsoft.com/office/drawing/2014/main" id="{D20E1730-60C7-794C-283B-08D082F88A69}"/>
                      </a:ext>
                    </a:extLst>
                  </p:cNvPr>
                  <p:cNvCxnSpPr>
                    <a:cxnSpLocks/>
                    <a:stCxn id="43" idx="4"/>
                    <a:endCxn id="45" idx="0"/>
                  </p:cNvCxnSpPr>
                  <p:nvPr/>
                </p:nvCxnSpPr>
                <p:spPr>
                  <a:xfrm rot="5400000">
                    <a:off x="7054203" y="3941859"/>
                    <a:ext cx="332918" cy="3709815"/>
                  </a:xfrm>
                  <a:prstGeom prst="bentConnector3">
                    <a:avLst/>
                  </a:prstGeom>
                  <a:ln w="38100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4" name="テキスト ボックス 358">
                  <a:extLst>
                    <a:ext uri="{FF2B5EF4-FFF2-40B4-BE49-F238E27FC236}">
                      <a16:creationId xmlns:a16="http://schemas.microsoft.com/office/drawing/2014/main" id="{134EDEB3-0EF6-09A3-5B98-3E596A1C000A}"/>
                    </a:ext>
                  </a:extLst>
                </p:cNvPr>
                <p:cNvSpPr txBox="1"/>
                <p:nvPr/>
              </p:nvSpPr>
              <p:spPr>
                <a:xfrm>
                  <a:off x="7740139" y="5013760"/>
                  <a:ext cx="2667964" cy="559662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2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hi-IN" altLang="ja-JP" sz="16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Bahnschrift SemiBold Condensed" panose="020B0502040204020203" pitchFamily="34" charset="0"/>
                      <a:ea typeface="ＭＳ 明朝" panose="02020609040205080304" pitchFamily="17" charset="-128"/>
                      <a:cs typeface="Times New Roman" panose="02020603050405020304" pitchFamily="18" charset="0"/>
                    </a:rPr>
                    <a:t>मिटर र पाइपको वरिपरि खनेर बाइ-पास पाइप छ कि हेर्नुहोस्। </a:t>
                  </a:r>
                  <a:endParaRPr kumimoji="0" lang="ja-JP" altLang="en-US" sz="1600" b="0" i="0" u="none" strike="noStrike" kern="1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entury" panose="020406040505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114" name="コネクタ: カギ線 113">
                <a:extLst>
                  <a:ext uri="{FF2B5EF4-FFF2-40B4-BE49-F238E27FC236}">
                    <a16:creationId xmlns:a16="http://schemas.microsoft.com/office/drawing/2014/main" id="{F0A31B3C-6533-2D1C-3154-22D6746C2FC8}"/>
                  </a:ext>
                </a:extLst>
              </p:cNvPr>
              <p:cNvCxnSpPr>
                <a:cxnSpLocks/>
                <a:stCxn id="35" idx="4"/>
                <a:endCxn id="33" idx="0"/>
              </p:cNvCxnSpPr>
              <p:nvPr/>
            </p:nvCxnSpPr>
            <p:spPr>
              <a:xfrm rot="5400000">
                <a:off x="4997394" y="1698152"/>
                <a:ext cx="289075" cy="2468023"/>
              </a:xfrm>
              <a:prstGeom prst="bentConnector3">
                <a:avLst>
                  <a:gd name="adj1" fmla="val 50000"/>
                </a:avLst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コネクタ: カギ線 117">
                <a:extLst>
                  <a:ext uri="{FF2B5EF4-FFF2-40B4-BE49-F238E27FC236}">
                    <a16:creationId xmlns:a16="http://schemas.microsoft.com/office/drawing/2014/main" id="{C9B28528-4C91-8A31-94DA-BDCA9280B9CA}"/>
                  </a:ext>
                </a:extLst>
              </p:cNvPr>
              <p:cNvCxnSpPr>
                <a:cxnSpLocks/>
                <a:stCxn id="35" idx="4"/>
                <a:endCxn id="31" idx="0"/>
              </p:cNvCxnSpPr>
              <p:nvPr/>
            </p:nvCxnSpPr>
            <p:spPr>
              <a:xfrm rot="16200000" flipH="1">
                <a:off x="7441883" y="1721690"/>
                <a:ext cx="292249" cy="2424122"/>
              </a:xfrm>
              <a:prstGeom prst="bentConnector3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コネクタ: カギ線 119">
                <a:extLst>
                  <a:ext uri="{FF2B5EF4-FFF2-40B4-BE49-F238E27FC236}">
                    <a16:creationId xmlns:a16="http://schemas.microsoft.com/office/drawing/2014/main" id="{CC201191-3C91-E585-096E-084432CBEA5B}"/>
                  </a:ext>
                </a:extLst>
              </p:cNvPr>
              <p:cNvCxnSpPr>
                <a:cxnSpLocks/>
                <a:stCxn id="33" idx="4"/>
                <a:endCxn id="25" idx="0"/>
              </p:cNvCxnSpPr>
              <p:nvPr/>
            </p:nvCxnSpPr>
            <p:spPr>
              <a:xfrm rot="5400000">
                <a:off x="3030748" y="2992492"/>
                <a:ext cx="333593" cy="1420765"/>
              </a:xfrm>
              <a:prstGeom prst="bentConnector3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コネクタ: カギ線 121">
                <a:extLst>
                  <a:ext uri="{FF2B5EF4-FFF2-40B4-BE49-F238E27FC236}">
                    <a16:creationId xmlns:a16="http://schemas.microsoft.com/office/drawing/2014/main" id="{1CFD5CB4-A7E3-22FA-9304-2C06B9E0EDED}"/>
                  </a:ext>
                </a:extLst>
              </p:cNvPr>
              <p:cNvCxnSpPr>
                <a:cxnSpLocks/>
                <a:stCxn id="33" idx="4"/>
                <a:endCxn id="27" idx="0"/>
              </p:cNvCxnSpPr>
              <p:nvPr/>
            </p:nvCxnSpPr>
            <p:spPr>
              <a:xfrm rot="16200000" flipH="1">
                <a:off x="4467116" y="2976887"/>
                <a:ext cx="328801" cy="1447181"/>
              </a:xfrm>
              <a:prstGeom prst="bentConnector3">
                <a:avLst>
                  <a:gd name="adj1" fmla="val 50000"/>
                </a:avLst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7924705A-F075-BC3C-963E-9C989284A9A5}"/>
                </a:ext>
              </a:extLst>
            </p:cNvPr>
            <p:cNvGrpSpPr/>
            <p:nvPr/>
          </p:nvGrpSpPr>
          <p:grpSpPr>
            <a:xfrm>
              <a:off x="10206894" y="3747199"/>
              <a:ext cx="1759481" cy="1319373"/>
              <a:chOff x="10138314" y="3404299"/>
              <a:chExt cx="1759481" cy="1319373"/>
            </a:xfrm>
          </p:grpSpPr>
          <p:sp>
            <p:nvSpPr>
              <p:cNvPr id="16" name="円/楕円 348">
                <a:extLst>
                  <a:ext uri="{FF2B5EF4-FFF2-40B4-BE49-F238E27FC236}">
                    <a16:creationId xmlns:a16="http://schemas.microsoft.com/office/drawing/2014/main" id="{545905E9-44B1-CD00-34A1-DF15CFFA462A}"/>
                  </a:ext>
                </a:extLst>
              </p:cNvPr>
              <p:cNvSpPr/>
              <p:nvPr/>
            </p:nvSpPr>
            <p:spPr>
              <a:xfrm>
                <a:off x="10138314" y="3404299"/>
                <a:ext cx="1759481" cy="1319373"/>
              </a:xfrm>
              <a:prstGeom prst="ellipse">
                <a:avLst/>
              </a:prstGeom>
              <a:blipFill dpi="0" rotWithShape="1">
                <a:blip r:embed="rId7">
                  <a:alphaModFix amt="48000"/>
                </a:blip>
                <a:srcRect/>
                <a:tile tx="0" ty="0" sx="100000" sy="100000" flip="none" algn="tl"/>
              </a:blipFill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2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7" name="テキスト ボックス 349">
                <a:extLst>
                  <a:ext uri="{FF2B5EF4-FFF2-40B4-BE49-F238E27FC236}">
                    <a16:creationId xmlns:a16="http://schemas.microsoft.com/office/drawing/2014/main" id="{27B08554-C2F2-CB92-8D1A-051B4D5DB1F7}"/>
                  </a:ext>
                </a:extLst>
              </p:cNvPr>
              <p:cNvSpPr txBox="1"/>
              <p:nvPr/>
            </p:nvSpPr>
            <p:spPr>
              <a:xfrm>
                <a:off x="10221670" y="3593228"/>
                <a:ext cx="1620143" cy="1049624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9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i-IN" sz="16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Bahnschrift SemiBold Condensed" panose="020B0502040204020203" pitchFamily="34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अझै, त्यहाँ </a:t>
                </a:r>
                <a:r>
                  <a:rPr kumimoji="0" lang="en-US" sz="16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Bahnschrift SemiBold Condensed" panose="020B0502040204020203" pitchFamily="34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illegal </a:t>
                </a:r>
                <a:r>
                  <a:rPr kumimoji="0" lang="hi-IN" sz="16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Bahnschrift SemiBold Condensed" panose="020B0502040204020203" pitchFamily="34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पाइप ट्याङ्कीमा लागिएको हुन सक्छ (स्लाइड 22)</a:t>
                </a:r>
                <a:endParaRPr kumimoji="0" lang="ja-JP" altLang="en-US" sz="1600" b="0" i="0" u="none" strike="noStrike" kern="1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20" name="コネクタ: カギ線 19">
              <a:extLst>
                <a:ext uri="{FF2B5EF4-FFF2-40B4-BE49-F238E27FC236}">
                  <a16:creationId xmlns:a16="http://schemas.microsoft.com/office/drawing/2014/main" id="{97C7044B-21E5-02E2-DB71-04B70CBA2C68}"/>
                </a:ext>
              </a:extLst>
            </p:cNvPr>
            <p:cNvCxnSpPr>
              <a:stCxn id="29" idx="6"/>
              <a:endCxn id="16" idx="2"/>
            </p:cNvCxnSpPr>
            <p:nvPr/>
          </p:nvCxnSpPr>
          <p:spPr>
            <a:xfrm>
              <a:off x="9863996" y="4131879"/>
              <a:ext cx="342898" cy="275007"/>
            </a:xfrm>
            <a:prstGeom prst="bentConnector3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51601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BE8171D8-9808-B6E8-D785-B47AFBB210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5994434"/>
              </p:ext>
            </p:extLst>
          </p:nvPr>
        </p:nvGraphicFramePr>
        <p:xfrm>
          <a:off x="1281081" y="323512"/>
          <a:ext cx="10013794" cy="5863911"/>
        </p:xfrm>
        <a:graphic>
          <a:graphicData uri="http://schemas.openxmlformats.org/drawingml/2006/table">
            <a:tbl>
              <a:tblPr firstRow="1" firstCol="1" bandRow="1"/>
              <a:tblGrid>
                <a:gridCol w="4926293">
                  <a:extLst>
                    <a:ext uri="{9D8B030D-6E8A-4147-A177-3AD203B41FA5}">
                      <a16:colId xmlns:a16="http://schemas.microsoft.com/office/drawing/2014/main" val="3698163636"/>
                    </a:ext>
                  </a:extLst>
                </a:gridCol>
                <a:gridCol w="5087501">
                  <a:extLst>
                    <a:ext uri="{9D8B030D-6E8A-4147-A177-3AD203B41FA5}">
                      <a16:colId xmlns:a16="http://schemas.microsoft.com/office/drawing/2014/main" val="699952091"/>
                    </a:ext>
                  </a:extLst>
                </a:gridCol>
              </a:tblGrid>
              <a:tr h="467967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2200"/>
                        </a:lnSpc>
                        <a:buFont typeface="+mj-lt"/>
                        <a:buAutoNum type="arabicPeriod"/>
                      </a:pPr>
                      <a:r>
                        <a:rPr lang="hi-IN" sz="1800" kern="1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बाइ-पास पाइप 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200"/>
                        </a:lnSpc>
                        <a:buFont typeface="+mj-lt"/>
                        <a:buNone/>
                      </a:pP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hi-IN" sz="1800" kern="1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प्रत्यक्ष जडान  </a:t>
                      </a:r>
                      <a:endParaRPr lang="en-US" sz="1800" kern="100" dirty="0"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marL="0" lvl="0" indent="0" algn="l">
                        <a:lnSpc>
                          <a:spcPts val="2200"/>
                        </a:lnSpc>
                        <a:buFont typeface="+mj-lt"/>
                        <a:buNone/>
                      </a:pPr>
                      <a:r>
                        <a:rPr lang="hi-IN" sz="1800" kern="1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(मीटर हटाएर)</a:t>
                      </a:r>
                      <a:endParaRPr lang="en-US" sz="1800" kern="100" dirty="0"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9097393"/>
                  </a:ext>
                </a:extLst>
              </a:tr>
              <a:tr h="1424808"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</a:pPr>
                      <a:endParaRPr lang="en-US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</a:pPr>
                      <a:endParaRPr lang="en-US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0610346"/>
                  </a:ext>
                </a:extLst>
              </a:tr>
              <a:tr h="46796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200"/>
                        </a:lnSpc>
                        <a:buFont typeface="+mj-lt"/>
                        <a:buNone/>
                      </a:pP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hi-IN" sz="1800" kern="1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मिटर बाइपास</a:t>
                      </a:r>
                      <a:endParaRPr lang="en-US" sz="1800" kern="100" dirty="0"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marL="0" lvl="0" indent="0" algn="l">
                        <a:lnSpc>
                          <a:spcPts val="2200"/>
                        </a:lnSpc>
                        <a:buFont typeface="+mj-lt"/>
                        <a:buNone/>
                      </a:pP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   (T </a:t>
                      </a:r>
                      <a:r>
                        <a:rPr lang="hi-IN" sz="1800" kern="1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कनेक्सन </a:t>
                      </a: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)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200"/>
                        </a:lnSpc>
                        <a:buFont typeface="+mj-lt"/>
                        <a:buNone/>
                      </a:pP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hi-IN" sz="1800" kern="1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मिटर छेडछाड गरिएको</a:t>
                      </a: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marL="0" lvl="0" indent="0" algn="l">
                        <a:lnSpc>
                          <a:spcPts val="2200"/>
                        </a:lnSpc>
                        <a:buFont typeface="+mj-lt"/>
                        <a:buNone/>
                      </a:pP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hi-IN" sz="1800" kern="1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भित्र हेरफेर गररिएको </a:t>
                      </a:r>
                    </a:p>
                    <a:p>
                      <a:pPr marL="0" lvl="0" indent="0" algn="l">
                        <a:lnSpc>
                          <a:spcPts val="2200"/>
                        </a:lnSpc>
                        <a:buFont typeface="+mj-lt"/>
                        <a:buNone/>
                      </a:pPr>
                      <a:r>
                        <a:rPr lang="hi-IN" sz="1800" kern="1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   सहि संग मिटर नघुम्ने गरि </a:t>
                      </a:r>
                      <a:endParaRPr kumimoji="1" lang="ja-JP" altLang="en-US" dirty="0"/>
                    </a:p>
                  </a:txBody>
                  <a:tcPr marL="58022" marR="58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646159"/>
                  </a:ext>
                </a:extLst>
              </a:tr>
              <a:tr h="1004913"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</a:pPr>
                      <a:endParaRPr lang="en-US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58022" marR="58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3599954"/>
                  </a:ext>
                </a:extLst>
              </a:tr>
              <a:tr h="63523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200"/>
                        </a:lnSpc>
                        <a:buFont typeface="+mj-lt"/>
                        <a:buNone/>
                      </a:pP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hi-IN" sz="1800" kern="1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प्रत्यक्ष जडान</a:t>
                      </a: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hi-IN" sz="1800" kern="1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kern="100" dirty="0"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marL="0" lvl="0" indent="0" algn="l">
                        <a:lnSpc>
                          <a:spcPts val="2200"/>
                        </a:lnSpc>
                        <a:buFont typeface="+mj-lt"/>
                        <a:buNone/>
                      </a:pP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hi-IN" sz="1800" kern="1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वितरणबाट पाइपबाट 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lang="hi-IN" sz="1800" kern="1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मिटर रिडिंगको दिन </a:t>
                      </a:r>
                      <a:endParaRPr lang="en-US" sz="1800" kern="100" dirty="0"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2200"/>
                        </a:lnSpc>
                      </a:pPr>
                      <a:r>
                        <a:rPr lang="hi-IN" sz="1800" kern="1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मात्र मिटर जडान </a:t>
                      </a:r>
                      <a:endParaRPr kumimoji="1" lang="ja-JP" altLang="en-US" dirty="0"/>
                    </a:p>
                  </a:txBody>
                  <a:tcPr marL="58022" marR="58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9518957"/>
                  </a:ext>
                </a:extLst>
              </a:tr>
              <a:tr h="1027758"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</a:pPr>
                      <a:endParaRPr lang="en-US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022" marR="58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58022" marR="58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4640890"/>
                  </a:ext>
                </a:extLst>
              </a:tr>
              <a:tr h="233983">
                <a:tc gridSpan="2"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Bef>
                          <a:spcPts val="600"/>
                        </a:spcBef>
                      </a:pPr>
                      <a:r>
                        <a:rPr lang="hi-IN" sz="2400" b="1" i="1" u="sng" kern="1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सामान्यतय </a:t>
                      </a:r>
                      <a:r>
                        <a:rPr lang="en-US" sz="2400" b="1" i="1" u="sng" kern="1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illegal connection</a:t>
                      </a:r>
                      <a:r>
                        <a:rPr lang="hi-IN" sz="2400" b="1" i="1" u="sng" kern="100" dirty="0"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हरू</a:t>
                      </a:r>
                      <a:endParaRPr lang="ja-JP" sz="2400" i="1" u="sng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022" marR="58022" marT="7200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65615937"/>
                  </a:ext>
                </a:extLst>
              </a:tr>
            </a:tbl>
          </a:graphicData>
        </a:graphic>
      </p:graphicFrame>
      <p:pic>
        <p:nvPicPr>
          <p:cNvPr id="7203" name="図 251">
            <a:extLst>
              <a:ext uri="{FF2B5EF4-FFF2-40B4-BE49-F238E27FC236}">
                <a16:creationId xmlns:a16="http://schemas.microsoft.com/office/drawing/2014/main" id="{5C160F1C-5CA6-F0ED-5101-B3445BF0B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951" y="381198"/>
            <a:ext cx="1795446" cy="168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2" name="図 5">
            <a:extLst>
              <a:ext uri="{FF2B5EF4-FFF2-40B4-BE49-F238E27FC236}">
                <a16:creationId xmlns:a16="http://schemas.microsoft.com/office/drawing/2014/main" id="{416B3CDC-2FB4-2435-6610-7F5707EFA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089" y="432633"/>
            <a:ext cx="2212734" cy="166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86A715E2-DE49-C64D-27B3-606613655047}"/>
              </a:ext>
            </a:extLst>
          </p:cNvPr>
          <p:cNvGrpSpPr/>
          <p:nvPr/>
        </p:nvGrpSpPr>
        <p:grpSpPr>
          <a:xfrm>
            <a:off x="4317453" y="2307073"/>
            <a:ext cx="1847934" cy="2097265"/>
            <a:chOff x="0" y="0"/>
            <a:chExt cx="2139950" cy="2398395"/>
          </a:xfrm>
        </p:grpSpPr>
        <p:pic>
          <p:nvPicPr>
            <p:cNvPr id="6" name="図 5" descr="屋内, 人, 男, 持つ が含まれている画像&#10;&#10;自動的に生成された説明">
              <a:extLst>
                <a:ext uri="{FF2B5EF4-FFF2-40B4-BE49-F238E27FC236}">
                  <a16:creationId xmlns:a16="http://schemas.microsoft.com/office/drawing/2014/main" id="{9EA0F152-8442-6193-F11D-2631FD183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554" y="0"/>
              <a:ext cx="1798320" cy="2398395"/>
            </a:xfrm>
            <a:prstGeom prst="rect">
              <a:avLst/>
            </a:prstGeom>
          </p:spPr>
        </p:pic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C4F13D39-2854-D8DF-BA1A-E718732C4A9A}"/>
                </a:ext>
              </a:extLst>
            </p:cNvPr>
            <p:cNvGrpSpPr/>
            <p:nvPr/>
          </p:nvGrpSpPr>
          <p:grpSpPr>
            <a:xfrm>
              <a:off x="0" y="1737218"/>
              <a:ext cx="2139950" cy="603250"/>
              <a:chOff x="0" y="0"/>
              <a:chExt cx="2139950" cy="603250"/>
            </a:xfrm>
          </p:grpSpPr>
          <p:sp>
            <p:nvSpPr>
              <p:cNvPr id="8" name="フリーフォーム 284">
                <a:extLst>
                  <a:ext uri="{FF2B5EF4-FFF2-40B4-BE49-F238E27FC236}">
                    <a16:creationId xmlns:a16="http://schemas.microsoft.com/office/drawing/2014/main" id="{7395A662-DA89-BB84-A690-3086044F424D}"/>
                  </a:ext>
                </a:extLst>
              </p:cNvPr>
              <p:cNvSpPr/>
              <p:nvPr/>
            </p:nvSpPr>
            <p:spPr>
              <a:xfrm>
                <a:off x="654050" y="546100"/>
                <a:ext cx="336550" cy="57150"/>
              </a:xfrm>
              <a:custGeom>
                <a:avLst/>
                <a:gdLst>
                  <a:gd name="connsiteX0" fmla="*/ 336550 w 336550"/>
                  <a:gd name="connsiteY0" fmla="*/ 0 h 57150"/>
                  <a:gd name="connsiteX1" fmla="*/ 0 w 336550"/>
                  <a:gd name="connsiteY1" fmla="*/ 571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36550" h="57150">
                    <a:moveTo>
                      <a:pt x="336550" y="0"/>
                    </a:moveTo>
                    <a:lnTo>
                      <a:pt x="0" y="57150"/>
                    </a:lnTo>
                  </a:path>
                </a:pathLst>
              </a:custGeom>
              <a:noFill/>
              <a:ln w="47625">
                <a:solidFill>
                  <a:schemeClr val="tx2">
                    <a:lumMod val="20000"/>
                    <a:lumOff val="80000"/>
                  </a:schemeClr>
                </a:solidFill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>
                  <a:solidFill>
                    <a:prstClr val="white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9" name="テキスト ボックス 199">
                <a:extLst>
                  <a:ext uri="{FF2B5EF4-FFF2-40B4-BE49-F238E27FC236}">
                    <a16:creationId xmlns:a16="http://schemas.microsoft.com/office/drawing/2014/main" id="{8184F6D0-EB35-C381-87E9-05180F279F8B}"/>
                  </a:ext>
                </a:extLst>
              </p:cNvPr>
              <p:cNvSpPr txBox="1"/>
              <p:nvPr/>
            </p:nvSpPr>
            <p:spPr>
              <a:xfrm>
                <a:off x="0" y="146050"/>
                <a:ext cx="1168400" cy="317500"/>
              </a:xfrm>
              <a:prstGeom prst="rect">
                <a:avLst/>
              </a:prstGeom>
              <a:noFill/>
              <a:ln w="6350">
                <a:noFill/>
              </a:ln>
              <a:effectLst/>
              <a:scene3d>
                <a:camera prst="orthographicFront">
                  <a:rot lat="0" lon="0" rev="600000"/>
                </a:camera>
                <a:lightRig rig="threePt" dir="t"/>
              </a:scene3d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200" kern="100" dirty="0">
                    <a:ln w="9208" cap="flat" cmpd="sng" algn="ctr">
                      <a:solidFill>
                        <a:srgbClr val="FFFFFF"/>
                      </a:solidFill>
                      <a:prstDash val="solid"/>
                      <a:round/>
                    </a:ln>
                    <a:solidFill>
                      <a:srgbClr val="FFFFFF"/>
                    </a:solidFill>
                    <a:effectLst>
                      <a:outerShdw blurRad="63500" dir="3600000" algn="tl">
                        <a:srgbClr val="000000">
                          <a:alpha val="70000"/>
                        </a:srgbClr>
                      </a:outerShdw>
                    </a:effectLst>
                    <a:latin typeface="Arial Narrow" panose="020B0606020202030204" pitchFamily="34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To the house</a:t>
                </a:r>
                <a:endParaRPr lang="ja-JP" altLang="en-US" sz="1000" kern="100" dirty="0">
                  <a:solidFill>
                    <a:prstClr val="black"/>
                  </a:solidFill>
                  <a:latin typeface="Calibri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フリーフォーム 286">
                <a:extLst>
                  <a:ext uri="{FF2B5EF4-FFF2-40B4-BE49-F238E27FC236}">
                    <a16:creationId xmlns:a16="http://schemas.microsoft.com/office/drawing/2014/main" id="{DE5958CA-206A-4D1E-50A4-38B72969E057}"/>
                  </a:ext>
                </a:extLst>
              </p:cNvPr>
              <p:cNvSpPr/>
              <p:nvPr/>
            </p:nvSpPr>
            <p:spPr>
              <a:xfrm>
                <a:off x="1200150" y="438150"/>
                <a:ext cx="336550" cy="57150"/>
              </a:xfrm>
              <a:custGeom>
                <a:avLst/>
                <a:gdLst>
                  <a:gd name="connsiteX0" fmla="*/ 336550 w 336550"/>
                  <a:gd name="connsiteY0" fmla="*/ 0 h 57150"/>
                  <a:gd name="connsiteX1" fmla="*/ 0 w 336550"/>
                  <a:gd name="connsiteY1" fmla="*/ 571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36550" h="57150">
                    <a:moveTo>
                      <a:pt x="336550" y="0"/>
                    </a:moveTo>
                    <a:lnTo>
                      <a:pt x="0" y="57150"/>
                    </a:lnTo>
                  </a:path>
                </a:pathLst>
              </a:custGeom>
              <a:noFill/>
              <a:ln w="31750" cap="flat" cmpd="sng" algn="ctr">
                <a:solidFill>
                  <a:srgbClr val="1F497D">
                    <a:lumMod val="20000"/>
                    <a:lumOff val="80000"/>
                  </a:srgbClr>
                </a:solidFill>
                <a:prstDash val="solid"/>
                <a:tailEnd type="triangle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>
                  <a:solidFill>
                    <a:prstClr val="black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1" name="テキスト ボックス 201">
                <a:extLst>
                  <a:ext uri="{FF2B5EF4-FFF2-40B4-BE49-F238E27FC236}">
                    <a16:creationId xmlns:a16="http://schemas.microsoft.com/office/drawing/2014/main" id="{241E936B-C8BF-483A-CC5E-781DBF33C158}"/>
                  </a:ext>
                </a:extLst>
              </p:cNvPr>
              <p:cNvSpPr txBox="1"/>
              <p:nvPr/>
            </p:nvSpPr>
            <p:spPr>
              <a:xfrm>
                <a:off x="1085850" y="0"/>
                <a:ext cx="1054100" cy="406400"/>
              </a:xfrm>
              <a:prstGeom prst="rect">
                <a:avLst/>
              </a:prstGeom>
              <a:noFill/>
              <a:ln w="6350">
                <a:noFill/>
              </a:ln>
              <a:effectLst/>
              <a:scene3d>
                <a:camera prst="orthographicFront">
                  <a:rot lat="0" lon="0" rev="600000"/>
                </a:camera>
                <a:lightRig rig="threePt" dir="t"/>
              </a:scene3d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ts val="1400"/>
                  </a:lnSpc>
                </a:pPr>
                <a:r>
                  <a:rPr lang="en-US" sz="1100" kern="100" dirty="0">
                    <a:ln w="9208" cap="flat" cmpd="sng" algn="ctr">
                      <a:solidFill>
                        <a:srgbClr val="FFFFFF"/>
                      </a:solidFill>
                      <a:prstDash val="solid"/>
                      <a:round/>
                    </a:ln>
                    <a:solidFill>
                      <a:srgbClr val="FFFFFF"/>
                    </a:solidFill>
                    <a:effectLst>
                      <a:outerShdw blurRad="63500" dir="3600000" algn="tl">
                        <a:srgbClr val="000000">
                          <a:alpha val="70000"/>
                        </a:srgbClr>
                      </a:outerShdw>
                    </a:effectLst>
                    <a:latin typeface="Arial Narrow" panose="020B0606020202030204" pitchFamily="34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From distribution pipe</a:t>
                </a:r>
                <a:endParaRPr lang="ja-JP" altLang="en-US" sz="1050" kern="100" dirty="0">
                  <a:solidFill>
                    <a:prstClr val="black"/>
                  </a:solidFill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6BD6577A-44F8-515C-C7CA-739E01745849}"/>
              </a:ext>
            </a:extLst>
          </p:cNvPr>
          <p:cNvGrpSpPr/>
          <p:nvPr/>
        </p:nvGrpSpPr>
        <p:grpSpPr>
          <a:xfrm>
            <a:off x="8737599" y="2390361"/>
            <a:ext cx="2355223" cy="1837674"/>
            <a:chOff x="0" y="0"/>
            <a:chExt cx="2623820" cy="1974850"/>
          </a:xfrm>
        </p:grpSpPr>
        <p:pic>
          <p:nvPicPr>
            <p:cNvPr id="13" name="図 12" descr="手に持った薬&#10;&#10;中程度の精度で自動的に生成された説明">
              <a:extLst>
                <a:ext uri="{FF2B5EF4-FFF2-40B4-BE49-F238E27FC236}">
                  <a16:creationId xmlns:a16="http://schemas.microsoft.com/office/drawing/2014/main" id="{CBBAFEFF-2BCB-D5C8-F05B-8279782CEA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623820" cy="1974850"/>
            </a:xfrm>
            <a:prstGeom prst="rect">
              <a:avLst/>
            </a:prstGeom>
          </p:spPr>
        </p:pic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70725548-E23A-A614-406A-B225A1A1D55B}"/>
                </a:ext>
              </a:extLst>
            </p:cNvPr>
            <p:cNvGrpSpPr/>
            <p:nvPr/>
          </p:nvGrpSpPr>
          <p:grpSpPr>
            <a:xfrm>
              <a:off x="532993" y="791645"/>
              <a:ext cx="1709420" cy="1060450"/>
              <a:chOff x="-95250" y="0"/>
              <a:chExt cx="1709420" cy="1060450"/>
            </a:xfrm>
          </p:grpSpPr>
          <p:sp>
            <p:nvSpPr>
              <p:cNvPr id="15" name="円/楕円 288">
                <a:extLst>
                  <a:ext uri="{FF2B5EF4-FFF2-40B4-BE49-F238E27FC236}">
                    <a16:creationId xmlns:a16="http://schemas.microsoft.com/office/drawing/2014/main" id="{D339CDAF-F777-0788-8A6B-96E76AB638BB}"/>
                  </a:ext>
                </a:extLst>
              </p:cNvPr>
              <p:cNvSpPr/>
              <p:nvPr/>
            </p:nvSpPr>
            <p:spPr>
              <a:xfrm>
                <a:off x="488950" y="0"/>
                <a:ext cx="543712" cy="546100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>
                  <a:solidFill>
                    <a:prstClr val="white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6" name="テキスト ボックス 193">
                <a:extLst>
                  <a:ext uri="{FF2B5EF4-FFF2-40B4-BE49-F238E27FC236}">
                    <a16:creationId xmlns:a16="http://schemas.microsoft.com/office/drawing/2014/main" id="{3861232C-AFAA-2852-0809-BBDE604ACB32}"/>
                  </a:ext>
                </a:extLst>
              </p:cNvPr>
              <p:cNvSpPr txBox="1"/>
              <p:nvPr/>
            </p:nvSpPr>
            <p:spPr>
              <a:xfrm>
                <a:off x="-95250" y="654050"/>
                <a:ext cx="1709420" cy="4064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600" kern="100" dirty="0">
                    <a:ln w="9208" cap="flat" cmpd="sng" algn="ctr">
                      <a:solidFill>
                        <a:srgbClr val="FFFFFF"/>
                      </a:solidFill>
                      <a:prstDash val="solid"/>
                      <a:round/>
                    </a:ln>
                    <a:solidFill>
                      <a:srgbClr val="FFFFFF"/>
                    </a:solidFill>
                    <a:effectLst>
                      <a:outerShdw blurRad="63500" dir="3600000" algn="tl">
                        <a:srgbClr val="000000">
                          <a:alpha val="70000"/>
                        </a:srgbClr>
                      </a:outerShdw>
                    </a:effectLst>
                    <a:latin typeface="Arial Narrow" panose="020B0606020202030204" pitchFamily="34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Chamber perforation</a:t>
                </a:r>
                <a:endParaRPr lang="ja-JP" altLang="en-US" sz="1100" kern="100" dirty="0">
                  <a:solidFill>
                    <a:prstClr val="black"/>
                  </a:solidFill>
                  <a:latin typeface="Calibri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F3DFA689-DB1B-B86F-1B16-B14B3BF64C45}"/>
              </a:ext>
            </a:extLst>
          </p:cNvPr>
          <p:cNvGrpSpPr/>
          <p:nvPr/>
        </p:nvGrpSpPr>
        <p:grpSpPr>
          <a:xfrm>
            <a:off x="3583668" y="4596400"/>
            <a:ext cx="2402037" cy="1518097"/>
            <a:chOff x="1104900" y="-102179"/>
            <a:chExt cx="2338145" cy="1560371"/>
          </a:xfrm>
        </p:grpSpPr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B412DF96-1740-B265-5C1E-11D46EFCD00D}"/>
                </a:ext>
              </a:extLst>
            </p:cNvPr>
            <p:cNvGrpSpPr/>
            <p:nvPr/>
          </p:nvGrpSpPr>
          <p:grpSpPr>
            <a:xfrm>
              <a:off x="1746345" y="-102179"/>
              <a:ext cx="1696700" cy="691066"/>
              <a:chOff x="44545" y="-146629"/>
              <a:chExt cx="1696700" cy="691066"/>
            </a:xfrm>
          </p:grpSpPr>
          <p:sp>
            <p:nvSpPr>
              <p:cNvPr id="7205" name="下矢印 292">
                <a:extLst>
                  <a:ext uri="{FF2B5EF4-FFF2-40B4-BE49-F238E27FC236}">
                    <a16:creationId xmlns:a16="http://schemas.microsoft.com/office/drawing/2014/main" id="{956614DE-1BCE-3094-5599-45F944BA8CEF}"/>
                  </a:ext>
                </a:extLst>
              </p:cNvPr>
              <p:cNvSpPr/>
              <p:nvPr/>
            </p:nvSpPr>
            <p:spPr>
              <a:xfrm>
                <a:off x="710861" y="299870"/>
                <a:ext cx="232743" cy="244567"/>
              </a:xfrm>
              <a:prstGeom prst="downArrow">
                <a:avLst/>
              </a:prstGeom>
              <a:solidFill>
                <a:srgbClr val="FFFF00">
                  <a:alpha val="49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>
                  <a:solidFill>
                    <a:prstClr val="white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206" name="テキスト ボックス 294">
                <a:extLst>
                  <a:ext uri="{FF2B5EF4-FFF2-40B4-BE49-F238E27FC236}">
                    <a16:creationId xmlns:a16="http://schemas.microsoft.com/office/drawing/2014/main" id="{4E6ED4D3-CFB4-C5CD-FC15-826BB7A0C0E9}"/>
                  </a:ext>
                </a:extLst>
              </p:cNvPr>
              <p:cNvSpPr txBox="1"/>
              <p:nvPr/>
            </p:nvSpPr>
            <p:spPr>
              <a:xfrm>
                <a:off x="44545" y="-146629"/>
                <a:ext cx="1696700" cy="397622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hi-IN" sz="1400" kern="100" dirty="0">
                    <a:solidFill>
                      <a:prstClr val="black"/>
                    </a:solidFill>
                    <a:latin typeface="HGS創英角ﾎﾟｯﾌﾟ体" panose="040B0A00000000000000" pitchFamily="50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प्रत्यक्ष जडान</a:t>
                </a:r>
                <a:endParaRPr lang="en-US" sz="1400" kern="100" dirty="0">
                  <a:solidFill>
                    <a:prstClr val="black"/>
                  </a:solidFill>
                  <a:latin typeface="HGS創英角ﾎﾟｯﾌﾟ体" panose="040B0A00000000000000" pitchFamily="50" charset="-128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algn="ctr">
                  <a:lnSpc>
                    <a:spcPts val="1500"/>
                  </a:lnSpc>
                </a:pPr>
                <a:r>
                  <a:rPr lang="en-US" sz="1400" kern="100" dirty="0">
                    <a:solidFill>
                      <a:prstClr val="black"/>
                    </a:solidFill>
                    <a:latin typeface="HGS創英角ﾎﾟｯﾌﾟ体" panose="040B0A00000000000000" pitchFamily="50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 …Illegal!</a:t>
                </a:r>
                <a:endParaRPr lang="ja-JP" altLang="en-US" sz="1600" kern="100" dirty="0">
                  <a:solidFill>
                    <a:prstClr val="black"/>
                  </a:solidFill>
                  <a:latin typeface="Calibri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9" name="グループ化 18">
              <a:extLst>
                <a:ext uri="{FF2B5EF4-FFF2-40B4-BE49-F238E27FC236}">
                  <a16:creationId xmlns:a16="http://schemas.microsoft.com/office/drawing/2014/main" id="{09B65385-65C2-31B9-1EAF-D06577BE5BEA}"/>
                </a:ext>
              </a:extLst>
            </p:cNvPr>
            <p:cNvGrpSpPr/>
            <p:nvPr/>
          </p:nvGrpSpPr>
          <p:grpSpPr>
            <a:xfrm>
              <a:off x="1104900" y="151585"/>
              <a:ext cx="1955927" cy="1306607"/>
              <a:chOff x="0" y="151585"/>
              <a:chExt cx="1955927" cy="1306607"/>
            </a:xfrm>
          </p:grpSpPr>
          <p:grpSp>
            <p:nvGrpSpPr>
              <p:cNvPr id="20" name="グループ化 19">
                <a:extLst>
                  <a:ext uri="{FF2B5EF4-FFF2-40B4-BE49-F238E27FC236}">
                    <a16:creationId xmlns:a16="http://schemas.microsoft.com/office/drawing/2014/main" id="{CECD36AC-7C34-1E70-3436-65AEFB36A1CC}"/>
                  </a:ext>
                </a:extLst>
              </p:cNvPr>
              <p:cNvGrpSpPr/>
              <p:nvPr/>
            </p:nvGrpSpPr>
            <p:grpSpPr>
              <a:xfrm>
                <a:off x="665018" y="669908"/>
                <a:ext cx="327025" cy="147320"/>
                <a:chOff x="0" y="0"/>
                <a:chExt cx="327105" cy="147418"/>
              </a:xfrm>
              <a:scene3d>
                <a:camera prst="orthographicFront">
                  <a:rot lat="0" lon="0" rev="19800000"/>
                </a:camera>
                <a:lightRig rig="threePt" dir="t"/>
              </a:scene3d>
            </p:grpSpPr>
            <p:sp>
              <p:nvSpPr>
                <p:cNvPr id="31" name="正方形/長方形 30">
                  <a:extLst>
                    <a:ext uri="{FF2B5EF4-FFF2-40B4-BE49-F238E27FC236}">
                      <a16:creationId xmlns:a16="http://schemas.microsoft.com/office/drawing/2014/main" id="{69EC31E9-D84E-6676-7A60-4C617A907C21}"/>
                    </a:ext>
                  </a:extLst>
                </p:cNvPr>
                <p:cNvSpPr/>
                <p:nvPr/>
              </p:nvSpPr>
              <p:spPr>
                <a:xfrm>
                  <a:off x="98425" y="0"/>
                  <a:ext cx="126365" cy="14741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>
                    <a:solidFill>
                      <a:prstClr val="white"/>
                    </a:solidFill>
                    <a:latin typeface="Calibri"/>
                    <a:ea typeface="ＭＳ Ｐゴシック" panose="020B0600070205080204" pitchFamily="50" charset="-128"/>
                  </a:endParaRPr>
                </a:p>
              </p:txBody>
            </p:sp>
            <p:sp>
              <p:nvSpPr>
                <p:cNvPr id="7200" name="円/楕円 269">
                  <a:extLst>
                    <a:ext uri="{FF2B5EF4-FFF2-40B4-BE49-F238E27FC236}">
                      <a16:creationId xmlns:a16="http://schemas.microsoft.com/office/drawing/2014/main" id="{1C619BBB-371A-16B1-29CF-7E46ECC9BC86}"/>
                    </a:ext>
                  </a:extLst>
                </p:cNvPr>
                <p:cNvSpPr/>
                <p:nvPr/>
              </p:nvSpPr>
              <p:spPr>
                <a:xfrm>
                  <a:off x="70290" y="0"/>
                  <a:ext cx="182636" cy="48895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>
                    <a:solidFill>
                      <a:prstClr val="white"/>
                    </a:solidFill>
                    <a:latin typeface="Calibri"/>
                    <a:ea typeface="ＭＳ Ｐゴシック" panose="020B0600070205080204" pitchFamily="50" charset="-128"/>
                  </a:endParaRPr>
                </a:p>
              </p:txBody>
            </p:sp>
            <p:sp>
              <p:nvSpPr>
                <p:cNvPr id="7201" name="二等辺三角形 7200">
                  <a:extLst>
                    <a:ext uri="{FF2B5EF4-FFF2-40B4-BE49-F238E27FC236}">
                      <a16:creationId xmlns:a16="http://schemas.microsoft.com/office/drawing/2014/main" id="{3ED0F7C9-51C0-901A-7451-CCF2E8AECFCC}"/>
                    </a:ext>
                  </a:extLst>
                </p:cNvPr>
                <p:cNvSpPr/>
                <p:nvPr/>
              </p:nvSpPr>
              <p:spPr>
                <a:xfrm rot="16200000">
                  <a:off x="3468" y="45720"/>
                  <a:ext cx="91587" cy="98523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>
                    <a:solidFill>
                      <a:prstClr val="white"/>
                    </a:solidFill>
                    <a:latin typeface="Calibri"/>
                    <a:ea typeface="ＭＳ Ｐゴシック" panose="020B0600070205080204" pitchFamily="50" charset="-128"/>
                  </a:endParaRPr>
                </a:p>
              </p:txBody>
            </p:sp>
            <p:sp>
              <p:nvSpPr>
                <p:cNvPr id="7204" name="二等辺三角形 7203">
                  <a:extLst>
                    <a:ext uri="{FF2B5EF4-FFF2-40B4-BE49-F238E27FC236}">
                      <a16:creationId xmlns:a16="http://schemas.microsoft.com/office/drawing/2014/main" id="{2C193CBC-C89C-E17F-2D33-834291877135}"/>
                    </a:ext>
                  </a:extLst>
                </p:cNvPr>
                <p:cNvSpPr/>
                <p:nvPr/>
              </p:nvSpPr>
              <p:spPr>
                <a:xfrm rot="5400000" flipH="1">
                  <a:off x="232173" y="45720"/>
                  <a:ext cx="91440" cy="98425"/>
                </a:xfrm>
                <a:prstGeom prst="triangle">
                  <a:avLst/>
                </a:prstGeom>
                <a:solidFill>
                  <a:schemeClr val="bg1">
                    <a:lumMod val="85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>
                    <a:solidFill>
                      <a:prstClr val="black"/>
                    </a:solidFill>
                    <a:latin typeface="Calibri"/>
                    <a:ea typeface="ＭＳ Ｐゴシック" panose="020B0600070205080204" pitchFamily="50" charset="-128"/>
                  </a:endParaRPr>
                </a:p>
              </p:txBody>
            </p:sp>
          </p:grpSp>
          <p:sp>
            <p:nvSpPr>
              <p:cNvPr id="21" name="フリーフォーム 274">
                <a:extLst>
                  <a:ext uri="{FF2B5EF4-FFF2-40B4-BE49-F238E27FC236}">
                    <a16:creationId xmlns:a16="http://schemas.microsoft.com/office/drawing/2014/main" id="{4BED324D-D51E-E1B5-364C-3ABC7F2271C9}"/>
                  </a:ext>
                </a:extLst>
              </p:cNvPr>
              <p:cNvSpPr/>
              <p:nvPr/>
            </p:nvSpPr>
            <p:spPr>
              <a:xfrm>
                <a:off x="958409" y="841053"/>
                <a:ext cx="620395" cy="224790"/>
              </a:xfrm>
              <a:custGeom>
                <a:avLst/>
                <a:gdLst>
                  <a:gd name="connsiteX0" fmla="*/ 0 w 620973"/>
                  <a:gd name="connsiteY0" fmla="*/ 0 h 225188"/>
                  <a:gd name="connsiteX1" fmla="*/ 126242 w 620973"/>
                  <a:gd name="connsiteY1" fmla="*/ 75062 h 225188"/>
                  <a:gd name="connsiteX2" fmla="*/ 105770 w 620973"/>
                  <a:gd name="connsiteY2" fmla="*/ 214952 h 225188"/>
                  <a:gd name="connsiteX3" fmla="*/ 620973 w 620973"/>
                  <a:gd name="connsiteY3" fmla="*/ 225188 h 225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0973" h="225188">
                    <a:moveTo>
                      <a:pt x="0" y="0"/>
                    </a:moveTo>
                    <a:lnTo>
                      <a:pt x="126242" y="75062"/>
                    </a:lnTo>
                    <a:lnTo>
                      <a:pt x="105770" y="214952"/>
                    </a:lnTo>
                    <a:lnTo>
                      <a:pt x="620973" y="225188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>
                  <a:solidFill>
                    <a:prstClr val="white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5D65A566-D1C8-2C94-6F83-D886B88D3AAA}"/>
                  </a:ext>
                </a:extLst>
              </p:cNvPr>
              <p:cNvGrpSpPr/>
              <p:nvPr/>
            </p:nvGrpSpPr>
            <p:grpSpPr>
              <a:xfrm>
                <a:off x="0" y="151585"/>
                <a:ext cx="678815" cy="644857"/>
                <a:chOff x="0" y="0"/>
                <a:chExt cx="678815" cy="644857"/>
              </a:xfrm>
            </p:grpSpPr>
            <p:sp>
              <p:nvSpPr>
                <p:cNvPr id="26" name="フリーフォーム 264">
                  <a:extLst>
                    <a:ext uri="{FF2B5EF4-FFF2-40B4-BE49-F238E27FC236}">
                      <a16:creationId xmlns:a16="http://schemas.microsoft.com/office/drawing/2014/main" id="{362C0F06-67BE-A11C-7532-259CEB62BA30}"/>
                    </a:ext>
                  </a:extLst>
                </p:cNvPr>
                <p:cNvSpPr/>
                <p:nvPr/>
              </p:nvSpPr>
              <p:spPr>
                <a:xfrm flipH="1">
                  <a:off x="313898" y="371902"/>
                  <a:ext cx="45719" cy="262145"/>
                </a:xfrm>
                <a:custGeom>
                  <a:avLst/>
                  <a:gdLst>
                    <a:gd name="connsiteX0" fmla="*/ 0 w 0"/>
                    <a:gd name="connsiteY0" fmla="*/ 309490 h 309490"/>
                    <a:gd name="connsiteX1" fmla="*/ 0 w 0"/>
                    <a:gd name="connsiteY1" fmla="*/ 0 h 309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309490">
                      <a:moveTo>
                        <a:pt x="0" y="30949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>
                    <a:solidFill>
                      <a:prstClr val="white"/>
                    </a:solidFill>
                    <a:latin typeface="Calibri"/>
                    <a:ea typeface="ＭＳ Ｐゴシック" panose="020B0600070205080204" pitchFamily="50" charset="-128"/>
                  </a:endParaRPr>
                </a:p>
              </p:txBody>
            </p:sp>
            <p:sp>
              <p:nvSpPr>
                <p:cNvPr id="27" name="フリーフォーム 265">
                  <a:extLst>
                    <a:ext uri="{FF2B5EF4-FFF2-40B4-BE49-F238E27FC236}">
                      <a16:creationId xmlns:a16="http://schemas.microsoft.com/office/drawing/2014/main" id="{8C9BFCD4-2C9F-CC1A-466E-828A3943F112}"/>
                    </a:ext>
                  </a:extLst>
                </p:cNvPr>
                <p:cNvSpPr/>
                <p:nvPr/>
              </p:nvSpPr>
              <p:spPr>
                <a:xfrm>
                  <a:off x="122830" y="290015"/>
                  <a:ext cx="161748" cy="168740"/>
                </a:xfrm>
                <a:custGeom>
                  <a:avLst/>
                  <a:gdLst>
                    <a:gd name="connsiteX0" fmla="*/ 0 w 161779"/>
                    <a:gd name="connsiteY0" fmla="*/ 0 h 168812"/>
                    <a:gd name="connsiteX1" fmla="*/ 7034 w 161779"/>
                    <a:gd name="connsiteY1" fmla="*/ 98473 h 168812"/>
                    <a:gd name="connsiteX2" fmla="*/ 154745 w 161779"/>
                    <a:gd name="connsiteY2" fmla="*/ 168812 h 168812"/>
                    <a:gd name="connsiteX3" fmla="*/ 161779 w 161779"/>
                    <a:gd name="connsiteY3" fmla="*/ 63304 h 168812"/>
                    <a:gd name="connsiteX4" fmla="*/ 0 w 161779"/>
                    <a:gd name="connsiteY4" fmla="*/ 0 h 168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1779" h="168812">
                      <a:moveTo>
                        <a:pt x="0" y="0"/>
                      </a:moveTo>
                      <a:lnTo>
                        <a:pt x="7034" y="98473"/>
                      </a:lnTo>
                      <a:lnTo>
                        <a:pt x="154745" y="168812"/>
                      </a:lnTo>
                      <a:lnTo>
                        <a:pt x="161779" y="633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>
                    <a:solidFill>
                      <a:prstClr val="white"/>
                    </a:solidFill>
                    <a:latin typeface="Calibri"/>
                    <a:ea typeface="ＭＳ Ｐゴシック" panose="020B0600070205080204" pitchFamily="50" charset="-128"/>
                  </a:endParaRPr>
                </a:p>
              </p:txBody>
            </p:sp>
            <p:sp>
              <p:nvSpPr>
                <p:cNvPr id="28" name="フリーフォーム 277">
                  <a:extLst>
                    <a:ext uri="{FF2B5EF4-FFF2-40B4-BE49-F238E27FC236}">
                      <a16:creationId xmlns:a16="http://schemas.microsoft.com/office/drawing/2014/main" id="{0BA5EBF3-CA40-83E2-9C29-7E4AEC153519}"/>
                    </a:ext>
                  </a:extLst>
                </p:cNvPr>
                <p:cNvSpPr/>
                <p:nvPr/>
              </p:nvSpPr>
              <p:spPr>
                <a:xfrm>
                  <a:off x="47767" y="201305"/>
                  <a:ext cx="593678" cy="443552"/>
                </a:xfrm>
                <a:custGeom>
                  <a:avLst/>
                  <a:gdLst>
                    <a:gd name="connsiteX0" fmla="*/ 593678 w 593678"/>
                    <a:gd name="connsiteY0" fmla="*/ 27295 h 443552"/>
                    <a:gd name="connsiteX1" fmla="*/ 586854 w 593678"/>
                    <a:gd name="connsiteY1" fmla="*/ 197892 h 443552"/>
                    <a:gd name="connsiteX2" fmla="*/ 320722 w 593678"/>
                    <a:gd name="connsiteY2" fmla="*/ 443552 h 443552"/>
                    <a:gd name="connsiteX3" fmla="*/ 3412 w 593678"/>
                    <a:gd name="connsiteY3" fmla="*/ 290015 h 443552"/>
                    <a:gd name="connsiteX4" fmla="*/ 0 w 593678"/>
                    <a:gd name="connsiteY4" fmla="*/ 13648 h 443552"/>
                    <a:gd name="connsiteX5" fmla="*/ 187657 w 593678"/>
                    <a:gd name="connsiteY5" fmla="*/ 0 h 443552"/>
                    <a:gd name="connsiteX6" fmla="*/ 351430 w 593678"/>
                    <a:gd name="connsiteY6" fmla="*/ 218364 h 443552"/>
                    <a:gd name="connsiteX7" fmla="*/ 593678 w 593678"/>
                    <a:gd name="connsiteY7" fmla="*/ 27295 h 443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93678" h="443552">
                      <a:moveTo>
                        <a:pt x="593678" y="27295"/>
                      </a:moveTo>
                      <a:lnTo>
                        <a:pt x="586854" y="197892"/>
                      </a:lnTo>
                      <a:lnTo>
                        <a:pt x="320722" y="443552"/>
                      </a:lnTo>
                      <a:lnTo>
                        <a:pt x="3412" y="290015"/>
                      </a:lnTo>
                      <a:cubicBezTo>
                        <a:pt x="2275" y="197893"/>
                        <a:pt x="1137" y="105770"/>
                        <a:pt x="0" y="13648"/>
                      </a:cubicBezTo>
                      <a:lnTo>
                        <a:pt x="187657" y="0"/>
                      </a:lnTo>
                      <a:lnTo>
                        <a:pt x="351430" y="218364"/>
                      </a:lnTo>
                      <a:lnTo>
                        <a:pt x="593678" y="27295"/>
                      </a:lnTo>
                      <a:close/>
                    </a:path>
                  </a:pathLst>
                </a:custGeom>
                <a:noFill/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>
                    <a:solidFill>
                      <a:prstClr val="white"/>
                    </a:solidFill>
                    <a:latin typeface="Calibri"/>
                    <a:ea typeface="ＭＳ Ｐゴシック" panose="020B0600070205080204" pitchFamily="50" charset="-128"/>
                  </a:endParaRPr>
                </a:p>
              </p:txBody>
            </p:sp>
            <p:sp>
              <p:nvSpPr>
                <p:cNvPr id="29" name="フリーフォーム 278">
                  <a:extLst>
                    <a:ext uri="{FF2B5EF4-FFF2-40B4-BE49-F238E27FC236}">
                      <a16:creationId xmlns:a16="http://schemas.microsoft.com/office/drawing/2014/main" id="{C7A80289-5B98-BF76-B438-6C815FB79059}"/>
                    </a:ext>
                  </a:extLst>
                </p:cNvPr>
                <p:cNvSpPr/>
                <p:nvPr/>
              </p:nvSpPr>
              <p:spPr>
                <a:xfrm>
                  <a:off x="0" y="3412"/>
                  <a:ext cx="678815" cy="214630"/>
                </a:xfrm>
                <a:custGeom>
                  <a:avLst/>
                  <a:gdLst>
                    <a:gd name="connsiteX0" fmla="*/ 242248 w 678976"/>
                    <a:gd name="connsiteY0" fmla="*/ 194481 h 214953"/>
                    <a:gd name="connsiteX1" fmla="*/ 0 w 678976"/>
                    <a:gd name="connsiteY1" fmla="*/ 214953 h 214953"/>
                    <a:gd name="connsiteX2" fmla="*/ 255895 w 678976"/>
                    <a:gd name="connsiteY2" fmla="*/ 23884 h 214953"/>
                    <a:gd name="connsiteX3" fmla="*/ 528851 w 678976"/>
                    <a:gd name="connsiteY3" fmla="*/ 0 h 214953"/>
                    <a:gd name="connsiteX4" fmla="*/ 678976 w 678976"/>
                    <a:gd name="connsiteY4" fmla="*/ 194481 h 214953"/>
                    <a:gd name="connsiteX5" fmla="*/ 648269 w 678976"/>
                    <a:gd name="connsiteY5" fmla="*/ 211541 h 214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78976" h="214953">
                      <a:moveTo>
                        <a:pt x="242248" y="194481"/>
                      </a:moveTo>
                      <a:lnTo>
                        <a:pt x="0" y="214953"/>
                      </a:lnTo>
                      <a:lnTo>
                        <a:pt x="255895" y="23884"/>
                      </a:lnTo>
                      <a:lnTo>
                        <a:pt x="528851" y="0"/>
                      </a:lnTo>
                      <a:lnTo>
                        <a:pt x="678976" y="194481"/>
                      </a:lnTo>
                      <a:lnTo>
                        <a:pt x="648269" y="211541"/>
                      </a:lnTo>
                    </a:path>
                  </a:pathLst>
                </a:custGeom>
                <a:noFill/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>
                    <a:solidFill>
                      <a:prstClr val="white"/>
                    </a:solidFill>
                    <a:latin typeface="Calibri"/>
                    <a:ea typeface="ＭＳ Ｐゴシック" panose="020B0600070205080204" pitchFamily="50" charset="-128"/>
                  </a:endParaRPr>
                </a:p>
              </p:txBody>
            </p:sp>
            <p:sp>
              <p:nvSpPr>
                <p:cNvPr id="30" name="フリーフォーム 279">
                  <a:extLst>
                    <a:ext uri="{FF2B5EF4-FFF2-40B4-BE49-F238E27FC236}">
                      <a16:creationId xmlns:a16="http://schemas.microsoft.com/office/drawing/2014/main" id="{8AB1CEAB-8037-2CDC-4C87-05596E8535CB}"/>
                    </a:ext>
                  </a:extLst>
                </p:cNvPr>
                <p:cNvSpPr/>
                <p:nvPr/>
              </p:nvSpPr>
              <p:spPr>
                <a:xfrm>
                  <a:off x="232012" y="0"/>
                  <a:ext cx="303663" cy="187657"/>
                </a:xfrm>
                <a:custGeom>
                  <a:avLst/>
                  <a:gdLst>
                    <a:gd name="connsiteX0" fmla="*/ 0 w 303663"/>
                    <a:gd name="connsiteY0" fmla="*/ 187657 h 187657"/>
                    <a:gd name="connsiteX1" fmla="*/ 303663 w 303663"/>
                    <a:gd name="connsiteY1" fmla="*/ 0 h 1876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03663" h="187657">
                      <a:moveTo>
                        <a:pt x="0" y="187657"/>
                      </a:moveTo>
                      <a:lnTo>
                        <a:pt x="303663" y="0"/>
                      </a:lnTo>
                    </a:path>
                  </a:pathLst>
                </a:custGeom>
                <a:noFill/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>
                    <a:solidFill>
                      <a:prstClr val="white"/>
                    </a:solidFill>
                    <a:latin typeface="Calibri"/>
                    <a:ea typeface="ＭＳ Ｐゴシック" panose="020B0600070205080204" pitchFamily="50" charset="-128"/>
                  </a:endParaRPr>
                </a:p>
              </p:txBody>
            </p:sp>
          </p:grpSp>
          <p:sp>
            <p:nvSpPr>
              <p:cNvPr id="23" name="フリーフォーム 281">
                <a:extLst>
                  <a:ext uri="{FF2B5EF4-FFF2-40B4-BE49-F238E27FC236}">
                    <a16:creationId xmlns:a16="http://schemas.microsoft.com/office/drawing/2014/main" id="{2519E9D9-490A-880F-07CE-9342C6CE97C3}"/>
                  </a:ext>
                </a:extLst>
              </p:cNvPr>
              <p:cNvSpPr/>
              <p:nvPr/>
            </p:nvSpPr>
            <p:spPr>
              <a:xfrm>
                <a:off x="552552" y="601451"/>
                <a:ext cx="122246" cy="73347"/>
              </a:xfrm>
              <a:custGeom>
                <a:avLst/>
                <a:gdLst>
                  <a:gd name="connsiteX0" fmla="*/ 122246 w 122246"/>
                  <a:gd name="connsiteY0" fmla="*/ 73347 h 73347"/>
                  <a:gd name="connsiteX1" fmla="*/ 0 w 122246"/>
                  <a:gd name="connsiteY1" fmla="*/ 0 h 73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246" h="73347">
                    <a:moveTo>
                      <a:pt x="122246" y="73347"/>
                    </a:moveTo>
                    <a:lnTo>
                      <a:pt x="0" y="0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>
                  <a:solidFill>
                    <a:prstClr val="white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4" name="フリーフォーム 282">
                <a:extLst>
                  <a:ext uri="{FF2B5EF4-FFF2-40B4-BE49-F238E27FC236}">
                    <a16:creationId xmlns:a16="http://schemas.microsoft.com/office/drawing/2014/main" id="{BF54D301-4E20-9240-11C0-E5103278FFC8}"/>
                  </a:ext>
                </a:extLst>
              </p:cNvPr>
              <p:cNvSpPr/>
              <p:nvPr/>
            </p:nvSpPr>
            <p:spPr>
              <a:xfrm>
                <a:off x="645459" y="396077"/>
                <a:ext cx="1271358" cy="391187"/>
              </a:xfrm>
              <a:custGeom>
                <a:avLst/>
                <a:gdLst>
                  <a:gd name="connsiteX0" fmla="*/ 0 w 1271358"/>
                  <a:gd name="connsiteY0" fmla="*/ 122246 h 391187"/>
                  <a:gd name="connsiteX1" fmla="*/ 161365 w 1271358"/>
                  <a:gd name="connsiteY1" fmla="*/ 0 h 391187"/>
                  <a:gd name="connsiteX2" fmla="*/ 1271358 w 1271358"/>
                  <a:gd name="connsiteY2" fmla="*/ 391187 h 391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71358" h="391187">
                    <a:moveTo>
                      <a:pt x="0" y="122246"/>
                    </a:moveTo>
                    <a:lnTo>
                      <a:pt x="161365" y="0"/>
                    </a:lnTo>
                    <a:lnTo>
                      <a:pt x="1271358" y="391187"/>
                    </a:lnTo>
                  </a:path>
                </a:pathLst>
              </a:custGeom>
              <a:noFill/>
              <a:ln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>
                  <a:solidFill>
                    <a:prstClr val="white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5" name="円柱 24">
                <a:extLst>
                  <a:ext uri="{FF2B5EF4-FFF2-40B4-BE49-F238E27FC236}">
                    <a16:creationId xmlns:a16="http://schemas.microsoft.com/office/drawing/2014/main" id="{0D5C54B9-4B0F-54DD-2CC5-D576557D4E30}"/>
                  </a:ext>
                </a:extLst>
              </p:cNvPr>
              <p:cNvSpPr/>
              <p:nvPr/>
            </p:nvSpPr>
            <p:spPr>
              <a:xfrm>
                <a:off x="1770113" y="395915"/>
                <a:ext cx="185814" cy="1062277"/>
              </a:xfrm>
              <a:prstGeom prst="can">
                <a:avLst/>
              </a:prstGeom>
              <a:scene3d>
                <a:camera prst="orthographicFront">
                  <a:rot lat="0" lon="0" rev="78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>
                  <a:solidFill>
                    <a:prstClr val="white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</p:grpSp>
      </p:grpSp>
      <p:pic>
        <p:nvPicPr>
          <p:cNvPr id="7169" name="図 42" descr="デバイス, 建物, 屋外, 岩 が含まれている画像&#10;&#10;自動的に生成された説明">
            <a:extLst>
              <a:ext uri="{FF2B5EF4-FFF2-40B4-BE49-F238E27FC236}">
                <a16:creationId xmlns:a16="http://schemas.microsoft.com/office/drawing/2014/main" id="{C3B9DB35-5E5D-C463-FE11-A1EDC1F75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885" y="4467639"/>
            <a:ext cx="1841406" cy="171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07" name="スライド番号プレースホルダー 7206">
            <a:extLst>
              <a:ext uri="{FF2B5EF4-FFF2-40B4-BE49-F238E27FC236}">
                <a16:creationId xmlns:a16="http://schemas.microsoft.com/office/drawing/2014/main" id="{C3255FFA-7890-BB0A-456A-27E6FE604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D2D8002D-B5B0-4BAC-B1F6-782DDCCE6D9C}" type="slidenum">
              <a:rPr lang="ja-JP" altLang="en-US" sz="1600" b="1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pPr/>
              <a:t>18</a:t>
            </a:fld>
            <a:endParaRPr lang="ja-JP" altLang="en-US" sz="1600" b="1" dirty="0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3186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BB3D01-CB86-367C-D406-F01739A74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600" dirty="0"/>
              <a:t>3. Illegal Connection </a:t>
            </a:r>
            <a:r>
              <a:rPr lang="hi-IN" altLang="ja-JP" sz="3600" dirty="0"/>
              <a:t>का प्रतिरोधि उपायहरूको प्राविधिक निरीक्षण योजनाको विवरण</a:t>
            </a:r>
            <a:endParaRPr lang="ja-JP" altLang="en-US" sz="36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63E7AF6-D422-EECB-FC68-D93393DB9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410634"/>
            <a:ext cx="10530470" cy="3484984"/>
          </a:xfrm>
        </p:spPr>
        <p:txBody>
          <a:bodyPr/>
          <a:lstStyle/>
          <a:p>
            <a:pPr marL="514350" indent="-514350">
              <a:buAutoNum type="arabicParenBoth" startAt="6"/>
            </a:pPr>
            <a:r>
              <a:rPr kumimoji="1" lang="hi-IN" altLang="ja-JP" dirty="0"/>
              <a:t>पानी ट्यांक तर्फ बाइपास गरिएको चेक गर्न</a:t>
            </a:r>
            <a:endParaRPr kumimoji="1" lang="en-US" altLang="ja-JP" dirty="0"/>
          </a:p>
          <a:p>
            <a:pPr marL="514350" indent="-514350">
              <a:buAutoNum type="arabicParenBoth" startAt="6"/>
            </a:pPr>
            <a:endParaRPr lang="en-US" altLang="ja-JP" dirty="0"/>
          </a:p>
          <a:p>
            <a:pPr marL="514350" indent="-514350">
              <a:buAutoNum type="arabicParenBoth" startAt="6"/>
            </a:pPr>
            <a:endParaRPr kumimoji="1" lang="en-US" altLang="ja-JP" dirty="0"/>
          </a:p>
          <a:p>
            <a:pPr marL="514350" indent="-514350">
              <a:buAutoNum type="arabicParenBoth" startAt="6"/>
            </a:pPr>
            <a:endParaRPr lang="en-US" altLang="ja-JP" dirty="0"/>
          </a:p>
          <a:p>
            <a:pPr marL="514350" indent="-514350">
              <a:buAutoNum type="arabicParenBoth" startAt="6"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308B7E61-4886-7D28-0555-E510458A5B7E}"/>
              </a:ext>
            </a:extLst>
          </p:cNvPr>
          <p:cNvGrpSpPr>
            <a:grpSpLocks noChangeAspect="1"/>
          </p:cNvGrpSpPr>
          <p:nvPr/>
        </p:nvGrpSpPr>
        <p:grpSpPr>
          <a:xfrm>
            <a:off x="1973767" y="2330897"/>
            <a:ext cx="8584804" cy="2665080"/>
            <a:chOff x="2134235" y="2733040"/>
            <a:chExt cx="4875530" cy="1391920"/>
          </a:xfrm>
        </p:grpSpPr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692827BD-7829-431D-C29F-E680EE63E4C4}"/>
                </a:ext>
              </a:extLst>
            </p:cNvPr>
            <p:cNvGrpSpPr/>
            <p:nvPr/>
          </p:nvGrpSpPr>
          <p:grpSpPr>
            <a:xfrm>
              <a:off x="2134235" y="2733040"/>
              <a:ext cx="4875530" cy="1391920"/>
              <a:chOff x="0" y="0"/>
              <a:chExt cx="4875530" cy="1391920"/>
            </a:xfrm>
          </p:grpSpPr>
          <p:pic>
            <p:nvPicPr>
              <p:cNvPr id="5" name="図 4" descr="ダイアグラム&#10;&#10;自動的に生成された説明">
                <a:extLst>
                  <a:ext uri="{FF2B5EF4-FFF2-40B4-BE49-F238E27FC236}">
                    <a16:creationId xmlns:a16="http://schemas.microsoft.com/office/drawing/2014/main" id="{D741BA89-5AFB-3149-9BE2-7C3B529AF9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875530" cy="139192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" name="吹き出し: 四角形 5">
                <a:extLst>
                  <a:ext uri="{FF2B5EF4-FFF2-40B4-BE49-F238E27FC236}">
                    <a16:creationId xmlns:a16="http://schemas.microsoft.com/office/drawing/2014/main" id="{EB6374EE-4D31-25F5-8509-50E5EFB81EF8}"/>
                  </a:ext>
                </a:extLst>
              </p:cNvPr>
              <p:cNvSpPr/>
              <p:nvPr/>
            </p:nvSpPr>
            <p:spPr>
              <a:xfrm>
                <a:off x="2754775" y="28936"/>
                <a:ext cx="1730415" cy="329565"/>
              </a:xfrm>
              <a:prstGeom prst="wedgeRectCallout">
                <a:avLst>
                  <a:gd name="adj1" fmla="val -36862"/>
                  <a:gd name="adj2" fmla="val 108285"/>
                </a:avLst>
              </a:prstGeom>
              <a:solidFill>
                <a:sysClr val="window" lastClr="FFFFFF"/>
              </a:solidFill>
              <a:ln w="25400" cap="flat" cmpd="sng" algn="ctr">
                <a:solidFill>
                  <a:srgbClr val="F79646"/>
                </a:solidFill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340" indent="-180340" algn="ctr">
                  <a:lnSpc>
                    <a:spcPts val="1900"/>
                  </a:lnSpc>
                  <a:defRPr/>
                </a:pPr>
                <a:r>
                  <a:rPr kumimoji="0" lang="en-US" kern="1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1. </a:t>
                </a:r>
                <a:r>
                  <a:rPr kumimoji="0" lang="hi-IN" kern="1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ग्राहकको मिटरको नजिकको भल्भ बन्द गर्नुहोस्</a:t>
                </a:r>
                <a:endParaRPr kumimoji="0" lang="ja-JP" altLang="en-US" sz="2400" kern="100" dirty="0">
                  <a:solidFill>
                    <a:sysClr val="windowText" lastClr="000000"/>
                  </a:solidFill>
                  <a:latin typeface="Century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" name="吹き出し: 四角形 6">
              <a:extLst>
                <a:ext uri="{FF2B5EF4-FFF2-40B4-BE49-F238E27FC236}">
                  <a16:creationId xmlns:a16="http://schemas.microsoft.com/office/drawing/2014/main" id="{5E8529B8-149F-655D-7266-EF098BA33DF7}"/>
                </a:ext>
              </a:extLst>
            </p:cNvPr>
            <p:cNvSpPr/>
            <p:nvPr/>
          </p:nvSpPr>
          <p:spPr>
            <a:xfrm>
              <a:off x="2642751" y="3713217"/>
              <a:ext cx="1353185" cy="411743"/>
            </a:xfrm>
            <a:prstGeom prst="wedgeRectCallout">
              <a:avLst>
                <a:gd name="adj1" fmla="val 78715"/>
                <a:gd name="adj2" fmla="val -91769"/>
              </a:avLst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0" tIns="36000" rIns="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900"/>
                </a:lnSpc>
                <a:defRPr/>
              </a:pPr>
              <a:r>
                <a:rPr kumimoji="0" lang="en-US" kern="1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2. </a:t>
              </a:r>
              <a:r>
                <a:rPr kumimoji="0" lang="hi-IN" kern="1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पानी ट्यांकमा पानी झरी राखेको छ कि सुन्नुहोस। </a:t>
              </a:r>
              <a:endParaRPr kumimoji="0" lang="ja-JP" altLang="en-US" sz="2400" kern="100" dirty="0">
                <a:solidFill>
                  <a:sysClr val="windowText" lastClr="000000"/>
                </a:solidFill>
                <a:latin typeface="Century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565CAE0-C437-B210-1580-2328D214E816}"/>
              </a:ext>
            </a:extLst>
          </p:cNvPr>
          <p:cNvSpPr txBox="1"/>
          <p:nvPr/>
        </p:nvSpPr>
        <p:spPr>
          <a:xfrm>
            <a:off x="910681" y="5220502"/>
            <a:ext cx="105304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altLang="ja-JP" sz="24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पानी वितरण समय भन्दा बाहेक मिटर झिकेर सर्विस पाइप बाट वितरण पाइप तर्फ़ पानी पठाउनु होस्। </a:t>
            </a:r>
            <a:r>
              <a:rPr lang="en-US" altLang="ja-JP" sz="24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 </a:t>
            </a:r>
          </a:p>
          <a:p>
            <a:r>
              <a:rPr lang="hi-IN" altLang="ja-JP" sz="24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यदि यसो गर्दा पानी ट्यांकमा पानी झर्यो भने त्यहाँ </a:t>
            </a:r>
            <a:r>
              <a:rPr lang="en-US" altLang="ja-JP" sz="24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illegal </a:t>
            </a:r>
            <a:r>
              <a:rPr lang="hi-IN" altLang="ja-JP" sz="240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प्रयोग भएको हुन सक्छ।</a:t>
            </a:r>
            <a:endParaRPr lang="en-US" altLang="ja-JP" sz="2400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4B7F1ACF-73D2-D6E0-E2A8-498D40A1D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D2D8002D-B5B0-4BAC-B1F6-782DDCCE6D9C}" type="slidenum">
              <a:rPr lang="ja-JP" altLang="en-US" sz="1600" b="1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pPr/>
              <a:t>19</a:t>
            </a:fld>
            <a:endParaRPr lang="ja-JP" altLang="en-US" sz="1600" b="1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595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B275D7-4B76-5307-E873-07DEC5798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 algn="l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dirty="0"/>
              <a:t>आजको प्रस्तुतिका सामग्री:</a:t>
            </a:r>
            <a:endParaRPr kumimoji="1" lang="ja-JP" alt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6F44464-7906-A901-E836-94A93B816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hi-IN" altLang="ja-JP" sz="3000" kern="100" dirty="0">
                <a:ea typeface="ＭＳ 明朝" panose="02020609040205080304" pitchFamily="17" charset="-128"/>
                <a:cs typeface="Times New Roman" panose="02020603050405020304" pitchFamily="18" charset="0"/>
              </a:rPr>
              <a:t>भाग</a:t>
            </a:r>
            <a:r>
              <a:rPr lang="en-US" altLang="ja-JP" sz="3000" kern="100" dirty="0">
                <a:ea typeface="ＭＳ 明朝" panose="02020609040205080304" pitchFamily="17" charset="-128"/>
                <a:cs typeface="Times New Roman" panose="02020603050405020304" pitchFamily="18" charset="0"/>
              </a:rPr>
              <a:t> 1</a:t>
            </a:r>
            <a:r>
              <a:rPr lang="ja-JP" altLang="en-US" sz="3000" kern="100" dirty="0">
                <a:ea typeface="ＭＳ 明朝" panose="02020609040205080304" pitchFamily="17" charset="-128"/>
                <a:cs typeface="Arial" panose="020B0604020202020204" pitchFamily="34" charset="0"/>
              </a:rPr>
              <a:t>　</a:t>
            </a:r>
            <a:r>
              <a:rPr lang="hi-IN" altLang="ja-JP" sz="3000" kern="100" dirty="0">
                <a:ea typeface="ＭＳ 明朝" panose="02020609040205080304" pitchFamily="17" charset="-128"/>
                <a:cs typeface="Times New Roman" panose="02020603050405020304" pitchFamily="18" charset="0"/>
              </a:rPr>
              <a:t> निरीक्षण योजना</a:t>
            </a:r>
            <a:endParaRPr lang="ja-JP" altLang="ja-JP" sz="3000" kern="100" dirty="0"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hi-IN" altLang="ja-JP" sz="3000" kern="100" dirty="0">
                <a:ea typeface="ＭＳ 明朝" panose="02020609040205080304" pitchFamily="17" charset="-128"/>
                <a:cs typeface="Times New Roman" panose="02020603050405020304" pitchFamily="18" charset="0"/>
              </a:rPr>
              <a:t>भाग</a:t>
            </a:r>
            <a:r>
              <a:rPr lang="en-US" altLang="ja-JP" sz="3000" kern="100" dirty="0">
                <a:ea typeface="ＭＳ 明朝" panose="02020609040205080304" pitchFamily="17" charset="-128"/>
                <a:cs typeface="Times New Roman" panose="02020603050405020304" pitchFamily="18" charset="0"/>
              </a:rPr>
              <a:t> 2</a:t>
            </a:r>
            <a:r>
              <a:rPr lang="ja-JP" altLang="ja-JP" sz="3000" kern="100" dirty="0">
                <a:ea typeface="ＭＳ 明朝" panose="02020609040205080304" pitchFamily="17" charset="-128"/>
                <a:cs typeface="Arial" panose="020B0604020202020204" pitchFamily="34" charset="0"/>
              </a:rPr>
              <a:t>　</a:t>
            </a:r>
            <a:r>
              <a:rPr lang="hi-IN" altLang="ja-JP" sz="3000" kern="100" dirty="0">
                <a:ea typeface="ＭＳ 明朝" panose="02020609040205080304" pitchFamily="17" charset="-128"/>
                <a:cs typeface="Times New Roman" panose="02020603050405020304" pitchFamily="18" charset="0"/>
              </a:rPr>
              <a:t> प्राविधिक निरीक्षण</a:t>
            </a:r>
            <a:endParaRPr lang="ja-JP" altLang="ja-JP" sz="3000" kern="100" dirty="0"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hi-IN" altLang="ja-JP" sz="3000" kern="100" dirty="0">
                <a:ea typeface="ＭＳ 明朝" panose="02020609040205080304" pitchFamily="17" charset="-128"/>
                <a:cs typeface="Times New Roman" panose="02020603050405020304" pitchFamily="18" charset="0"/>
              </a:rPr>
              <a:t>भाग</a:t>
            </a:r>
            <a:r>
              <a:rPr lang="en-US" altLang="ja-JP" sz="3000" kern="100" dirty="0">
                <a:ea typeface="ＭＳ 明朝" panose="02020609040205080304" pitchFamily="17" charset="-128"/>
                <a:cs typeface="Times New Roman" panose="02020603050405020304" pitchFamily="18" charset="0"/>
              </a:rPr>
              <a:t> 3      </a:t>
            </a:r>
            <a:r>
              <a:rPr lang="hi-IN" altLang="ja-JP" sz="3000" kern="100" dirty="0">
                <a:ea typeface="ＭＳ 明朝" panose="02020609040205080304" pitchFamily="17" charset="-128"/>
                <a:cs typeface="Times New Roman" panose="02020603050405020304" pitchFamily="18" charset="0"/>
              </a:rPr>
              <a:t>वैधीकरण प्रक्रिया</a:t>
            </a:r>
            <a:endParaRPr lang="ja-JP" altLang="ja-JP" sz="3000" kern="100" dirty="0"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hi-IN" altLang="ja-JP" sz="3000" kern="100" dirty="0">
                <a:ea typeface="ＭＳ 明朝" panose="02020609040205080304" pitchFamily="17" charset="-128"/>
                <a:cs typeface="Times New Roman" panose="02020603050405020304" pitchFamily="18" charset="0"/>
              </a:rPr>
              <a:t>भाग</a:t>
            </a:r>
            <a:r>
              <a:rPr lang="en-US" altLang="ja-JP" sz="3000" kern="100" dirty="0">
                <a:ea typeface="ＭＳ 明朝" panose="02020609040205080304" pitchFamily="17" charset="-128"/>
                <a:cs typeface="Times New Roman" panose="02020603050405020304" pitchFamily="18" charset="0"/>
              </a:rPr>
              <a:t> 4     Q&amp;A </a:t>
            </a:r>
            <a:r>
              <a:rPr lang="hi-IN" altLang="ja-JP" sz="3000" kern="100" dirty="0">
                <a:ea typeface="ＭＳ 明朝" panose="02020609040205080304" pitchFamily="17" charset="-128"/>
                <a:cs typeface="Times New Roman" panose="02020603050405020304" pitchFamily="18" charset="0"/>
              </a:rPr>
              <a:t>तथा</a:t>
            </a:r>
            <a:r>
              <a:rPr lang="en-US" altLang="ja-JP" sz="3000" kern="100" dirty="0"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hi-IN" altLang="ja-JP" sz="3000" kern="100" dirty="0">
                <a:ea typeface="ＭＳ 明朝" panose="02020609040205080304" pitchFamily="17" charset="-128"/>
                <a:cs typeface="Times New Roman" panose="02020603050405020304" pitchFamily="18" charset="0"/>
              </a:rPr>
              <a:t>प्रयोगकर्ताहरूसँग </a:t>
            </a:r>
            <a:r>
              <a:rPr lang="hi-IN" altLang="ja-JP" sz="3000" kern="100" dirty="0">
                <a:latin typeface="Times New Roman" panose="02020603050405020304" pitchFamily="18" charset="0"/>
                <a:ea typeface="ＭＳ 明朝" panose="02020609040205080304" pitchFamily="17" charset="-128"/>
              </a:rPr>
              <a:t>वार्तालाप</a:t>
            </a:r>
            <a:endParaRPr lang="en-US" altLang="ja-JP" sz="3000" kern="100" dirty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altLang="ja-JP" sz="3000" kern="100" dirty="0">
                <a:ea typeface="ＭＳ 明朝" panose="02020609040205080304" pitchFamily="17" charset="-128"/>
                <a:cs typeface="Times New Roman" panose="02020603050405020304" pitchFamily="18" charset="0"/>
              </a:rPr>
              <a:t>              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C385709-E108-EFD6-51DF-FA9DB2DCF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D2D8002D-B5B0-4BAC-B1F6-782DDCCE6D9C}" type="slidenum">
              <a:rPr lang="ja-JP" altLang="en-US" sz="1600" b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pPr/>
              <a:t>2</a:t>
            </a:fld>
            <a:endParaRPr lang="ja-JP" altLang="en-US" sz="1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7188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89545B-631F-9057-B2E8-64EA7490C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005" y="274638"/>
            <a:ext cx="10281423" cy="931065"/>
          </a:xfrm>
        </p:spPr>
        <p:txBody>
          <a:bodyPr>
            <a:noAutofit/>
          </a:bodyPr>
          <a:lstStyle/>
          <a:p>
            <a:r>
              <a:rPr lang="en-US" altLang="ja-JP" sz="3200" dirty="0"/>
              <a:t>(6) </a:t>
            </a:r>
            <a:r>
              <a:rPr lang="hi-IN" altLang="ja-JP" sz="3200" u="sng" dirty="0"/>
              <a:t>पानी ट्यांकमा </a:t>
            </a:r>
            <a:r>
              <a:rPr lang="hi-IN" altLang="ja-JP" sz="3200" dirty="0"/>
              <a:t>बाइ-पास चेक: फ्लो चार्टमा </a:t>
            </a:r>
            <a:endParaRPr lang="ja-JP" altLang="en-US" sz="3200" u="sng" dirty="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4D6806D6-8CCC-E592-26D1-3B5CB6091C01}"/>
              </a:ext>
            </a:extLst>
          </p:cNvPr>
          <p:cNvGrpSpPr/>
          <p:nvPr/>
        </p:nvGrpSpPr>
        <p:grpSpPr>
          <a:xfrm>
            <a:off x="1237785" y="1422624"/>
            <a:ext cx="9779620" cy="5102721"/>
            <a:chOff x="-6350" y="0"/>
            <a:chExt cx="5104765" cy="4239192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8462A139-0C10-3612-96A8-03681F9F2282}"/>
                </a:ext>
              </a:extLst>
            </p:cNvPr>
            <p:cNvGrpSpPr/>
            <p:nvPr/>
          </p:nvGrpSpPr>
          <p:grpSpPr>
            <a:xfrm>
              <a:off x="1524000" y="0"/>
              <a:ext cx="2279650" cy="381635"/>
              <a:chOff x="75235" y="0"/>
              <a:chExt cx="2279650" cy="381635"/>
            </a:xfrm>
          </p:grpSpPr>
          <p:sp>
            <p:nvSpPr>
              <p:cNvPr id="39" name="円/楕円 333">
                <a:extLst>
                  <a:ext uri="{FF2B5EF4-FFF2-40B4-BE49-F238E27FC236}">
                    <a16:creationId xmlns:a16="http://schemas.microsoft.com/office/drawing/2014/main" id="{1630F1A9-6202-7F25-E95E-7771D6BD61C8}"/>
                  </a:ext>
                </a:extLst>
              </p:cNvPr>
              <p:cNvSpPr/>
              <p:nvPr/>
            </p:nvSpPr>
            <p:spPr>
              <a:xfrm>
                <a:off x="75235" y="0"/>
                <a:ext cx="2279650" cy="381635"/>
              </a:xfrm>
              <a:prstGeom prst="ellipse">
                <a:avLst/>
              </a:prstGeom>
              <a:blipFill>
                <a:blip r:embed="rId2"/>
                <a:tile tx="0" ty="0" sx="100000" sy="100000" flip="none" algn="tl"/>
              </a:blipFill>
              <a:ln w="25400" cap="flat" cmpd="sng" algn="ctr">
                <a:solidFill>
                  <a:srgbClr val="EEECE1">
                    <a:lumMod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ts val="2200"/>
                  </a:lnSpc>
                  <a:defRPr/>
                </a:pPr>
                <a:endParaRPr kumimoji="0" lang="ja-JP" altLang="en-US" sz="3200" kern="0">
                  <a:solidFill>
                    <a:sysClr val="windowText" lastClr="000000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40" name="テキスト ボックス 334">
                <a:extLst>
                  <a:ext uri="{FF2B5EF4-FFF2-40B4-BE49-F238E27FC236}">
                    <a16:creationId xmlns:a16="http://schemas.microsoft.com/office/drawing/2014/main" id="{6386938D-EE75-E138-ED1B-E0D4C2A64AF6}"/>
                  </a:ext>
                </a:extLst>
              </p:cNvPr>
              <p:cNvSpPr txBox="1"/>
              <p:nvPr/>
            </p:nvSpPr>
            <p:spPr>
              <a:xfrm>
                <a:off x="144683" y="42378"/>
                <a:ext cx="2157464" cy="306729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2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i-IN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Bahnschrift SemiBold Condensed" panose="020B0502040204020203" pitchFamily="34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प्रयोगकर्ताको सहमतिमा</a:t>
                </a:r>
                <a:endParaRPr kumimoji="0" lang="ja-JP" altLang="en-US" sz="1600" b="0" i="0" u="none" strike="noStrike" kern="1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19507E09-C34F-238C-8F00-B75344F09E71}"/>
                </a:ext>
              </a:extLst>
            </p:cNvPr>
            <p:cNvGrpSpPr/>
            <p:nvPr/>
          </p:nvGrpSpPr>
          <p:grpSpPr>
            <a:xfrm>
              <a:off x="1536700" y="552450"/>
              <a:ext cx="2279650" cy="381635"/>
              <a:chOff x="75235" y="0"/>
              <a:chExt cx="2279650" cy="381635"/>
            </a:xfrm>
          </p:grpSpPr>
          <p:sp>
            <p:nvSpPr>
              <p:cNvPr id="37" name="円/楕円 336">
                <a:extLst>
                  <a:ext uri="{FF2B5EF4-FFF2-40B4-BE49-F238E27FC236}">
                    <a16:creationId xmlns:a16="http://schemas.microsoft.com/office/drawing/2014/main" id="{EF3EFBDF-CEEC-5962-436C-0B5FCC95946F}"/>
                  </a:ext>
                </a:extLst>
              </p:cNvPr>
              <p:cNvSpPr/>
              <p:nvPr/>
            </p:nvSpPr>
            <p:spPr>
              <a:xfrm>
                <a:off x="75235" y="0"/>
                <a:ext cx="2279650" cy="381635"/>
              </a:xfrm>
              <a:prstGeom prst="ellipse">
                <a:avLst/>
              </a:prstGeom>
              <a:blipFill>
                <a:blip r:embed="rId2"/>
                <a:tile tx="0" ty="0" sx="100000" sy="100000" flip="none" algn="tl"/>
              </a:blipFill>
              <a:ln w="25400" cap="flat" cmpd="sng" algn="ctr">
                <a:solidFill>
                  <a:srgbClr val="EEECE1">
                    <a:lumMod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ts val="2200"/>
                  </a:lnSpc>
                  <a:defRPr/>
                </a:pPr>
                <a:endParaRPr kumimoji="0" lang="ja-JP" altLang="en-US" sz="3200" kern="0">
                  <a:solidFill>
                    <a:sysClr val="windowText" lastClr="000000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8" name="テキスト ボックス 337">
                <a:extLst>
                  <a:ext uri="{FF2B5EF4-FFF2-40B4-BE49-F238E27FC236}">
                    <a16:creationId xmlns:a16="http://schemas.microsoft.com/office/drawing/2014/main" id="{3B740C3F-C532-C146-092D-8C4CB39D9C52}"/>
                  </a:ext>
                </a:extLst>
              </p:cNvPr>
              <p:cNvSpPr txBox="1"/>
              <p:nvPr/>
            </p:nvSpPr>
            <p:spPr>
              <a:xfrm>
                <a:off x="162046" y="37591"/>
                <a:ext cx="2140101" cy="306729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ts val="2200"/>
                  </a:lnSpc>
                  <a:defRPr/>
                </a:pPr>
                <a:r>
                  <a:rPr kumimoji="0" lang="hi-IN" sz="2000" kern="100" dirty="0">
                    <a:solidFill>
                      <a:sysClr val="windowText" lastClr="000000"/>
                    </a:solidFill>
                    <a:latin typeface="Bahnschrift SemiBold Condensed" panose="020B0502040204020203" pitchFamily="34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मिटर संगै को भल्भ बन्द गर्नुहोस् </a:t>
                </a:r>
                <a:endParaRPr kumimoji="0" lang="ja-JP" altLang="en-US" sz="1600" kern="100" dirty="0">
                  <a:solidFill>
                    <a:sysClr val="windowText" lastClr="000000"/>
                  </a:solidFill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494C3E80-E7B4-CFC3-D3D0-561CE4A649F4}"/>
                </a:ext>
              </a:extLst>
            </p:cNvPr>
            <p:cNvGrpSpPr/>
            <p:nvPr/>
          </p:nvGrpSpPr>
          <p:grpSpPr>
            <a:xfrm>
              <a:off x="1549400" y="1130300"/>
              <a:ext cx="2279650" cy="381635"/>
              <a:chOff x="75235" y="0"/>
              <a:chExt cx="2279650" cy="381635"/>
            </a:xfrm>
          </p:grpSpPr>
          <p:sp>
            <p:nvSpPr>
              <p:cNvPr id="35" name="円/楕円 339">
                <a:extLst>
                  <a:ext uri="{FF2B5EF4-FFF2-40B4-BE49-F238E27FC236}">
                    <a16:creationId xmlns:a16="http://schemas.microsoft.com/office/drawing/2014/main" id="{BFD5E19D-EA5B-3A0D-F543-C4F72BFE45B1}"/>
                  </a:ext>
                </a:extLst>
              </p:cNvPr>
              <p:cNvSpPr/>
              <p:nvPr/>
            </p:nvSpPr>
            <p:spPr>
              <a:xfrm>
                <a:off x="75235" y="0"/>
                <a:ext cx="2279650" cy="381635"/>
              </a:xfrm>
              <a:prstGeom prst="ellipse">
                <a:avLst/>
              </a:prstGeom>
              <a:blipFill>
                <a:blip r:embed="rId2"/>
                <a:tile tx="0" ty="0" sx="100000" sy="100000" flip="none" algn="tl"/>
              </a:blipFill>
              <a:ln w="25400" cap="flat" cmpd="sng" algn="ctr">
                <a:solidFill>
                  <a:srgbClr val="EEECE1">
                    <a:lumMod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ts val="2200"/>
                  </a:lnSpc>
                  <a:defRPr/>
                </a:pPr>
                <a:endParaRPr kumimoji="0" lang="ja-JP" altLang="en-US" sz="3200" kern="0">
                  <a:solidFill>
                    <a:sysClr val="windowText" lastClr="000000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6" name="テキスト ボックス 340">
                <a:extLst>
                  <a:ext uri="{FF2B5EF4-FFF2-40B4-BE49-F238E27FC236}">
                    <a16:creationId xmlns:a16="http://schemas.microsoft.com/office/drawing/2014/main" id="{700E90A2-A700-23CC-7E83-A41799095F97}"/>
                  </a:ext>
                </a:extLst>
              </p:cNvPr>
              <p:cNvSpPr txBox="1"/>
              <p:nvPr/>
            </p:nvSpPr>
            <p:spPr>
              <a:xfrm>
                <a:off x="144648" y="30170"/>
                <a:ext cx="2151677" cy="306729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ts val="2200"/>
                  </a:lnSpc>
                  <a:defRPr/>
                </a:pPr>
                <a:r>
                  <a:rPr kumimoji="0" lang="hi-IN" altLang="ja-JP" sz="2000" kern="100" dirty="0">
                    <a:solidFill>
                      <a:sysClr val="windowText" lastClr="000000"/>
                    </a:solidFill>
                    <a:latin typeface="Bahnschrift SemiBold Condensed" panose="020B0502040204020203" pitchFamily="34" charset="0"/>
                    <a:ea typeface="ＭＳ 明朝" panose="02020609040205080304" pitchFamily="17" charset="-128"/>
                  </a:rPr>
                  <a:t>ट्यांकमा</a:t>
                </a:r>
                <a:r>
                  <a:rPr lang="hi-IN" altLang="ja-JP" sz="2000" dirty="0"/>
                  <a:t> </a:t>
                </a:r>
                <a:r>
                  <a:rPr kumimoji="0" lang="hi-IN" sz="2000" kern="100" dirty="0">
                    <a:solidFill>
                      <a:sysClr val="windowText" lastClr="000000"/>
                    </a:solidFill>
                    <a:latin typeface="Bahnschrift SemiBold Condensed" panose="020B0502040204020203" pitchFamily="34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पानी बगेको आवाज सुन्नुहोस्</a:t>
                </a:r>
                <a:endParaRPr kumimoji="0" lang="ja-JP" altLang="en-US" sz="1600" kern="100" dirty="0">
                  <a:solidFill>
                    <a:sysClr val="windowText" lastClr="000000"/>
                  </a:solidFill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D92CCD0C-4018-687C-980F-D069373DF219}"/>
                </a:ext>
              </a:extLst>
            </p:cNvPr>
            <p:cNvGrpSpPr/>
            <p:nvPr/>
          </p:nvGrpSpPr>
          <p:grpSpPr>
            <a:xfrm>
              <a:off x="260350" y="1765300"/>
              <a:ext cx="2279015" cy="381635"/>
              <a:chOff x="62531" y="12700"/>
              <a:chExt cx="2279650" cy="381635"/>
            </a:xfrm>
          </p:grpSpPr>
          <p:sp>
            <p:nvSpPr>
              <p:cNvPr id="33" name="円/楕円 342">
                <a:extLst>
                  <a:ext uri="{FF2B5EF4-FFF2-40B4-BE49-F238E27FC236}">
                    <a16:creationId xmlns:a16="http://schemas.microsoft.com/office/drawing/2014/main" id="{99AB99CB-08AF-CCAF-779D-7063D3AE2EE0}"/>
                  </a:ext>
                </a:extLst>
              </p:cNvPr>
              <p:cNvSpPr/>
              <p:nvPr/>
            </p:nvSpPr>
            <p:spPr>
              <a:xfrm>
                <a:off x="62531" y="12700"/>
                <a:ext cx="2279650" cy="381635"/>
              </a:xfrm>
              <a:prstGeom prst="ellipse">
                <a:avLst/>
              </a:prstGeom>
              <a:blipFill dpi="0" rotWithShape="1">
                <a:blip r:embed="rId3">
                  <a:alphaModFix amt="60000"/>
                </a:blip>
                <a:srcRect/>
                <a:tile tx="0" ty="0" sx="100000" sy="100000" flip="none" algn="tl"/>
              </a:blipFill>
              <a:ln w="25400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ts val="2200"/>
                  </a:lnSpc>
                  <a:defRPr/>
                </a:pPr>
                <a:endParaRPr kumimoji="0" lang="ja-JP" altLang="en-US" sz="3200" kern="0">
                  <a:solidFill>
                    <a:sysClr val="windowText" lastClr="000000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4" name="テキスト ボックス 343">
                <a:extLst>
                  <a:ext uri="{FF2B5EF4-FFF2-40B4-BE49-F238E27FC236}">
                    <a16:creationId xmlns:a16="http://schemas.microsoft.com/office/drawing/2014/main" id="{BD34A4A8-02B4-7A49-F59B-47BA41FEB728}"/>
                  </a:ext>
                </a:extLst>
              </p:cNvPr>
              <p:cNvSpPr txBox="1"/>
              <p:nvPr/>
            </p:nvSpPr>
            <p:spPr>
              <a:xfrm>
                <a:off x="119892" y="73418"/>
                <a:ext cx="2169319" cy="230138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ts val="2200"/>
                  </a:lnSpc>
                  <a:defRPr/>
                </a:pPr>
                <a:r>
                  <a:rPr kumimoji="0" lang="hi-IN" sz="2000" kern="100" dirty="0">
                    <a:solidFill>
                      <a:sysClr val="windowText" lastClr="000000"/>
                    </a:solidFill>
                    <a:latin typeface="Bahnschrift SemiBold Condensed" panose="020B0502040204020203" pitchFamily="34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पानी बगेको आवाज आउँछ।</a:t>
                </a:r>
                <a:endParaRPr kumimoji="0" lang="ja-JP" altLang="en-US" sz="1600" kern="100" dirty="0">
                  <a:solidFill>
                    <a:sysClr val="windowText" lastClr="000000"/>
                  </a:solidFill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D616890E-9C00-11B6-9131-6D6A6F5617B6}"/>
                </a:ext>
              </a:extLst>
            </p:cNvPr>
            <p:cNvGrpSpPr/>
            <p:nvPr/>
          </p:nvGrpSpPr>
          <p:grpSpPr>
            <a:xfrm>
              <a:off x="2819400" y="1771650"/>
              <a:ext cx="2279015" cy="381635"/>
              <a:chOff x="81587" y="19050"/>
              <a:chExt cx="2279650" cy="381635"/>
            </a:xfrm>
          </p:grpSpPr>
          <p:sp>
            <p:nvSpPr>
              <p:cNvPr id="31" name="円/楕円 345">
                <a:extLst>
                  <a:ext uri="{FF2B5EF4-FFF2-40B4-BE49-F238E27FC236}">
                    <a16:creationId xmlns:a16="http://schemas.microsoft.com/office/drawing/2014/main" id="{303A700A-EFB9-0003-FCCE-877954EE4E82}"/>
                  </a:ext>
                </a:extLst>
              </p:cNvPr>
              <p:cNvSpPr/>
              <p:nvPr/>
            </p:nvSpPr>
            <p:spPr>
              <a:xfrm>
                <a:off x="81587" y="19050"/>
                <a:ext cx="2279650" cy="381635"/>
              </a:xfrm>
              <a:prstGeom prst="ellipse">
                <a:avLst/>
              </a:prstGeom>
              <a:blipFill dpi="0" rotWithShape="1">
                <a:blip r:embed="rId4">
                  <a:alphaModFix amt="51000"/>
                </a:blip>
                <a:srcRect/>
                <a:tile tx="0" ty="0" sx="100000" sy="100000" flip="none" algn="tl"/>
              </a:blipFill>
              <a:ln w="25400" cap="flat" cmpd="sng" algn="ctr">
                <a:solidFill>
                  <a:srgbClr val="EEECE1">
                    <a:lumMod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ts val="2200"/>
                  </a:lnSpc>
                  <a:defRPr/>
                </a:pPr>
                <a:endParaRPr kumimoji="0" lang="ja-JP" altLang="en-US" sz="3200" kern="0">
                  <a:solidFill>
                    <a:sysClr val="windowText" lastClr="000000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2" name="テキスト ボックス 346">
                <a:extLst>
                  <a:ext uri="{FF2B5EF4-FFF2-40B4-BE49-F238E27FC236}">
                    <a16:creationId xmlns:a16="http://schemas.microsoft.com/office/drawing/2014/main" id="{657F2253-2626-75B4-C893-05B48F1512C0}"/>
                  </a:ext>
                </a:extLst>
              </p:cNvPr>
              <p:cNvSpPr txBox="1"/>
              <p:nvPr/>
            </p:nvSpPr>
            <p:spPr>
              <a:xfrm>
                <a:off x="145863" y="82682"/>
                <a:ext cx="2175107" cy="250591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ts val="2200"/>
                  </a:lnSpc>
                  <a:defRPr/>
                </a:pPr>
                <a:r>
                  <a:rPr kumimoji="0" lang="hi-IN" sz="2000" kern="100" dirty="0">
                    <a:solidFill>
                      <a:sysClr val="windowText" lastClr="000000"/>
                    </a:solidFill>
                    <a:latin typeface="Bahnschrift SemiBold Condensed" panose="020B0502040204020203" pitchFamily="34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पानी बगेको आवाज आउँदैन।</a:t>
                </a:r>
                <a:endParaRPr kumimoji="0" lang="ja-JP" altLang="en-US" sz="1600" kern="100" dirty="0">
                  <a:solidFill>
                    <a:sysClr val="windowText" lastClr="000000"/>
                  </a:solidFill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FBCA823F-94FC-4713-D6FB-2334840CCA01}"/>
                </a:ext>
              </a:extLst>
            </p:cNvPr>
            <p:cNvGrpSpPr/>
            <p:nvPr/>
          </p:nvGrpSpPr>
          <p:grpSpPr>
            <a:xfrm>
              <a:off x="3333750" y="2470155"/>
              <a:ext cx="1270000" cy="647700"/>
              <a:chOff x="63837" y="18710"/>
              <a:chExt cx="2279650" cy="381635"/>
            </a:xfrm>
          </p:grpSpPr>
          <p:sp>
            <p:nvSpPr>
              <p:cNvPr id="29" name="円/楕円 348">
                <a:extLst>
                  <a:ext uri="{FF2B5EF4-FFF2-40B4-BE49-F238E27FC236}">
                    <a16:creationId xmlns:a16="http://schemas.microsoft.com/office/drawing/2014/main" id="{9B83B9F9-56AA-CC64-6F57-D59163D16370}"/>
                  </a:ext>
                </a:extLst>
              </p:cNvPr>
              <p:cNvSpPr/>
              <p:nvPr/>
            </p:nvSpPr>
            <p:spPr>
              <a:xfrm>
                <a:off x="63837" y="18710"/>
                <a:ext cx="2279650" cy="381635"/>
              </a:xfrm>
              <a:prstGeom prst="ellipse">
                <a:avLst/>
              </a:prstGeom>
              <a:blipFill dpi="0" rotWithShape="1">
                <a:blip r:embed="rId5">
                  <a:alphaModFix amt="64000"/>
                </a:blip>
                <a:srcRect/>
                <a:tile tx="0" ty="0" sx="100000" sy="100000" flip="none" algn="tl"/>
              </a:blipFill>
              <a:ln w="25400" cap="flat" cmpd="sng" algn="ctr">
                <a:solidFill>
                  <a:srgbClr val="EEECE1">
                    <a:lumMod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ts val="2200"/>
                  </a:lnSpc>
                  <a:defRPr/>
                </a:pPr>
                <a:endParaRPr kumimoji="0" lang="ja-JP" altLang="en-US" sz="3200" kern="0">
                  <a:solidFill>
                    <a:sysClr val="windowText" lastClr="000000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0" name="テキスト ボックス 349">
                <a:extLst>
                  <a:ext uri="{FF2B5EF4-FFF2-40B4-BE49-F238E27FC236}">
                    <a16:creationId xmlns:a16="http://schemas.microsoft.com/office/drawing/2014/main" id="{57E1E006-6C5A-D11C-8FE8-B70553ADF77D}"/>
                  </a:ext>
                </a:extLst>
              </p:cNvPr>
              <p:cNvSpPr txBox="1"/>
              <p:nvPr/>
            </p:nvSpPr>
            <p:spPr>
              <a:xfrm>
                <a:off x="134980" y="47642"/>
                <a:ext cx="2167463" cy="324563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ts val="2200"/>
                  </a:lnSpc>
                  <a:defRPr/>
                </a:pPr>
                <a:r>
                  <a:rPr kumimoji="0" lang="en-US" kern="1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I</a:t>
                </a:r>
                <a:r>
                  <a:rPr kumimoji="0" lang="en-US" kern="100" dirty="0">
                    <a:solidFill>
                      <a:sysClr val="windowText" lastClr="000000"/>
                    </a:solidFill>
                    <a:latin typeface="Bahnschrift SemiBold Condensed" panose="020B0502040204020203" pitchFamily="34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llegal connection </a:t>
                </a:r>
                <a:r>
                  <a:rPr kumimoji="0" lang="hi-IN" kern="100" dirty="0">
                    <a:solidFill>
                      <a:sysClr val="windowText" lastClr="000000"/>
                    </a:solidFill>
                    <a:latin typeface="Bahnschrift SemiBold Condensed" panose="020B0502040204020203" pitchFamily="34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छैन </a:t>
                </a:r>
                <a:endParaRPr kumimoji="0" lang="ja-JP" altLang="en-US" kern="100" dirty="0">
                  <a:solidFill>
                    <a:sysClr val="windowText" lastClr="000000"/>
                  </a:solidFill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marL="228600" indent="76200" algn="ctr">
                  <a:lnSpc>
                    <a:spcPts val="2200"/>
                  </a:lnSpc>
                  <a:defRPr/>
                </a:pPr>
                <a:r>
                  <a:rPr kumimoji="0" lang="en-US" kern="100" dirty="0">
                    <a:solidFill>
                      <a:sysClr val="windowText" lastClr="000000"/>
                    </a:solidFill>
                    <a:latin typeface="Bahnschrift SemiBold Condensed" panose="020B0502040204020203" pitchFamily="34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…. END</a:t>
                </a:r>
                <a:endParaRPr kumimoji="0" lang="ja-JP" altLang="en-US" kern="100" dirty="0">
                  <a:solidFill>
                    <a:sysClr val="windowText" lastClr="000000"/>
                  </a:solidFill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EA57FBF0-0FD9-DDC8-55AD-2307BA1892CD}"/>
                </a:ext>
              </a:extLst>
            </p:cNvPr>
            <p:cNvGrpSpPr/>
            <p:nvPr/>
          </p:nvGrpSpPr>
          <p:grpSpPr>
            <a:xfrm>
              <a:off x="1498600" y="2482844"/>
              <a:ext cx="1288415" cy="711200"/>
              <a:chOff x="97705" y="20442"/>
              <a:chExt cx="2279650" cy="381635"/>
            </a:xfrm>
          </p:grpSpPr>
          <p:sp>
            <p:nvSpPr>
              <p:cNvPr id="27" name="円/楕円 351">
                <a:extLst>
                  <a:ext uri="{FF2B5EF4-FFF2-40B4-BE49-F238E27FC236}">
                    <a16:creationId xmlns:a16="http://schemas.microsoft.com/office/drawing/2014/main" id="{4449836B-ADD2-E1BA-A879-95E6C5846093}"/>
                  </a:ext>
                </a:extLst>
              </p:cNvPr>
              <p:cNvSpPr/>
              <p:nvPr/>
            </p:nvSpPr>
            <p:spPr>
              <a:xfrm>
                <a:off x="97705" y="20442"/>
                <a:ext cx="2279650" cy="381635"/>
              </a:xfrm>
              <a:prstGeom prst="ellipse">
                <a:avLst/>
              </a:prstGeom>
              <a:blipFill dpi="0" rotWithShape="1">
                <a:blip r:embed="rId6">
                  <a:alphaModFix amt="69000"/>
                </a:blip>
                <a:srcRect/>
                <a:tile tx="0" ty="0" sx="100000" sy="100000" flip="none" algn="tl"/>
              </a:blipFill>
              <a:ln w="254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ts val="2200"/>
                  </a:lnSpc>
                  <a:defRPr/>
                </a:pPr>
                <a:endParaRPr kumimoji="0" lang="ja-JP" altLang="en-US" sz="3200" kern="0">
                  <a:solidFill>
                    <a:sysClr val="windowText" lastClr="000000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8" name="テキスト ボックス 352">
                <a:extLst>
                  <a:ext uri="{FF2B5EF4-FFF2-40B4-BE49-F238E27FC236}">
                    <a16:creationId xmlns:a16="http://schemas.microsoft.com/office/drawing/2014/main" id="{CD2EFA47-7B66-1B65-8CCD-4A8C13EB8E82}"/>
                  </a:ext>
                </a:extLst>
              </p:cNvPr>
              <p:cNvSpPr txBox="1"/>
              <p:nvPr/>
            </p:nvSpPr>
            <p:spPr>
              <a:xfrm>
                <a:off x="184297" y="40995"/>
                <a:ext cx="2118150" cy="324768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ts val="2200"/>
                  </a:lnSpc>
                  <a:defRPr/>
                </a:pPr>
                <a:r>
                  <a:rPr kumimoji="0" lang="hi-IN" kern="100" dirty="0">
                    <a:solidFill>
                      <a:sysClr val="windowText" lastClr="000000"/>
                    </a:solidFill>
                    <a:latin typeface="Bahnschrift SemiBold Condensed" panose="020B0502040204020203" pitchFamily="34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पाइपलाइन बिछ्याएको ठाउँ छानबिन गर्नुहोस्</a:t>
                </a:r>
                <a:endParaRPr kumimoji="0" lang="ja-JP" altLang="en-US" kern="100" dirty="0">
                  <a:solidFill>
                    <a:sysClr val="windowText" lastClr="000000"/>
                  </a:solidFill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F4875FC9-577E-46FC-3A97-49AE745EDAAD}"/>
                </a:ext>
              </a:extLst>
            </p:cNvPr>
            <p:cNvGrpSpPr/>
            <p:nvPr/>
          </p:nvGrpSpPr>
          <p:grpSpPr>
            <a:xfrm>
              <a:off x="-6350" y="2470145"/>
              <a:ext cx="1304290" cy="720725"/>
              <a:chOff x="64136" y="16810"/>
              <a:chExt cx="2279650" cy="381635"/>
            </a:xfrm>
          </p:grpSpPr>
          <p:sp>
            <p:nvSpPr>
              <p:cNvPr id="25" name="円/楕円 354">
                <a:extLst>
                  <a:ext uri="{FF2B5EF4-FFF2-40B4-BE49-F238E27FC236}">
                    <a16:creationId xmlns:a16="http://schemas.microsoft.com/office/drawing/2014/main" id="{9B5E756A-C446-FF8F-6818-4E81F43D67BE}"/>
                  </a:ext>
                </a:extLst>
              </p:cNvPr>
              <p:cNvSpPr/>
              <p:nvPr/>
            </p:nvSpPr>
            <p:spPr>
              <a:xfrm>
                <a:off x="64136" y="16810"/>
                <a:ext cx="2279650" cy="381635"/>
              </a:xfrm>
              <a:prstGeom prst="ellipse">
                <a:avLst/>
              </a:prstGeom>
              <a:blipFill dpi="0" rotWithShape="1">
                <a:blip r:embed="rId6">
                  <a:alphaModFix amt="71000"/>
                </a:blip>
                <a:srcRect/>
                <a:tile tx="0" ty="0" sx="100000" sy="100000" flip="none" algn="tl"/>
              </a:blipFill>
              <a:ln w="254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ts val="2200"/>
                  </a:lnSpc>
                  <a:defRPr/>
                </a:pPr>
                <a:endParaRPr kumimoji="0" lang="ja-JP" altLang="en-US" sz="3200" kern="0">
                  <a:solidFill>
                    <a:sysClr val="windowText" lastClr="000000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6" name="テキスト ボックス 355">
                <a:extLst>
                  <a:ext uri="{FF2B5EF4-FFF2-40B4-BE49-F238E27FC236}">
                    <a16:creationId xmlns:a16="http://schemas.microsoft.com/office/drawing/2014/main" id="{FD63A91A-B771-BDE1-42CB-01FD650AC077}"/>
                  </a:ext>
                </a:extLst>
              </p:cNvPr>
              <p:cNvSpPr txBox="1"/>
              <p:nvPr/>
            </p:nvSpPr>
            <p:spPr>
              <a:xfrm>
                <a:off x="118474" y="42572"/>
                <a:ext cx="2160846" cy="326079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ts val="2200"/>
                  </a:lnSpc>
                  <a:defRPr/>
                </a:pPr>
                <a:r>
                  <a:rPr kumimoji="0" lang="hi-IN" sz="2000" kern="100" dirty="0">
                    <a:solidFill>
                      <a:sysClr val="windowText" lastClr="000000"/>
                    </a:solidFill>
                    <a:latin typeface="Bahnschrift SemiBold Condensed" panose="020B0502040204020203" pitchFamily="34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मिटर वरिपरि आवाज सुन्ने </a:t>
                </a:r>
                <a:endParaRPr kumimoji="0" lang="ja-JP" altLang="en-US" sz="1600" kern="100" dirty="0">
                  <a:solidFill>
                    <a:sysClr val="windowText" lastClr="000000"/>
                  </a:solidFill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EB17955A-3F9A-ED3F-DABB-DD62E770A30F}"/>
                </a:ext>
              </a:extLst>
            </p:cNvPr>
            <p:cNvGrpSpPr/>
            <p:nvPr/>
          </p:nvGrpSpPr>
          <p:grpSpPr>
            <a:xfrm>
              <a:off x="755650" y="3523547"/>
              <a:ext cx="1288415" cy="715645"/>
              <a:chOff x="75235" y="60583"/>
              <a:chExt cx="2279650" cy="381635"/>
            </a:xfrm>
          </p:grpSpPr>
          <p:sp>
            <p:nvSpPr>
              <p:cNvPr id="23" name="円/楕円 357">
                <a:extLst>
                  <a:ext uri="{FF2B5EF4-FFF2-40B4-BE49-F238E27FC236}">
                    <a16:creationId xmlns:a16="http://schemas.microsoft.com/office/drawing/2014/main" id="{0868C53D-8EF4-DBC9-FD86-69230A5C735F}"/>
                  </a:ext>
                </a:extLst>
              </p:cNvPr>
              <p:cNvSpPr/>
              <p:nvPr/>
            </p:nvSpPr>
            <p:spPr>
              <a:xfrm>
                <a:off x="75235" y="60583"/>
                <a:ext cx="2279650" cy="381635"/>
              </a:xfrm>
              <a:prstGeom prst="ellipse">
                <a:avLst/>
              </a:prstGeom>
              <a:blipFill dpi="0" rotWithShape="1">
                <a:blip r:embed="rId7">
                  <a:alphaModFix amt="31000"/>
                </a:blip>
                <a:srcRect/>
                <a:tile tx="0" ty="0" sx="100000" sy="100000" flip="none" algn="tl"/>
              </a:blipFill>
              <a:ln w="25400" cap="flat" cmpd="sng" algn="ctr">
                <a:solidFill>
                  <a:srgbClr val="EEECE1">
                    <a:lumMod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ts val="2200"/>
                  </a:lnSpc>
                  <a:defRPr/>
                </a:pPr>
                <a:endParaRPr kumimoji="0" lang="ja-JP" altLang="en-US" sz="3200" kern="0">
                  <a:solidFill>
                    <a:sysClr val="windowText" lastClr="000000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4" name="テキスト ボックス 358">
                <a:extLst>
                  <a:ext uri="{FF2B5EF4-FFF2-40B4-BE49-F238E27FC236}">
                    <a16:creationId xmlns:a16="http://schemas.microsoft.com/office/drawing/2014/main" id="{FDBE65B7-F9F4-ED45-AC1F-3C76EDB0A8EB}"/>
                  </a:ext>
                </a:extLst>
              </p:cNvPr>
              <p:cNvSpPr txBox="1"/>
              <p:nvPr/>
            </p:nvSpPr>
            <p:spPr>
              <a:xfrm>
                <a:off x="153592" y="87968"/>
                <a:ext cx="2148849" cy="326089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ts val="2200"/>
                  </a:lnSpc>
                  <a:defRPr/>
                </a:pPr>
                <a:r>
                  <a:rPr kumimoji="0" lang="en-US" sz="2000" kern="1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I</a:t>
                </a:r>
                <a:r>
                  <a:rPr kumimoji="0" lang="en-US" sz="2000" kern="100" dirty="0">
                    <a:solidFill>
                      <a:sysClr val="windowText" lastClr="000000"/>
                    </a:solidFill>
                    <a:latin typeface="Bahnschrift SemiBold Condensed" panose="020B0502040204020203" pitchFamily="34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llegal </a:t>
                </a:r>
                <a:r>
                  <a:rPr kumimoji="0" lang="hi-IN" sz="2000" kern="100" dirty="0">
                    <a:solidFill>
                      <a:sysClr val="windowText" lastClr="000000"/>
                    </a:solidFill>
                    <a:latin typeface="Bahnschrift SemiBold Condensed" panose="020B0502040204020203" pitchFamily="34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पाइप फेला पार्न माटो खन्ने</a:t>
                </a:r>
                <a:endParaRPr kumimoji="0" lang="ja-JP" altLang="en-US" sz="1600" kern="100" dirty="0">
                  <a:solidFill>
                    <a:sysClr val="windowText" lastClr="000000"/>
                  </a:solidFill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4" name="カギ線コネクタ 359">
              <a:extLst>
                <a:ext uri="{FF2B5EF4-FFF2-40B4-BE49-F238E27FC236}">
                  <a16:creationId xmlns:a16="http://schemas.microsoft.com/office/drawing/2014/main" id="{577CA37B-CECF-7338-0093-BB15C27E0D1E}"/>
                </a:ext>
              </a:extLst>
            </p:cNvPr>
            <p:cNvCxnSpPr/>
            <p:nvPr/>
          </p:nvCxnSpPr>
          <p:spPr>
            <a:xfrm rot="16200000" flipH="1">
              <a:off x="2578100" y="463550"/>
              <a:ext cx="185098" cy="98"/>
            </a:xfrm>
            <a:prstGeom prst="bentConnector3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15" name="カギ線コネクタ 360">
              <a:extLst>
                <a:ext uri="{FF2B5EF4-FFF2-40B4-BE49-F238E27FC236}">
                  <a16:creationId xmlns:a16="http://schemas.microsoft.com/office/drawing/2014/main" id="{2D45B22D-6850-2394-76B3-CE06B8D62C6C}"/>
                </a:ext>
              </a:extLst>
            </p:cNvPr>
            <p:cNvCxnSpPr/>
            <p:nvPr/>
          </p:nvCxnSpPr>
          <p:spPr>
            <a:xfrm rot="16200000" flipH="1">
              <a:off x="2590800" y="1035050"/>
              <a:ext cx="181916" cy="1"/>
            </a:xfrm>
            <a:prstGeom prst="bentConnector3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16" name="フリーフォーム 361">
              <a:extLst>
                <a:ext uri="{FF2B5EF4-FFF2-40B4-BE49-F238E27FC236}">
                  <a16:creationId xmlns:a16="http://schemas.microsoft.com/office/drawing/2014/main" id="{15F6C52B-2240-6261-2887-A30652494C01}"/>
                </a:ext>
              </a:extLst>
            </p:cNvPr>
            <p:cNvSpPr/>
            <p:nvPr/>
          </p:nvSpPr>
          <p:spPr>
            <a:xfrm>
              <a:off x="635000" y="2159000"/>
              <a:ext cx="767080" cy="297815"/>
            </a:xfrm>
            <a:custGeom>
              <a:avLst/>
              <a:gdLst>
                <a:gd name="connsiteX0" fmla="*/ 767705 w 767705"/>
                <a:gd name="connsiteY0" fmla="*/ 0 h 298280"/>
                <a:gd name="connsiteX1" fmla="*/ 767705 w 767705"/>
                <a:gd name="connsiteY1" fmla="*/ 146695 h 298280"/>
                <a:gd name="connsiteX2" fmla="*/ 0 w 767705"/>
                <a:gd name="connsiteY2" fmla="*/ 151585 h 298280"/>
                <a:gd name="connsiteX3" fmla="*/ 4890 w 767705"/>
                <a:gd name="connsiteY3" fmla="*/ 298280 h 298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7705" h="298280">
                  <a:moveTo>
                    <a:pt x="767705" y="0"/>
                  </a:moveTo>
                  <a:lnTo>
                    <a:pt x="767705" y="146695"/>
                  </a:lnTo>
                  <a:lnTo>
                    <a:pt x="0" y="151585"/>
                  </a:lnTo>
                  <a:lnTo>
                    <a:pt x="4890" y="298280"/>
                  </a:lnTo>
                </a:path>
              </a:pathLst>
            </a:custGeom>
            <a:noFill/>
            <a:ln w="38100" cap="flat" cmpd="sng" algn="ctr">
              <a:solidFill>
                <a:srgbClr val="4F81BD"/>
              </a:solidFill>
              <a:prstDash val="solid"/>
              <a:tailEnd type="triangle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2200"/>
                </a:lnSpc>
                <a:defRPr/>
              </a:pPr>
              <a:endParaRPr kumimoji="0" lang="ja-JP" altLang="en-US" sz="3200" kern="0">
                <a:solidFill>
                  <a:sysClr val="windowText" lastClr="000000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17" name="フリーフォーム 362">
              <a:extLst>
                <a:ext uri="{FF2B5EF4-FFF2-40B4-BE49-F238E27FC236}">
                  <a16:creationId xmlns:a16="http://schemas.microsoft.com/office/drawing/2014/main" id="{0BB3C99A-E333-E6FF-B121-7B4EFB4280B9}"/>
                </a:ext>
              </a:extLst>
            </p:cNvPr>
            <p:cNvSpPr/>
            <p:nvPr/>
          </p:nvSpPr>
          <p:spPr>
            <a:xfrm>
              <a:off x="1409700" y="2305050"/>
              <a:ext cx="703580" cy="156210"/>
            </a:xfrm>
            <a:custGeom>
              <a:avLst/>
              <a:gdLst>
                <a:gd name="connsiteX0" fmla="*/ 0 w 704137"/>
                <a:gd name="connsiteY0" fmla="*/ 0 h 156475"/>
                <a:gd name="connsiteX1" fmla="*/ 704137 w 704137"/>
                <a:gd name="connsiteY1" fmla="*/ 0 h 156475"/>
                <a:gd name="connsiteX2" fmla="*/ 704137 w 704137"/>
                <a:gd name="connsiteY2" fmla="*/ 156475 h 15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4137" h="156475">
                  <a:moveTo>
                    <a:pt x="0" y="0"/>
                  </a:moveTo>
                  <a:lnTo>
                    <a:pt x="704137" y="0"/>
                  </a:lnTo>
                  <a:lnTo>
                    <a:pt x="704137" y="156475"/>
                  </a:lnTo>
                </a:path>
              </a:pathLst>
            </a:custGeom>
            <a:noFill/>
            <a:ln w="38100" cap="flat" cmpd="sng" algn="ctr">
              <a:solidFill>
                <a:srgbClr val="4F81BD"/>
              </a:solidFill>
              <a:prstDash val="solid"/>
              <a:tailEnd type="triangle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2200"/>
                </a:lnSpc>
                <a:defRPr/>
              </a:pPr>
              <a:endParaRPr kumimoji="0" lang="ja-JP" altLang="en-US" sz="3200" kern="0">
                <a:solidFill>
                  <a:sysClr val="windowText" lastClr="000000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18" name="フリーフォーム 363">
              <a:extLst>
                <a:ext uri="{FF2B5EF4-FFF2-40B4-BE49-F238E27FC236}">
                  <a16:creationId xmlns:a16="http://schemas.microsoft.com/office/drawing/2014/main" id="{8E439EA9-7615-FD8A-0782-F967369D43CB}"/>
                </a:ext>
              </a:extLst>
            </p:cNvPr>
            <p:cNvSpPr/>
            <p:nvPr/>
          </p:nvSpPr>
          <p:spPr>
            <a:xfrm>
              <a:off x="1409700" y="1498383"/>
              <a:ext cx="1285875" cy="282896"/>
            </a:xfrm>
            <a:custGeom>
              <a:avLst/>
              <a:gdLst>
                <a:gd name="connsiteX0" fmla="*/ 1286028 w 1286028"/>
                <a:gd name="connsiteY0" fmla="*/ 0 h 244492"/>
                <a:gd name="connsiteX1" fmla="*/ 1286028 w 1286028"/>
                <a:gd name="connsiteY1" fmla="*/ 112467 h 244492"/>
                <a:gd name="connsiteX2" fmla="*/ 0 w 1286028"/>
                <a:gd name="connsiteY2" fmla="*/ 107577 h 244492"/>
                <a:gd name="connsiteX3" fmla="*/ 4890 w 1286028"/>
                <a:gd name="connsiteY3" fmla="*/ 244492 h 244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6028" h="244492">
                  <a:moveTo>
                    <a:pt x="1286028" y="0"/>
                  </a:moveTo>
                  <a:lnTo>
                    <a:pt x="1286028" y="112467"/>
                  </a:lnTo>
                  <a:lnTo>
                    <a:pt x="0" y="107577"/>
                  </a:lnTo>
                  <a:lnTo>
                    <a:pt x="4890" y="244492"/>
                  </a:lnTo>
                </a:path>
              </a:pathLst>
            </a:custGeom>
            <a:noFill/>
            <a:ln w="38100" cap="flat" cmpd="sng" algn="ctr">
              <a:solidFill>
                <a:srgbClr val="4F81BD"/>
              </a:solidFill>
              <a:prstDash val="solid"/>
              <a:tailEnd type="triangle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2200"/>
                </a:lnSpc>
                <a:defRPr/>
              </a:pPr>
              <a:endParaRPr kumimoji="0" lang="ja-JP" altLang="en-US" sz="3200" kern="0">
                <a:solidFill>
                  <a:sysClr val="windowText" lastClr="000000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19" name="フリーフォーム 364">
              <a:extLst>
                <a:ext uri="{FF2B5EF4-FFF2-40B4-BE49-F238E27FC236}">
                  <a16:creationId xmlns:a16="http://schemas.microsoft.com/office/drawing/2014/main" id="{CC30DBDC-DD5B-B30D-E6AA-F46946F78D02}"/>
                </a:ext>
              </a:extLst>
            </p:cNvPr>
            <p:cNvSpPr/>
            <p:nvPr/>
          </p:nvSpPr>
          <p:spPr>
            <a:xfrm>
              <a:off x="2698750" y="1619250"/>
              <a:ext cx="1256665" cy="146685"/>
            </a:xfrm>
            <a:custGeom>
              <a:avLst/>
              <a:gdLst>
                <a:gd name="connsiteX0" fmla="*/ 0 w 1256688"/>
                <a:gd name="connsiteY0" fmla="*/ 4890 h 146695"/>
                <a:gd name="connsiteX1" fmla="*/ 1256688 w 1256688"/>
                <a:gd name="connsiteY1" fmla="*/ 0 h 146695"/>
                <a:gd name="connsiteX2" fmla="*/ 1256688 w 1256688"/>
                <a:gd name="connsiteY2" fmla="*/ 146695 h 146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6688" h="146695">
                  <a:moveTo>
                    <a:pt x="0" y="4890"/>
                  </a:moveTo>
                  <a:lnTo>
                    <a:pt x="1256688" y="0"/>
                  </a:lnTo>
                  <a:lnTo>
                    <a:pt x="1256688" y="146695"/>
                  </a:lnTo>
                </a:path>
              </a:pathLst>
            </a:custGeom>
            <a:noFill/>
            <a:ln w="38100" cap="flat" cmpd="sng" algn="ctr">
              <a:solidFill>
                <a:srgbClr val="4F81BD"/>
              </a:solidFill>
              <a:prstDash val="solid"/>
              <a:tailEnd type="triangle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2200"/>
                </a:lnSpc>
                <a:defRPr/>
              </a:pPr>
              <a:endParaRPr kumimoji="0" lang="ja-JP" altLang="en-US" sz="3200" kern="0">
                <a:solidFill>
                  <a:sysClr val="windowText" lastClr="000000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20" name="フリーフォーム 365">
              <a:extLst>
                <a:ext uri="{FF2B5EF4-FFF2-40B4-BE49-F238E27FC236}">
                  <a16:creationId xmlns:a16="http://schemas.microsoft.com/office/drawing/2014/main" id="{1B86703B-66C2-1F9A-A568-5DDF12511E3F}"/>
                </a:ext>
              </a:extLst>
            </p:cNvPr>
            <p:cNvSpPr/>
            <p:nvPr/>
          </p:nvSpPr>
          <p:spPr>
            <a:xfrm>
              <a:off x="3962400" y="2159000"/>
              <a:ext cx="4445" cy="307975"/>
            </a:xfrm>
            <a:custGeom>
              <a:avLst/>
              <a:gdLst>
                <a:gd name="connsiteX0" fmla="*/ 0 w 4889"/>
                <a:gd name="connsiteY0" fmla="*/ 0 h 308059"/>
                <a:gd name="connsiteX1" fmla="*/ 4889 w 4889"/>
                <a:gd name="connsiteY1" fmla="*/ 308059 h 308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89" h="308059">
                  <a:moveTo>
                    <a:pt x="0" y="0"/>
                  </a:moveTo>
                  <a:cubicBezTo>
                    <a:pt x="1630" y="102686"/>
                    <a:pt x="3259" y="205373"/>
                    <a:pt x="4889" y="308059"/>
                  </a:cubicBezTo>
                </a:path>
              </a:pathLst>
            </a:custGeom>
            <a:noFill/>
            <a:ln w="38100" cap="flat" cmpd="sng" algn="ctr">
              <a:solidFill>
                <a:srgbClr val="4F81BD"/>
              </a:solidFill>
              <a:prstDash val="solid"/>
              <a:tailEnd type="triangle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2200"/>
                </a:lnSpc>
                <a:defRPr/>
              </a:pPr>
              <a:endParaRPr kumimoji="0" lang="ja-JP" altLang="en-US" sz="3200" kern="0">
                <a:solidFill>
                  <a:sysClr val="windowText" lastClr="000000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21" name="フリーフォーム 366">
              <a:extLst>
                <a:ext uri="{FF2B5EF4-FFF2-40B4-BE49-F238E27FC236}">
                  <a16:creationId xmlns:a16="http://schemas.microsoft.com/office/drawing/2014/main" id="{6392532C-DE09-53DD-7003-5E6C9480253C}"/>
                </a:ext>
              </a:extLst>
            </p:cNvPr>
            <p:cNvSpPr/>
            <p:nvPr/>
          </p:nvSpPr>
          <p:spPr>
            <a:xfrm>
              <a:off x="641350" y="3187230"/>
              <a:ext cx="753036" cy="323792"/>
            </a:xfrm>
            <a:custGeom>
              <a:avLst/>
              <a:gdLst>
                <a:gd name="connsiteX0" fmla="*/ 0 w 753036"/>
                <a:gd name="connsiteY0" fmla="*/ 0 h 249382"/>
                <a:gd name="connsiteX1" fmla="*/ 0 w 753036"/>
                <a:gd name="connsiteY1" fmla="*/ 132026 h 249382"/>
                <a:gd name="connsiteX2" fmla="*/ 753036 w 753036"/>
                <a:gd name="connsiteY2" fmla="*/ 122246 h 249382"/>
                <a:gd name="connsiteX3" fmla="*/ 753036 w 753036"/>
                <a:gd name="connsiteY3" fmla="*/ 249382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036" h="249382">
                  <a:moveTo>
                    <a:pt x="0" y="0"/>
                  </a:moveTo>
                  <a:lnTo>
                    <a:pt x="0" y="132026"/>
                  </a:lnTo>
                  <a:lnTo>
                    <a:pt x="753036" y="122246"/>
                  </a:lnTo>
                  <a:lnTo>
                    <a:pt x="753036" y="249382"/>
                  </a:lnTo>
                </a:path>
              </a:pathLst>
            </a:custGeom>
            <a:noFill/>
            <a:ln w="38100" cap="flat" cmpd="sng" algn="ctr">
              <a:solidFill>
                <a:srgbClr val="4F81BD"/>
              </a:solidFill>
              <a:prstDash val="solid"/>
              <a:tailEnd type="triangle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2200"/>
                </a:lnSpc>
                <a:defRPr/>
              </a:pPr>
              <a:endParaRPr kumimoji="0" lang="ja-JP" altLang="en-US" sz="3200" kern="0">
                <a:solidFill>
                  <a:sysClr val="windowText" lastClr="000000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22" name="フリーフォーム 367">
              <a:extLst>
                <a:ext uri="{FF2B5EF4-FFF2-40B4-BE49-F238E27FC236}">
                  <a16:creationId xmlns:a16="http://schemas.microsoft.com/office/drawing/2014/main" id="{02AAFB9E-E0A3-5AD7-6AF4-FE896F9B8ACF}"/>
                </a:ext>
              </a:extLst>
            </p:cNvPr>
            <p:cNvSpPr/>
            <p:nvPr/>
          </p:nvSpPr>
          <p:spPr>
            <a:xfrm>
              <a:off x="1397000" y="3199928"/>
              <a:ext cx="757925" cy="146522"/>
            </a:xfrm>
            <a:custGeom>
              <a:avLst/>
              <a:gdLst>
                <a:gd name="connsiteX0" fmla="*/ 757925 w 757925"/>
                <a:gd name="connsiteY0" fmla="*/ 0 h 107577"/>
                <a:gd name="connsiteX1" fmla="*/ 757925 w 757925"/>
                <a:gd name="connsiteY1" fmla="*/ 107577 h 107577"/>
                <a:gd name="connsiteX2" fmla="*/ 0 w 757925"/>
                <a:gd name="connsiteY2" fmla="*/ 107577 h 10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7925" h="107577">
                  <a:moveTo>
                    <a:pt x="757925" y="0"/>
                  </a:moveTo>
                  <a:lnTo>
                    <a:pt x="757925" y="107577"/>
                  </a:lnTo>
                  <a:lnTo>
                    <a:pt x="0" y="107577"/>
                  </a:lnTo>
                </a:path>
              </a:pathLst>
            </a:custGeom>
            <a:noFill/>
            <a:ln w="381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2200"/>
                </a:lnSpc>
                <a:defRPr/>
              </a:pPr>
              <a:endParaRPr kumimoji="0" lang="ja-JP" altLang="en-US" sz="3200" kern="0">
                <a:solidFill>
                  <a:sysClr val="windowText" lastClr="000000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41" name="スライド番号プレースホルダー 40">
            <a:extLst>
              <a:ext uri="{FF2B5EF4-FFF2-40B4-BE49-F238E27FC236}">
                <a16:creationId xmlns:a16="http://schemas.microsoft.com/office/drawing/2014/main" id="{B1E2E029-A92E-BA55-ABDD-F2A68A87E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D2D8002D-B5B0-4BAC-B1F6-782DDCCE6D9C}" type="slidenum">
              <a:rPr lang="ja-JP" altLang="en-US" sz="1600" b="1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pPr/>
              <a:t>20</a:t>
            </a:fld>
            <a:endParaRPr lang="ja-JP" altLang="en-US" sz="1600" b="1" dirty="0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6041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E2FB96-96EB-5344-BBF3-6AE6D76C7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3200" dirty="0"/>
              <a:t>(7)	</a:t>
            </a:r>
            <a:r>
              <a:rPr kumimoji="1" lang="hi-IN" altLang="ja-JP" sz="3200" dirty="0"/>
              <a:t> भित्र जाँच गर्न पानी मिटर खोल्ने (प्लास्टिक मीटरको मामलामा)</a:t>
            </a:r>
            <a:endParaRPr kumimoji="1" lang="ja-JP" altLang="en-US" sz="32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CD38D06-CEC8-BF86-D179-B2D95682A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65912"/>
            <a:ext cx="10972800" cy="3514888"/>
          </a:xfrm>
        </p:spPr>
        <p:txBody>
          <a:bodyPr>
            <a:normAutofit fontScale="77500" lnSpcReduction="20000"/>
          </a:bodyPr>
          <a:lstStyle/>
          <a:p>
            <a:r>
              <a:rPr kumimoji="1" lang="hi-IN" altLang="ja-JP" dirty="0"/>
              <a:t>यदि कुनै ग्राहकले सामान्य भन्दा कम पानी प्रयोग गरेको देखियो भने, कर्मचारीले जाँच गर्न मिटर हटाउने।</a:t>
            </a:r>
            <a:endParaRPr kumimoji="1" lang="en-US" altLang="ja-JP" dirty="0"/>
          </a:p>
          <a:p>
            <a:r>
              <a:rPr lang="hi-IN" altLang="ja-JP" dirty="0"/>
              <a:t>साथै,</a:t>
            </a:r>
            <a:r>
              <a:rPr lang="en-US" altLang="ja-JP" dirty="0"/>
              <a:t> </a:t>
            </a:r>
            <a:r>
              <a:rPr kumimoji="1" lang="hi-IN" altLang="ja-JP" dirty="0"/>
              <a:t>यदि</a:t>
            </a:r>
            <a:r>
              <a:rPr lang="hi-IN" altLang="ja-JP" dirty="0"/>
              <a:t> मिटर </a:t>
            </a:r>
            <a:r>
              <a:rPr lang="en-US" altLang="ja-JP" dirty="0"/>
              <a:t>error </a:t>
            </a:r>
            <a:r>
              <a:rPr lang="hi-IN" altLang="ja-JP" dirty="0"/>
              <a:t>मानक भन्दा धेरै ठूलो छ</a:t>
            </a:r>
            <a:r>
              <a:rPr lang="en-US" altLang="ja-JP" dirty="0"/>
              <a:t> </a:t>
            </a:r>
            <a:r>
              <a:rPr kumimoji="1" lang="hi-IN" altLang="ja-JP" dirty="0"/>
              <a:t>भने</a:t>
            </a:r>
            <a:r>
              <a:rPr kumimoji="1" lang="en-US" altLang="ja-JP" dirty="0"/>
              <a:t> </a:t>
            </a:r>
            <a:r>
              <a:rPr lang="hi-IN" altLang="ja-JP" dirty="0"/>
              <a:t>(</a:t>
            </a:r>
            <a:r>
              <a:rPr lang="en-US" altLang="ja-JP" dirty="0"/>
              <a:t>small flow </a:t>
            </a:r>
            <a:r>
              <a:rPr lang="hi-IN" altLang="ja-JP" dirty="0"/>
              <a:t>मा 10% भन्दा बढी, </a:t>
            </a:r>
            <a:r>
              <a:rPr lang="en-US" altLang="ja-JP" dirty="0"/>
              <a:t>large flow </a:t>
            </a:r>
            <a:r>
              <a:rPr lang="hi-IN" altLang="ja-JP" dirty="0"/>
              <a:t>मा 4% भन्दा बढी), मिटर भित्र जाँच गर्नु राम्रो हुन्छ।</a:t>
            </a:r>
            <a:endParaRPr kumimoji="1" lang="en-US" altLang="ja-JP" dirty="0"/>
          </a:p>
          <a:p>
            <a:r>
              <a:rPr kumimoji="1" lang="hi-IN" altLang="ja-JP" dirty="0"/>
              <a:t>पानीको मिटरको कभर खोलेर मिटर भित्र इम्पेलरको अवस्था हेर्नुहोस्।</a:t>
            </a:r>
            <a:r>
              <a:rPr kumimoji="1" lang="en-US" altLang="ja-JP" dirty="0"/>
              <a:t> </a:t>
            </a:r>
          </a:p>
          <a:p>
            <a:r>
              <a:rPr lang="hi-IN" altLang="ja-JP" dirty="0"/>
              <a:t>यदि इम्पेलरमा प्वाल छ वा कुनै वस्तु भित्र छ भने, यो इम्पेलरको रोटेशन कम गर्न र मिटरमा संकेत गरिएको भोल्युम घटाउनको लागि अवैध प्रयोग हो।</a:t>
            </a:r>
            <a:r>
              <a:rPr kumimoji="1" lang="en-US" altLang="ja-JP" dirty="0"/>
              <a:t> </a:t>
            </a:r>
          </a:p>
          <a:p>
            <a:r>
              <a:rPr kumimoji="1" lang="hi-IN" altLang="ja-JP" dirty="0"/>
              <a:t>यदि तपाईंले अवैध प्रयोग फेला पार्नुभयो भने,  प्रमाणको रूपमा फोटो खिच्नु होस्।</a:t>
            </a:r>
            <a:r>
              <a:rPr kumimoji="1" lang="en-US" altLang="ja-JP" dirty="0"/>
              <a:t> 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0FC720F-5FBD-CD96-004E-7B78848F9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z="1600" b="1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21</a:t>
            </a:fld>
            <a:endParaRPr kumimoji="1" lang="ja-JP" altLang="en-US" sz="1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2F750D8-490C-D1C3-33F6-2DA3217EF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851" y="5053428"/>
            <a:ext cx="2408129" cy="180457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91B1C3E-A92D-33D2-75B5-0A98D38DE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8231" y="5085370"/>
            <a:ext cx="2389839" cy="179237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2CB7A1E-9A49-4684-676A-00689243E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1997" y="5103659"/>
            <a:ext cx="2371550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41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FCAFCC-DB35-C21A-EA80-7BBEEF6B2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36942"/>
          </a:xfrm>
        </p:spPr>
        <p:txBody>
          <a:bodyPr>
            <a:normAutofit/>
          </a:bodyPr>
          <a:lstStyle/>
          <a:p>
            <a:r>
              <a:rPr kumimoji="1" lang="en-US" altLang="ja-JP" sz="3200" dirty="0"/>
              <a:t>(8)	</a:t>
            </a:r>
            <a:r>
              <a:rPr kumimoji="1" lang="hi-IN" altLang="ja-JP" sz="3200" dirty="0"/>
              <a:t> मिटर र सर्विस पाइप वरिपरि खन्ने</a:t>
            </a:r>
            <a:endParaRPr kumimoji="1" lang="ja-JP" altLang="en-US" sz="32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FFE89D8-56D7-3D31-37EE-8EE10C323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74470"/>
            <a:ext cx="10972800" cy="2222798"/>
          </a:xfrm>
        </p:spPr>
        <p:txBody>
          <a:bodyPr>
            <a:normAutofit fontScale="92500" lnSpcReduction="20000"/>
          </a:bodyPr>
          <a:lstStyle/>
          <a:p>
            <a:r>
              <a:rPr kumimoji="1" lang="hi-IN" altLang="ja-JP" sz="2800" dirty="0"/>
              <a:t>पहिले, मिटर वरिपरिको जमिन खन्नुहोस्। त्यसपछि, सर्विस पाइप वरिपरिको जमीन खन्नुहोस्।</a:t>
            </a:r>
            <a:endParaRPr kumimoji="1" lang="en-US" altLang="ja-JP" sz="2800" dirty="0"/>
          </a:p>
          <a:p>
            <a:r>
              <a:rPr kumimoji="1" lang="hi-IN" altLang="ja-JP" sz="2800" dirty="0"/>
              <a:t>यदि त्यहाँ कुनै </a:t>
            </a:r>
            <a:r>
              <a:rPr kumimoji="1" lang="en-US" altLang="ja-JP" sz="2800" dirty="0"/>
              <a:t>direct connection</a:t>
            </a:r>
            <a:r>
              <a:rPr kumimoji="1" lang="hi-IN" altLang="ja-JP" sz="2800" dirty="0"/>
              <a:t>हरू फेला परेनन् भने, त्यहाँ घर वरपरको अन्य जमिनमा प्रत्यक्ष जडान हुन सक्छ (जस्तै, ठाउँहरू खनेर पुरिएको जस्तो देखिन्छ)।</a:t>
            </a:r>
            <a:r>
              <a:rPr kumimoji="1" lang="en-US" altLang="ja-JP" sz="2800" dirty="0"/>
              <a:t> </a:t>
            </a:r>
          </a:p>
          <a:p>
            <a:r>
              <a:rPr kumimoji="1" lang="hi-IN" altLang="ja-JP" sz="2800" dirty="0"/>
              <a:t>त्यसैले, प्लम्बरले घर वरपरको अन्य जमिनमा खन्छन्।</a:t>
            </a:r>
            <a:r>
              <a:rPr kumimoji="1" lang="en-US" altLang="ja-JP" sz="2800" dirty="0"/>
              <a:t> 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2464787-7A9A-FED0-AC67-7E78C0F80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z="1600" b="1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22</a:t>
            </a:fld>
            <a:endParaRPr kumimoji="1" lang="ja-JP" altLang="en-US" sz="1600" b="1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25E87E7-2C64-4223-D771-A9B2E4516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180" y="3697268"/>
            <a:ext cx="3920441" cy="294275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5F1F344-7A71-9F5A-21A7-7C601E1FA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9581" y="3697267"/>
            <a:ext cx="3884152" cy="291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9795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F7A537-96A4-7F7A-5936-05FA3FBFB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3200" dirty="0"/>
              <a:t>(9)	</a:t>
            </a:r>
            <a:r>
              <a:rPr kumimoji="1" lang="hi-IN" altLang="ja-JP" sz="3200" dirty="0"/>
              <a:t> वितरण पाइपबाट </a:t>
            </a:r>
            <a:r>
              <a:rPr kumimoji="1" lang="en-US" altLang="ja-JP" sz="3200" dirty="0"/>
              <a:t>direct connection </a:t>
            </a:r>
            <a:r>
              <a:rPr kumimoji="1" lang="hi-IN" altLang="ja-JP" sz="3200" dirty="0"/>
              <a:t>(पाइप) खोज्नुहोस्</a:t>
            </a:r>
            <a:endParaRPr kumimoji="1" lang="ja-JP" altLang="en-US" sz="32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DA3E22-3701-746F-1D15-827853990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77899"/>
            <a:ext cx="10972800" cy="3188411"/>
          </a:xfrm>
        </p:spPr>
        <p:txBody>
          <a:bodyPr>
            <a:normAutofit/>
          </a:bodyPr>
          <a:lstStyle/>
          <a:p>
            <a:r>
              <a:rPr kumimoji="1" lang="hi-IN" altLang="ja-JP" sz="2800" dirty="0"/>
              <a:t>उपकरणहरू जस्तै </a:t>
            </a:r>
            <a:r>
              <a:rPr kumimoji="1" lang="en-US" altLang="ja-JP" sz="2800" dirty="0"/>
              <a:t>acoustic rod (</a:t>
            </a:r>
            <a:r>
              <a:rPr kumimoji="1" lang="hi-IN" altLang="ja-JP" sz="2800" dirty="0"/>
              <a:t>आकोस्टिक रड), </a:t>
            </a:r>
            <a:r>
              <a:rPr kumimoji="1" lang="en-US" altLang="ja-JP" sz="2800" dirty="0"/>
              <a:t>leak detector (</a:t>
            </a:r>
            <a:r>
              <a:rPr kumimoji="1" lang="hi-IN" altLang="ja-JP" sz="2800" dirty="0"/>
              <a:t>लीक डिटेक्टर), वा </a:t>
            </a:r>
            <a:r>
              <a:rPr kumimoji="1" lang="en-US" altLang="ja-JP" sz="2800" dirty="0"/>
              <a:t>metal locator (</a:t>
            </a:r>
            <a:r>
              <a:rPr kumimoji="1" lang="hi-IN" altLang="ja-JP" sz="2800" dirty="0"/>
              <a:t>मेटल लोकेटर) सर्विस पाइप भन्दा बाहेक अरू अवैध जडान गरिएको स्थान खोज्न प्रयोग गर्न सकिन्छ।</a:t>
            </a:r>
            <a:endParaRPr kumimoji="1" lang="en-US" altLang="ja-JP" sz="2800" dirty="0"/>
          </a:p>
          <a:p>
            <a:r>
              <a:rPr lang="en-US" altLang="ja-JP" sz="2800" dirty="0"/>
              <a:t>A</a:t>
            </a:r>
            <a:r>
              <a:rPr kumimoji="1" lang="en-US" altLang="ja-JP" sz="2800" dirty="0"/>
              <a:t>coustic rod (</a:t>
            </a:r>
            <a:r>
              <a:rPr kumimoji="1" lang="hi-IN" altLang="ja-JP" sz="2800" dirty="0"/>
              <a:t>आकोस्टिक रड) वा </a:t>
            </a:r>
            <a:r>
              <a:rPr kumimoji="1" lang="en-US" altLang="ja-JP" sz="2800" dirty="0"/>
              <a:t>leak detector (</a:t>
            </a:r>
            <a:r>
              <a:rPr kumimoji="1" lang="hi-IN" altLang="ja-JP" sz="2800" dirty="0"/>
              <a:t>लीक डिटेक्टर) द्वारा मिटर नजिकको पाइप वा अन्य सर्विस पाइपबाट आएको आवाजलाई ध्यानपूर्वक सुन्नुहोस् र प्रत्यक्ष अवैध जडानको स्थान पत्ता लगाउन प्रयास गर्नुहोस्।</a:t>
            </a:r>
            <a:r>
              <a:rPr kumimoji="1" lang="en-US" altLang="ja-JP" sz="2800" dirty="0"/>
              <a:t> 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EC12079-E619-2468-A605-1A4AD3747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z="1600" b="1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23</a:t>
            </a:fld>
            <a:endParaRPr kumimoji="1" lang="ja-JP" altLang="en-US" sz="1600" b="1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CE74309-03D8-16C2-29CA-C0F566E0F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766310"/>
            <a:ext cx="2621218" cy="196591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9AFF64A-BA42-307C-09E3-75D63BDE1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8344" y="4250987"/>
            <a:ext cx="1579180" cy="241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077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F7DDE7-D6D1-E4E8-2A43-B1456DDF7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912" y="274638"/>
            <a:ext cx="10236820" cy="994122"/>
          </a:xfrm>
        </p:spPr>
        <p:txBody>
          <a:bodyPr>
            <a:noAutofit/>
          </a:bodyPr>
          <a:lstStyle/>
          <a:p>
            <a:r>
              <a:rPr lang="en-US" altLang="ja-JP" sz="3200" dirty="0"/>
              <a:t>Hitting sound method</a:t>
            </a:r>
            <a:endParaRPr lang="ja-JP" altLang="en-US" sz="32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D6D5C25-22E9-F4F9-D358-7BA5404EE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22" y="1235308"/>
            <a:ext cx="10924478" cy="38884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en-US" altLang="ja-JP" sz="2800" dirty="0"/>
              <a:t>acoustic rod (</a:t>
            </a:r>
            <a:r>
              <a:rPr kumimoji="1" lang="hi-IN" altLang="ja-JP" sz="2800" dirty="0"/>
              <a:t>आकोस्टिक रड)</a:t>
            </a:r>
            <a:r>
              <a:rPr lang="hi-IN" altLang="ja-JP" sz="2800" dirty="0"/>
              <a:t>, </a:t>
            </a:r>
            <a:r>
              <a:rPr kumimoji="1" lang="en-US" altLang="ja-JP" sz="2800" dirty="0"/>
              <a:t>leak detector (</a:t>
            </a:r>
            <a:r>
              <a:rPr kumimoji="1" lang="hi-IN" altLang="ja-JP" sz="2800" dirty="0"/>
              <a:t>लीक डिटेक्टर)</a:t>
            </a:r>
            <a:r>
              <a:rPr lang="hi-IN" altLang="ja-JP" sz="2800" dirty="0"/>
              <a:t>, वा </a:t>
            </a:r>
            <a:r>
              <a:rPr kumimoji="1" lang="en-US" altLang="ja-JP" sz="2800" dirty="0"/>
              <a:t>metal locator (</a:t>
            </a:r>
            <a:r>
              <a:rPr kumimoji="1" lang="hi-IN" altLang="ja-JP" sz="2800" dirty="0"/>
              <a:t>मेटल लोकेटर) </a:t>
            </a:r>
            <a:r>
              <a:rPr lang="hi-IN" altLang="ja-JP" sz="2800" dirty="0"/>
              <a:t>जस्ता उपकरणहरू अवैध जडान खोज्न प्रयोग गर्न सकिन्छ।</a:t>
            </a:r>
            <a:endParaRPr lang="en-US" altLang="ja-JP" sz="2800" dirty="0"/>
          </a:p>
          <a:p>
            <a:pPr marL="0" indent="0">
              <a:buNone/>
            </a:pPr>
            <a:r>
              <a:rPr lang="en-US" altLang="ja-JP" sz="2800" dirty="0"/>
              <a:t>Hitting sound method</a:t>
            </a:r>
          </a:p>
          <a:p>
            <a:r>
              <a:rPr lang="en-US" sz="2800" dirty="0" err="1"/>
              <a:t>निश्चित</a:t>
            </a:r>
            <a:r>
              <a:rPr lang="en-US" sz="2800" dirty="0"/>
              <a:t> </a:t>
            </a:r>
            <a:r>
              <a:rPr lang="en-US" sz="2800" dirty="0" err="1"/>
              <a:t>समयको</a:t>
            </a:r>
            <a:r>
              <a:rPr lang="en-US" sz="2800" dirty="0"/>
              <a:t> </a:t>
            </a:r>
            <a:r>
              <a:rPr lang="en-US" sz="2800" dirty="0" err="1"/>
              <a:t>अन्तरमा</a:t>
            </a:r>
            <a:r>
              <a:rPr lang="en-US" sz="2800" dirty="0"/>
              <a:t> </a:t>
            </a:r>
            <a:r>
              <a:rPr lang="en-US" sz="2800" dirty="0" err="1"/>
              <a:t>अपेक्षित</a:t>
            </a:r>
            <a:r>
              <a:rPr lang="en-US" sz="2800" dirty="0"/>
              <a:t> service </a:t>
            </a:r>
            <a:r>
              <a:rPr lang="en-US" sz="2800" dirty="0" err="1"/>
              <a:t>pipeको</a:t>
            </a:r>
            <a:r>
              <a:rPr lang="en-US" sz="2800" dirty="0"/>
              <a:t> </a:t>
            </a:r>
            <a:r>
              <a:rPr lang="en-US" sz="2800" dirty="0" err="1"/>
              <a:t>दायाँ</a:t>
            </a:r>
            <a:r>
              <a:rPr lang="en-US" sz="2800" dirty="0"/>
              <a:t>  </a:t>
            </a:r>
            <a:r>
              <a:rPr lang="en-US" sz="2800" dirty="0" err="1"/>
              <a:t>बायाँ</a:t>
            </a:r>
            <a:r>
              <a:rPr lang="en-US" sz="2800" dirty="0"/>
              <a:t> </a:t>
            </a:r>
            <a:r>
              <a:rPr lang="en-US" sz="2800" dirty="0" err="1"/>
              <a:t>जमिनमा</a:t>
            </a:r>
            <a:r>
              <a:rPr lang="en-US" sz="2800" dirty="0"/>
              <a:t> </a:t>
            </a:r>
            <a:r>
              <a:rPr lang="en-US" sz="2800" dirty="0" err="1"/>
              <a:t>हथौडाले</a:t>
            </a:r>
            <a:r>
              <a:rPr lang="en-US" sz="2800" dirty="0"/>
              <a:t> </a:t>
            </a:r>
            <a:r>
              <a:rPr lang="en-US" sz="2800" dirty="0" err="1"/>
              <a:t>हिर्काउनुहोस्</a:t>
            </a:r>
            <a:r>
              <a:rPr lang="en-US" sz="2800" dirty="0"/>
              <a:t>।</a:t>
            </a:r>
            <a:endParaRPr lang="en-US" altLang="ja-JP" sz="2800" dirty="0"/>
          </a:p>
          <a:p>
            <a:r>
              <a:rPr lang="en-US" sz="2800" dirty="0" err="1"/>
              <a:t>यसरी</a:t>
            </a:r>
            <a:r>
              <a:rPr lang="en-US" sz="2800" dirty="0"/>
              <a:t> </a:t>
            </a:r>
            <a:r>
              <a:rPr lang="en-US" sz="2800" dirty="0" err="1"/>
              <a:t>हानेर</a:t>
            </a:r>
            <a:r>
              <a:rPr lang="en-US" sz="2800" dirty="0"/>
              <a:t> </a:t>
            </a:r>
            <a:r>
              <a:rPr lang="en-US" sz="2800" dirty="0" err="1"/>
              <a:t>आएको</a:t>
            </a:r>
            <a:r>
              <a:rPr lang="en-US" sz="2800" dirty="0"/>
              <a:t> </a:t>
            </a:r>
            <a:r>
              <a:rPr lang="en-US" sz="2800" dirty="0" err="1"/>
              <a:t>आवाजलाई</a:t>
            </a:r>
            <a:r>
              <a:rPr lang="en-US" sz="2800" dirty="0"/>
              <a:t> listening rod  </a:t>
            </a:r>
            <a:r>
              <a:rPr lang="en-US" sz="2800" dirty="0" err="1"/>
              <a:t>वा</a:t>
            </a:r>
            <a:r>
              <a:rPr lang="en-US" sz="2800" dirty="0"/>
              <a:t> electric leak detector </a:t>
            </a:r>
            <a:r>
              <a:rPr lang="en-US" sz="2800" dirty="0" err="1"/>
              <a:t>ले</a:t>
            </a:r>
            <a:r>
              <a:rPr lang="en-US" sz="2800" dirty="0"/>
              <a:t> </a:t>
            </a:r>
            <a:r>
              <a:rPr lang="en-US" sz="2800" dirty="0" err="1"/>
              <a:t>पानीको</a:t>
            </a:r>
            <a:r>
              <a:rPr lang="en-US" sz="2800" dirty="0"/>
              <a:t> meter, valve </a:t>
            </a:r>
            <a:r>
              <a:rPr lang="en-US" sz="2800" dirty="0" err="1"/>
              <a:t>आदिको</a:t>
            </a:r>
            <a:r>
              <a:rPr lang="en-US" sz="2800" dirty="0"/>
              <a:t> </a:t>
            </a:r>
            <a:r>
              <a:rPr lang="en-US" sz="2800" dirty="0" err="1"/>
              <a:t>नजिक</a:t>
            </a:r>
            <a:r>
              <a:rPr lang="en-US" sz="2800" dirty="0"/>
              <a:t> </a:t>
            </a:r>
            <a:r>
              <a:rPr lang="en-US" sz="2800" dirty="0" err="1"/>
              <a:t>लगेर</a:t>
            </a:r>
            <a:r>
              <a:rPr lang="en-US" sz="2800" dirty="0"/>
              <a:t> </a:t>
            </a:r>
            <a:r>
              <a:rPr lang="en-US" sz="2800" dirty="0" err="1"/>
              <a:t>गरेर</a:t>
            </a:r>
            <a:r>
              <a:rPr lang="en-US" sz="2800" dirty="0"/>
              <a:t> </a:t>
            </a:r>
            <a:r>
              <a:rPr lang="en-US" sz="2800" dirty="0" err="1"/>
              <a:t>सुनिन्छ</a:t>
            </a:r>
            <a:r>
              <a:rPr lang="en-US" sz="2800" dirty="0"/>
              <a:t>।</a:t>
            </a:r>
            <a:r>
              <a:rPr lang="en-US" altLang="ja-JP" sz="2800" dirty="0"/>
              <a:t> </a:t>
            </a:r>
          </a:p>
          <a:p>
            <a:r>
              <a:rPr lang="en-US" sz="2800" dirty="0" err="1"/>
              <a:t>आवाजमा</a:t>
            </a:r>
            <a:r>
              <a:rPr lang="en-US" sz="2800" dirty="0"/>
              <a:t> </a:t>
            </a:r>
            <a:r>
              <a:rPr lang="en-US" sz="2800" dirty="0" err="1"/>
              <a:t>आउने</a:t>
            </a:r>
            <a:r>
              <a:rPr lang="en-US" sz="2800" dirty="0"/>
              <a:t> </a:t>
            </a:r>
            <a:r>
              <a:rPr lang="en-US" sz="2800" dirty="0" err="1"/>
              <a:t>परिवर्तन</a:t>
            </a:r>
            <a:r>
              <a:rPr lang="en-US" sz="2800" dirty="0"/>
              <a:t> </a:t>
            </a:r>
            <a:r>
              <a:rPr lang="en-US" sz="2800" dirty="0" err="1"/>
              <a:t>अनुसार</a:t>
            </a:r>
            <a:r>
              <a:rPr lang="en-US" sz="2800" dirty="0"/>
              <a:t>, </a:t>
            </a:r>
            <a:r>
              <a:rPr lang="en-US" sz="2800" dirty="0" err="1"/>
              <a:t>तपाईं</a:t>
            </a:r>
            <a:r>
              <a:rPr lang="en-US" sz="2800" dirty="0"/>
              <a:t> </a:t>
            </a:r>
            <a:r>
              <a:rPr lang="hi-IN" sz="2800" dirty="0"/>
              <a:t>जमिन मुनिको</a:t>
            </a:r>
            <a:r>
              <a:rPr lang="en-US" sz="2800" dirty="0"/>
              <a:t> </a:t>
            </a:r>
            <a:r>
              <a:rPr lang="en-US" sz="2800" dirty="0" err="1"/>
              <a:t>पाइप</a:t>
            </a:r>
            <a:r>
              <a:rPr lang="en-US" sz="2800" dirty="0"/>
              <a:t> </a:t>
            </a:r>
            <a:r>
              <a:rPr lang="en-US" sz="2800" dirty="0" err="1"/>
              <a:t>को</a:t>
            </a:r>
            <a:r>
              <a:rPr lang="en-US" sz="2800" dirty="0"/>
              <a:t> </a:t>
            </a:r>
            <a:r>
              <a:rPr lang="en-US" sz="2800" dirty="0" err="1"/>
              <a:t>स्थान</a:t>
            </a:r>
            <a:r>
              <a:rPr lang="en-US" sz="2800" dirty="0"/>
              <a:t> </a:t>
            </a:r>
            <a:r>
              <a:rPr lang="en-US" sz="2800" dirty="0" err="1"/>
              <a:t>अनुमान</a:t>
            </a:r>
            <a:r>
              <a:rPr lang="en-US" sz="2800" dirty="0"/>
              <a:t> </a:t>
            </a:r>
            <a:r>
              <a:rPr lang="en-US" sz="2800" dirty="0" err="1"/>
              <a:t>गर्न</a:t>
            </a:r>
            <a:r>
              <a:rPr lang="en-US" sz="2800" dirty="0"/>
              <a:t> </a:t>
            </a:r>
            <a:r>
              <a:rPr lang="en-US" sz="2800" dirty="0" err="1"/>
              <a:t>सक्नुहुन्छ</a:t>
            </a:r>
            <a:r>
              <a:rPr lang="en-US" sz="2800" dirty="0"/>
              <a:t>।</a:t>
            </a:r>
            <a:endParaRPr lang="en-US" altLang="ja-JP" sz="2800" dirty="0"/>
          </a:p>
          <a:p>
            <a:endParaRPr lang="ja-JP" altLang="en-US" sz="28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C079B41-504A-CA48-50C2-7489DCB926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447" y="4542964"/>
            <a:ext cx="8389363" cy="20627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7736EDB-BAFA-8357-F09E-F207B0421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D2D8002D-B5B0-4BAC-B1F6-782DDCCE6D9C}" type="slidenum">
              <a:rPr lang="ja-JP" altLang="en-US" sz="1600" b="1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pPr/>
              <a:t>24</a:t>
            </a:fld>
            <a:endParaRPr lang="ja-JP" altLang="en-US" sz="1600" b="1" dirty="0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99830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36833A-09C3-2B77-7778-B74455644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3812"/>
          </a:xfrm>
        </p:spPr>
        <p:txBody>
          <a:bodyPr>
            <a:normAutofit/>
          </a:bodyPr>
          <a:lstStyle/>
          <a:p>
            <a:r>
              <a:rPr kumimoji="1" lang="hi-IN" altLang="ja-JP" sz="3600" dirty="0">
                <a:latin typeface="Calibri" panose="020F0502020204030204" pitchFamily="34" charset="0"/>
                <a:cs typeface="Calibri" panose="020F0502020204030204" pitchFamily="34" charset="0"/>
              </a:rPr>
              <a:t>सन्दर्भ: मिटरको सही स्थापना</a:t>
            </a:r>
            <a:endParaRPr kumimoji="1" lang="ja-JP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2C4F92-47BF-1696-1F9A-4B1934197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479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hi-IN" altLang="ja-JP" sz="2400" dirty="0"/>
              <a:t>यदि तपाईंले गलत तरिकाले जोडिएको मिटर फेला पार्नुभयो भने, यसलाई सच्याउनको लागि ग्राहकलाई सूचित गर्नुपर्छ।</a:t>
            </a:r>
            <a:endParaRPr kumimoji="1" lang="en-US" altLang="ja-JP" sz="2400" dirty="0"/>
          </a:p>
          <a:p>
            <a:r>
              <a:rPr kumimoji="1" lang="en-US" altLang="ja-JP" sz="2400" dirty="0"/>
              <a:t>Velocity Type Propeller Water Meter </a:t>
            </a:r>
            <a:r>
              <a:rPr kumimoji="1" lang="hi-IN" altLang="ja-JP" sz="2400" dirty="0"/>
              <a:t>तेर्सो स्थापना हुनुपर्छ।</a:t>
            </a:r>
            <a:endParaRPr kumimoji="1" lang="en-US" altLang="ja-JP" sz="2400" dirty="0"/>
          </a:p>
          <a:p>
            <a:r>
              <a:rPr kumimoji="1" lang="en-US" altLang="ja-JP" sz="2400" dirty="0"/>
              <a:t>Volumetric Water Meter </a:t>
            </a:r>
            <a:r>
              <a:rPr kumimoji="1" lang="hi-IN" altLang="ja-JP" sz="2400" dirty="0"/>
              <a:t>तेर्सो, ठाडो वा झुकाव हुने गरि, जसरी स्थापना गर्दा पनि </a:t>
            </a:r>
            <a:r>
              <a:rPr kumimoji="1" lang="en-US" altLang="ja-JP" sz="2400" dirty="0"/>
              <a:t>accurate reading </a:t>
            </a:r>
            <a:r>
              <a:rPr kumimoji="1" lang="hi-IN" altLang="ja-JP" sz="2400" dirty="0"/>
              <a:t>दिन्छ। </a:t>
            </a:r>
            <a:r>
              <a:rPr kumimoji="1" lang="en-US" altLang="ja-JP" sz="2400" dirty="0"/>
              <a:t>Reading </a:t>
            </a:r>
            <a:r>
              <a:rPr kumimoji="1" lang="hi-IN" altLang="ja-JP" sz="2400" dirty="0"/>
              <a:t>गर्न सजिलो हुने गरि राख्ने।</a:t>
            </a:r>
            <a:endParaRPr kumimoji="1" lang="en-US" altLang="ja-JP" sz="2400" dirty="0"/>
          </a:p>
          <a:p>
            <a:r>
              <a:rPr kumimoji="1" lang="hi-IN" altLang="ja-JP" sz="2400" dirty="0"/>
              <a:t>पानी प्रवाहको दिशा निर्धारण गरिएको हुन्छ र मिटरमा देखाइएको हुन्छ, मिटर सही दिशामा स्थापित गरिनुपर्छ।</a:t>
            </a:r>
            <a:endParaRPr kumimoji="1" lang="en-US" altLang="ja-JP" sz="2400" dirty="0"/>
          </a:p>
          <a:p>
            <a:r>
              <a:rPr kumimoji="1" lang="en-US" altLang="ja-JP" sz="2400" dirty="0"/>
              <a:t>Velocity Type Propeller Water Meter </a:t>
            </a:r>
            <a:r>
              <a:rPr kumimoji="1" lang="hi-IN" altLang="ja-JP" sz="2400" dirty="0"/>
              <a:t>को लागि</a:t>
            </a:r>
            <a:r>
              <a:rPr kumimoji="1" lang="en-US" altLang="ja-JP" sz="2400" dirty="0"/>
              <a:t>, reading </a:t>
            </a:r>
            <a:r>
              <a:rPr kumimoji="1" lang="hi-IN" altLang="ja-JP" sz="2400" dirty="0"/>
              <a:t>गरिने शीशा माथि पर्ने गरि स्थापित हुनुपर्छ।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2F4A7BC-BE20-DB78-BEA2-F8CCAF126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8224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A1AEA6-66EA-4D44-912F-2483D41830B3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93C3DA8D-16E7-A434-B39C-EBA5F10A75F7}"/>
              </a:ext>
            </a:extLst>
          </p:cNvPr>
          <p:cNvGraphicFramePr>
            <a:graphicFrameLocks noGrp="1"/>
          </p:cNvGraphicFramePr>
          <p:nvPr/>
        </p:nvGraphicFramePr>
        <p:xfrm>
          <a:off x="6343987" y="4529679"/>
          <a:ext cx="4784923" cy="226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8562">
                  <a:extLst>
                    <a:ext uri="{9D8B030D-6E8A-4147-A177-3AD203B41FA5}">
                      <a16:colId xmlns:a16="http://schemas.microsoft.com/office/drawing/2014/main" val="865835772"/>
                    </a:ext>
                  </a:extLst>
                </a:gridCol>
                <a:gridCol w="2386361">
                  <a:extLst>
                    <a:ext uri="{9D8B030D-6E8A-4147-A177-3AD203B41FA5}">
                      <a16:colId xmlns:a16="http://schemas.microsoft.com/office/drawing/2014/main" val="3542053151"/>
                    </a:ext>
                  </a:extLst>
                </a:gridCol>
              </a:tblGrid>
              <a:tr h="52369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600" dirty="0"/>
                        <a:t>Velocity Type Propeller Water Meter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en-US" altLang="ja-JP" sz="1600" dirty="0"/>
                        <a:t>Volumetric Water Meter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0683152"/>
                  </a:ext>
                </a:extLst>
              </a:tr>
              <a:tr h="1639797">
                <a:tc>
                  <a:txBody>
                    <a:bodyPr/>
                    <a:lstStyle/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72000" marR="72000" marT="36000" marB="36000"/>
                </a:tc>
                <a:extLst>
                  <a:ext uri="{0D108BD9-81ED-4DB2-BD59-A6C34878D82A}">
                    <a16:rowId xmlns:a16="http://schemas.microsoft.com/office/drawing/2014/main" val="2519320099"/>
                  </a:ext>
                </a:extLst>
              </a:tr>
            </a:tbl>
          </a:graphicData>
        </a:graphic>
      </p:graphicFrame>
      <p:pic>
        <p:nvPicPr>
          <p:cNvPr id="6" name="図 5">
            <a:extLst>
              <a:ext uri="{FF2B5EF4-FFF2-40B4-BE49-F238E27FC236}">
                <a16:creationId xmlns:a16="http://schemas.microsoft.com/office/drawing/2014/main" id="{5876CDA3-3B14-A183-3DFD-0289C9FAE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914" y="5140534"/>
            <a:ext cx="1508454" cy="1508454"/>
          </a:xfrm>
          <a:prstGeom prst="rect">
            <a:avLst/>
          </a:prstGeom>
        </p:spPr>
      </p:pic>
      <p:pic>
        <p:nvPicPr>
          <p:cNvPr id="7" name="図 6" descr="デバイス, 座る, メーター, 時計 が含まれている画像&#10;&#10;自動的に生成された説明">
            <a:extLst>
              <a:ext uri="{FF2B5EF4-FFF2-40B4-BE49-F238E27FC236}">
                <a16:creationId xmlns:a16="http://schemas.microsoft.com/office/drawing/2014/main" id="{E5FC1453-E454-E1A1-F626-1C1622E5D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592" y="5140534"/>
            <a:ext cx="1508454" cy="1508454"/>
          </a:xfrm>
          <a:prstGeom prst="rect">
            <a:avLst/>
          </a:prstGeom>
        </p:spPr>
      </p:pic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548C14FD-1C27-85CF-A06A-9AD59968A608}"/>
              </a:ext>
            </a:extLst>
          </p:cNvPr>
          <p:cNvGrpSpPr/>
          <p:nvPr/>
        </p:nvGrpSpPr>
        <p:grpSpPr>
          <a:xfrm>
            <a:off x="2832401" y="5218591"/>
            <a:ext cx="3323062" cy="1363491"/>
            <a:chOff x="1639229" y="4810743"/>
            <a:chExt cx="4003288" cy="1682131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689A60C4-5928-937D-CC81-2A6460CBD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07515" y="4810743"/>
              <a:ext cx="2566826" cy="1682131"/>
            </a:xfrm>
            <a:prstGeom prst="rect">
              <a:avLst/>
            </a:prstGeom>
          </p:spPr>
        </p:pic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42E609E4-90C1-5E98-7568-35154A1EFD77}"/>
                </a:ext>
              </a:extLst>
            </p:cNvPr>
            <p:cNvCxnSpPr/>
            <p:nvPr/>
          </p:nvCxnSpPr>
          <p:spPr>
            <a:xfrm>
              <a:off x="1639229" y="6412105"/>
              <a:ext cx="4003288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EF4D643C-A433-4683-5BF5-B814D36E91B8}"/>
              </a:ext>
            </a:extLst>
          </p:cNvPr>
          <p:cNvGrpSpPr>
            <a:grpSpLocks noChangeAspect="1"/>
          </p:cNvGrpSpPr>
          <p:nvPr/>
        </p:nvGrpSpPr>
        <p:grpSpPr>
          <a:xfrm>
            <a:off x="490651" y="4905530"/>
            <a:ext cx="2234171" cy="1876385"/>
            <a:chOff x="588132" y="5039343"/>
            <a:chExt cx="2002878" cy="1682132"/>
          </a:xfrm>
        </p:grpSpPr>
        <p:pic>
          <p:nvPicPr>
            <p:cNvPr id="14" name="図 13" descr="屋内, 座る, 歯ブラシ, テーブル が含まれている画像&#10;&#10;自動的に生成された説明">
              <a:extLst>
                <a:ext uri="{FF2B5EF4-FFF2-40B4-BE49-F238E27FC236}">
                  <a16:creationId xmlns:a16="http://schemas.microsoft.com/office/drawing/2014/main" id="{3DC42BC0-5085-0AA3-0B1C-7D343510C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132" y="5039343"/>
              <a:ext cx="2002878" cy="1682132"/>
            </a:xfrm>
            <a:prstGeom prst="rect">
              <a:avLst/>
            </a:prstGeom>
          </p:spPr>
        </p:pic>
        <p:sp>
          <p:nvSpPr>
            <p:cNvPr id="15" name="楕円 14">
              <a:extLst>
                <a:ext uri="{FF2B5EF4-FFF2-40B4-BE49-F238E27FC236}">
                  <a16:creationId xmlns:a16="http://schemas.microsoft.com/office/drawing/2014/main" id="{A71BABE5-442A-4CC8-C830-F1B7795B0C88}"/>
                </a:ext>
              </a:extLst>
            </p:cNvPr>
            <p:cNvSpPr/>
            <p:nvPr/>
          </p:nvSpPr>
          <p:spPr>
            <a:xfrm>
              <a:off x="1226633" y="5820938"/>
              <a:ext cx="814040" cy="616181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9387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DE80D2-A59A-B5E2-19C3-E7580BB8A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9568"/>
          </a:xfrm>
        </p:spPr>
        <p:txBody>
          <a:bodyPr>
            <a:normAutofit/>
          </a:bodyPr>
          <a:lstStyle/>
          <a:p>
            <a:r>
              <a:rPr kumimoji="1" lang="hi-IN" altLang="ja-JP" sz="3600" dirty="0">
                <a:latin typeface="Calibri" panose="020F0502020204030204" pitchFamily="34" charset="0"/>
                <a:cs typeface="Calibri" panose="020F0502020204030204" pitchFamily="34" charset="0"/>
              </a:rPr>
              <a:t>मिटरको उचित साइज प्रयोग</a:t>
            </a:r>
            <a:endParaRPr kumimoji="1" lang="ja-JP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761A52A-0312-5C80-05B8-169FCB2CB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6348"/>
            <a:ext cx="10515600" cy="2123090"/>
          </a:xfrm>
        </p:spPr>
        <p:txBody>
          <a:bodyPr>
            <a:normAutofit lnSpcReduction="10000"/>
          </a:bodyPr>
          <a:lstStyle/>
          <a:p>
            <a:r>
              <a:rPr kumimoji="1" lang="hi-IN" altLang="ja-JP" sz="2400" dirty="0"/>
              <a:t>मिटरहरूमा मापन दायरा न्यूनतम (</a:t>
            </a:r>
            <a:r>
              <a:rPr kumimoji="1" lang="en-US" altLang="ja-JP" sz="2400" dirty="0" err="1"/>
              <a:t>Qmin</a:t>
            </a:r>
            <a:r>
              <a:rPr kumimoji="1" lang="en-US" altLang="ja-JP" sz="2400" dirty="0"/>
              <a:t>) </a:t>
            </a:r>
            <a:r>
              <a:rPr kumimoji="1" lang="hi-IN" altLang="ja-JP" sz="2400" dirty="0"/>
              <a:t>र ओभरलोड (</a:t>
            </a:r>
            <a:r>
              <a:rPr kumimoji="1" lang="en-US" altLang="ja-JP" sz="2400" dirty="0" err="1"/>
              <a:t>Qmax</a:t>
            </a:r>
            <a:r>
              <a:rPr kumimoji="1" lang="en-US" altLang="ja-JP" sz="2400" dirty="0"/>
              <a:t>) flow rate </a:t>
            </a:r>
            <a:r>
              <a:rPr kumimoji="1" lang="hi-IN" altLang="ja-JP" sz="2400" dirty="0"/>
              <a:t>हरू बीचको हुन्छ।</a:t>
            </a:r>
            <a:endParaRPr kumimoji="1" lang="en-US" altLang="ja-JP" sz="2400" dirty="0"/>
          </a:p>
          <a:p>
            <a:r>
              <a:rPr kumimoji="1" lang="hi-IN" altLang="ja-JP" sz="2400" dirty="0"/>
              <a:t>सामान्यतया, </a:t>
            </a:r>
            <a:r>
              <a:rPr kumimoji="1" lang="en-US" altLang="ja-JP" sz="2400" dirty="0" err="1"/>
              <a:t>Qmin</a:t>
            </a:r>
            <a:r>
              <a:rPr kumimoji="1" lang="en-US" altLang="ja-JP" sz="2400" dirty="0"/>
              <a:t> </a:t>
            </a:r>
            <a:r>
              <a:rPr kumimoji="1" lang="hi-IN" altLang="ja-JP" sz="2400" dirty="0"/>
              <a:t>भन्दा तल, </a:t>
            </a:r>
            <a:r>
              <a:rPr kumimoji="1" lang="en-US" altLang="ja-JP" sz="2400" dirty="0"/>
              <a:t>flow rate </a:t>
            </a:r>
            <a:r>
              <a:rPr kumimoji="1" lang="hi-IN" altLang="ja-JP" sz="2400" dirty="0"/>
              <a:t>जति सानो भयो मिटरका मेकानिकल त्रुटिहरू उति बढी नकारात्मक हुन्छन्।</a:t>
            </a:r>
            <a:endParaRPr kumimoji="1" lang="en-US" altLang="ja-JP" sz="2400" dirty="0"/>
          </a:p>
          <a:p>
            <a:r>
              <a:rPr kumimoji="1" lang="hi-IN" altLang="ja-JP" sz="2400" dirty="0"/>
              <a:t>एकपटक मिटर सुरु भएपछि, </a:t>
            </a:r>
            <a:r>
              <a:rPr kumimoji="1" lang="en-US" altLang="ja-JP" sz="2400" dirty="0"/>
              <a:t>velocity </a:t>
            </a:r>
            <a:r>
              <a:rPr kumimoji="1" lang="hi-IN" altLang="ja-JP" sz="2400" dirty="0"/>
              <a:t>मिटरहरूको मापन त्रुटिहरू सामान्यतया -50% को नजिक हुन्छन्।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288343F-A984-2A89-4EAB-3A945F65D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3565" y="6354497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A1AEA6-66EA-4D44-912F-2483D41830B3}" type="slidenum">
              <a:rPr kumimoji="1" lang="ja-JP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B96A125-933E-0CF7-87E8-F9912A684A80}"/>
              </a:ext>
            </a:extLst>
          </p:cNvPr>
          <p:cNvSpPr txBox="1"/>
          <p:nvPr/>
        </p:nvSpPr>
        <p:spPr>
          <a:xfrm>
            <a:off x="819804" y="3447410"/>
            <a:ext cx="51185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hi-IN" altLang="ja-JP" sz="2400" dirty="0"/>
              <a:t>यदि मिटर धेरै ठूलो छ तर यसले कम </a:t>
            </a:r>
            <a:r>
              <a:rPr kumimoji="1" lang="en-US" altLang="ja-JP" sz="2400" dirty="0"/>
              <a:t>flow rate </a:t>
            </a:r>
            <a:r>
              <a:rPr kumimoji="1" lang="hi-IN" altLang="ja-JP" sz="2400" dirty="0"/>
              <a:t>मा काम गरिरहेको छ भने जम्मा खपत मध्ये केहि मापन गर्दैन।</a:t>
            </a:r>
            <a:r>
              <a:rPr kumimoji="1" lang="en-US" altLang="ja-JP" sz="2400" dirty="0"/>
              <a:t> →NRW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hi-IN" altLang="ja-JP" sz="2400" dirty="0"/>
              <a:t>यदि ग्राहक मिटर धेरै सानो छ अनि यसले </a:t>
            </a:r>
            <a:r>
              <a:rPr kumimoji="1" lang="en-US" altLang="ja-JP" sz="2400" dirty="0" err="1"/>
              <a:t>Qmax</a:t>
            </a:r>
            <a:r>
              <a:rPr kumimoji="1" lang="en-US" altLang="ja-JP" sz="2400" dirty="0"/>
              <a:t> </a:t>
            </a:r>
            <a:r>
              <a:rPr kumimoji="1" lang="hi-IN" altLang="ja-JP" sz="2400" dirty="0"/>
              <a:t>मा काम गरिरहेको छ भने घुम्ने भाग धेरै छिटो घुम्छन्। यसरी मीटरको गिरावट तिब्र हुन्छ।</a:t>
            </a:r>
            <a:endParaRPr kumimoji="1" lang="ja-JP" alt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ABCE12-F2E8-1268-8222-B99EEF1A7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667" y="3425374"/>
            <a:ext cx="4892066" cy="300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111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7C6485-0309-D4D4-BC59-97F7354A1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6581"/>
            <a:ext cx="10972800" cy="114300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hi-IN" altLang="ja-JP" sz="4000" kern="100" dirty="0">
                <a:ea typeface="ＭＳ 明朝" panose="02020609040205080304" pitchFamily="17" charset="-128"/>
                <a:cs typeface="Times New Roman" panose="02020603050405020304" pitchFamily="18" charset="0"/>
              </a:rPr>
              <a:t>भाग</a:t>
            </a:r>
            <a:r>
              <a:rPr lang="en-US" altLang="ja-JP" sz="4000" kern="100" dirty="0">
                <a:ea typeface="ＭＳ 明朝" panose="02020609040205080304" pitchFamily="17" charset="-128"/>
                <a:cs typeface="Times New Roman" panose="02020603050405020304" pitchFamily="18" charset="0"/>
              </a:rPr>
              <a:t> 3      </a:t>
            </a:r>
            <a:r>
              <a:rPr lang="hi-IN" altLang="ja-JP" sz="4000" kern="100" dirty="0">
                <a:ea typeface="ＭＳ 明朝" panose="02020609040205080304" pitchFamily="17" charset="-128"/>
                <a:cs typeface="Times New Roman" panose="02020603050405020304" pitchFamily="18" charset="0"/>
              </a:rPr>
              <a:t>वैधीकरण प्रक्रिया</a:t>
            </a:r>
            <a:endParaRPr lang="ja-JP" altLang="ja-JP" sz="4000" kern="100" dirty="0"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8558C31-1788-F354-37B3-470C2ACE9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039" y="1252048"/>
            <a:ext cx="10649415" cy="225875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i-IN" altLang="ja-JP" sz="2800" b="1" dirty="0"/>
              <a:t>उद्देश्य</a:t>
            </a:r>
            <a:endParaRPr lang="en-US" altLang="ja-JP" sz="2800" b="1" dirty="0"/>
          </a:p>
          <a:p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Illegal Connection </a:t>
            </a:r>
            <a:r>
              <a:rPr lang="hi-IN" altLang="ja-JP" sz="2800" dirty="0"/>
              <a:t>का प्रतिरोधि उपायहरूका रूपमा वैधीकरण प्रक्रिया गर्न।</a:t>
            </a:r>
            <a:r>
              <a:rPr lang="en-US" altLang="ja-JP" sz="2800" dirty="0"/>
              <a:t> 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hi-IN" altLang="ja-JP" sz="2800" b="1" dirty="0"/>
              <a:t>वैधीकरण प्रक्रियाको रुपरेखा: फ्लो चार्टमा</a:t>
            </a:r>
            <a:endParaRPr lang="ja-JP" altLang="en-US" sz="28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AD3A1EF-F100-9C1F-3B53-6E6406497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D2D8002D-B5B0-4BAC-B1F6-782DDCCE6D9C}" type="slidenum">
              <a:rPr lang="ja-JP" altLang="en-US" sz="1600" b="1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pPr/>
              <a:t>27</a:t>
            </a:fld>
            <a:endParaRPr lang="ja-JP" altLang="en-US" sz="1600" b="1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6300DA60-B72E-554E-2607-98378F34DD08}"/>
              </a:ext>
            </a:extLst>
          </p:cNvPr>
          <p:cNvGrpSpPr/>
          <p:nvPr/>
        </p:nvGrpSpPr>
        <p:grpSpPr>
          <a:xfrm>
            <a:off x="2095133" y="3429000"/>
            <a:ext cx="8002960" cy="3154361"/>
            <a:chOff x="215900" y="628574"/>
            <a:chExt cx="4318000" cy="3176343"/>
          </a:xfrm>
        </p:grpSpPr>
        <p:sp>
          <p:nvSpPr>
            <p:cNvPr id="6" name="下矢印 79">
              <a:extLst>
                <a:ext uri="{FF2B5EF4-FFF2-40B4-BE49-F238E27FC236}">
                  <a16:creationId xmlns:a16="http://schemas.microsoft.com/office/drawing/2014/main" id="{27EB9DD4-78C8-7F38-5BCC-4AC4AD375FC2}"/>
                </a:ext>
              </a:extLst>
            </p:cNvPr>
            <p:cNvSpPr/>
            <p:nvPr/>
          </p:nvSpPr>
          <p:spPr>
            <a:xfrm>
              <a:off x="1925041" y="3160759"/>
              <a:ext cx="920750" cy="228600"/>
            </a:xfrm>
            <a:prstGeom prst="down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kumimoji="0" lang="ja-JP" altLang="en-US" sz="3200" kern="0">
                <a:solidFill>
                  <a:sysClr val="windowText" lastClr="000000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B15C2F2F-E8EB-7D60-CE62-E61952ADA2B0}"/>
                </a:ext>
              </a:extLst>
            </p:cNvPr>
            <p:cNvGrpSpPr/>
            <p:nvPr/>
          </p:nvGrpSpPr>
          <p:grpSpPr>
            <a:xfrm>
              <a:off x="215900" y="628574"/>
              <a:ext cx="4318000" cy="3176343"/>
              <a:chOff x="215900" y="1416050"/>
              <a:chExt cx="4318000" cy="3176725"/>
            </a:xfrm>
          </p:grpSpPr>
          <p:sp>
            <p:nvSpPr>
              <p:cNvPr id="9" name="フローチャート : 代替処理 81">
                <a:extLst>
                  <a:ext uri="{FF2B5EF4-FFF2-40B4-BE49-F238E27FC236}">
                    <a16:creationId xmlns:a16="http://schemas.microsoft.com/office/drawing/2014/main" id="{196648B4-AC05-6A7E-D6FA-0F5D26BA1EA5}"/>
                  </a:ext>
                </a:extLst>
              </p:cNvPr>
              <p:cNvSpPr/>
              <p:nvPr/>
            </p:nvSpPr>
            <p:spPr>
              <a:xfrm>
                <a:off x="215900" y="1416050"/>
                <a:ext cx="4305300" cy="374650"/>
              </a:xfrm>
              <a:prstGeom prst="flowChartAlternateProcess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r>
                  <a:rPr kumimoji="0" lang="en-US" sz="2000" kern="1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(1) </a:t>
                </a:r>
                <a:r>
                  <a:rPr kumimoji="0" lang="en-US" sz="2000" kern="1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Illegal user KUKL</a:t>
                </a:r>
                <a:r>
                  <a:rPr kumimoji="0" lang="en-US" sz="2000" kern="1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hi-IN" sz="2000" kern="1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आउछन </a:t>
                </a:r>
                <a:endParaRPr kumimoji="0" lang="ja-JP" altLang="en-US" sz="1600" kern="100" dirty="0">
                  <a:solidFill>
                    <a:sysClr val="windowText" lastClr="000000"/>
                  </a:solidFill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フローチャート : 代替処理 78">
                <a:extLst>
                  <a:ext uri="{FF2B5EF4-FFF2-40B4-BE49-F238E27FC236}">
                    <a16:creationId xmlns:a16="http://schemas.microsoft.com/office/drawing/2014/main" id="{372B84B0-99AC-B6ED-18B3-73BE5A266C81}"/>
                  </a:ext>
                </a:extLst>
              </p:cNvPr>
              <p:cNvSpPr/>
              <p:nvPr/>
            </p:nvSpPr>
            <p:spPr>
              <a:xfrm>
                <a:off x="215900" y="2114550"/>
                <a:ext cx="4305300" cy="374650"/>
              </a:xfrm>
              <a:prstGeom prst="flowChartAlternateProcess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r>
                  <a:rPr kumimoji="0" lang="en-US" kern="1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(2) </a:t>
                </a:r>
                <a:r>
                  <a:rPr kumimoji="0" lang="hi-IN" sz="2000" kern="1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जरिवाना/दण्ड, आदिको हिसाब। </a:t>
                </a:r>
                <a:endParaRPr kumimoji="0" lang="ja-JP" altLang="en-US" sz="1600" kern="100" dirty="0">
                  <a:solidFill>
                    <a:sysClr val="windowText" lastClr="000000"/>
                  </a:solidFill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フローチャート : 代替処理 77">
                <a:extLst>
                  <a:ext uri="{FF2B5EF4-FFF2-40B4-BE49-F238E27FC236}">
                    <a16:creationId xmlns:a16="http://schemas.microsoft.com/office/drawing/2014/main" id="{7F76536C-96E5-7670-1BA4-3159A946A839}"/>
                  </a:ext>
                </a:extLst>
              </p:cNvPr>
              <p:cNvSpPr/>
              <p:nvPr/>
            </p:nvSpPr>
            <p:spPr>
              <a:xfrm>
                <a:off x="215900" y="2819400"/>
                <a:ext cx="4305300" cy="374650"/>
              </a:xfrm>
              <a:prstGeom prst="flowChartAlternateProcess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r>
                  <a:rPr kumimoji="0" lang="en-US" kern="1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(3) </a:t>
                </a:r>
                <a:r>
                  <a:rPr kumimoji="0" lang="hi-IN" sz="2000" kern="1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जरिवाना/दण्ड, आदि लिइने।</a:t>
                </a:r>
                <a:endParaRPr kumimoji="0" lang="ja-JP" altLang="en-US" sz="1600" kern="100" dirty="0">
                  <a:solidFill>
                    <a:sysClr val="windowText" lastClr="000000"/>
                  </a:solidFill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フローチャート : 代替処理 76">
                <a:extLst>
                  <a:ext uri="{FF2B5EF4-FFF2-40B4-BE49-F238E27FC236}">
                    <a16:creationId xmlns:a16="http://schemas.microsoft.com/office/drawing/2014/main" id="{5C394E60-4010-61A8-0DBD-A831C79F1C8D}"/>
                  </a:ext>
                </a:extLst>
              </p:cNvPr>
              <p:cNvSpPr/>
              <p:nvPr/>
            </p:nvSpPr>
            <p:spPr>
              <a:xfrm>
                <a:off x="228600" y="3517900"/>
                <a:ext cx="4305300" cy="374650"/>
              </a:xfrm>
              <a:prstGeom prst="flowChartAlternateProcess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r>
                  <a:rPr kumimoji="0" lang="en-US" kern="1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(4) </a:t>
                </a:r>
                <a:r>
                  <a:rPr kumimoji="0" lang="en-US" sz="2000" kern="1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Illegal user </a:t>
                </a:r>
                <a:r>
                  <a:rPr kumimoji="0" lang="hi-IN" sz="2000" kern="1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ले प्रतिबद्धता पत्र भरेर साइन गर्दछ। </a:t>
                </a:r>
                <a:endParaRPr kumimoji="0" lang="ja-JP" altLang="en-US" sz="1600" kern="100" dirty="0">
                  <a:solidFill>
                    <a:sysClr val="windowText" lastClr="000000"/>
                  </a:solidFill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下矢印 82">
                <a:extLst>
                  <a:ext uri="{FF2B5EF4-FFF2-40B4-BE49-F238E27FC236}">
                    <a16:creationId xmlns:a16="http://schemas.microsoft.com/office/drawing/2014/main" id="{FB4BE5E0-29E8-5308-3FD3-797E3004F940}"/>
                  </a:ext>
                </a:extLst>
              </p:cNvPr>
              <p:cNvSpPr/>
              <p:nvPr/>
            </p:nvSpPr>
            <p:spPr>
              <a:xfrm>
                <a:off x="1892300" y="1847850"/>
                <a:ext cx="920750" cy="228600"/>
              </a:xfrm>
              <a:prstGeom prst="downArrow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defRPr/>
                </a:pPr>
                <a:endParaRPr kumimoji="0" lang="ja-JP" altLang="en-US" sz="3200" kern="0">
                  <a:solidFill>
                    <a:sysClr val="windowText" lastClr="000000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4" name="下矢印 79">
                <a:extLst>
                  <a:ext uri="{FF2B5EF4-FFF2-40B4-BE49-F238E27FC236}">
                    <a16:creationId xmlns:a16="http://schemas.microsoft.com/office/drawing/2014/main" id="{32619616-DACB-0D8E-69DF-A8CFF01D942C}"/>
                  </a:ext>
                </a:extLst>
              </p:cNvPr>
              <p:cNvSpPr/>
              <p:nvPr/>
            </p:nvSpPr>
            <p:spPr>
              <a:xfrm>
                <a:off x="1924050" y="3244850"/>
                <a:ext cx="920750" cy="228600"/>
              </a:xfrm>
              <a:prstGeom prst="downArrow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defRPr/>
                </a:pPr>
                <a:endParaRPr kumimoji="0" lang="ja-JP" altLang="en-US" sz="3200" kern="0">
                  <a:solidFill>
                    <a:sysClr val="windowText" lastClr="000000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5" name="下矢印 80">
                <a:extLst>
                  <a:ext uri="{FF2B5EF4-FFF2-40B4-BE49-F238E27FC236}">
                    <a16:creationId xmlns:a16="http://schemas.microsoft.com/office/drawing/2014/main" id="{B0F5A2A5-692D-2BFB-1D2C-BC20581269C5}"/>
                  </a:ext>
                </a:extLst>
              </p:cNvPr>
              <p:cNvSpPr/>
              <p:nvPr/>
            </p:nvSpPr>
            <p:spPr>
              <a:xfrm>
                <a:off x="1917700" y="2546350"/>
                <a:ext cx="920750" cy="228600"/>
              </a:xfrm>
              <a:prstGeom prst="downArrow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defRPr/>
                </a:pPr>
                <a:endParaRPr kumimoji="0" lang="ja-JP" altLang="en-US" sz="3200" kern="0">
                  <a:solidFill>
                    <a:sysClr val="windowText" lastClr="000000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6" name="フローチャート : 代替処理 72">
                <a:extLst>
                  <a:ext uri="{FF2B5EF4-FFF2-40B4-BE49-F238E27FC236}">
                    <a16:creationId xmlns:a16="http://schemas.microsoft.com/office/drawing/2014/main" id="{0356F303-2845-1C6B-3C53-DF5DDF2F8167}"/>
                  </a:ext>
                </a:extLst>
              </p:cNvPr>
              <p:cNvSpPr/>
              <p:nvPr/>
            </p:nvSpPr>
            <p:spPr>
              <a:xfrm>
                <a:off x="228600" y="4218125"/>
                <a:ext cx="4305300" cy="374650"/>
              </a:xfrm>
              <a:prstGeom prst="flowChartAlternateProcess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r>
                  <a:rPr kumimoji="0" lang="en-US" kern="1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(5)</a:t>
                </a:r>
                <a:r>
                  <a:rPr kumimoji="0" lang="en-US" sz="2000" kern="1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hi-IN" sz="2000" kern="1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वैधानिक गर्ने। </a:t>
                </a:r>
                <a:endParaRPr kumimoji="0" lang="ja-JP" altLang="en-US" sz="1600" kern="100" dirty="0">
                  <a:solidFill>
                    <a:sysClr val="windowText" lastClr="000000"/>
                  </a:solidFill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233735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D12081-319C-C401-28AB-2F0B7F73B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600" dirty="0"/>
              <a:t>3. Illegal Connection </a:t>
            </a:r>
            <a:r>
              <a:rPr lang="hi-IN" altLang="ja-JP" sz="3600" dirty="0"/>
              <a:t>का प्रतिरोधि उपायहरूको वैधीकरण प्रक्रियाहरूको विवरण। </a:t>
            </a:r>
            <a:endParaRPr lang="ja-JP" altLang="en-US" sz="36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856FE8B-0ECE-512C-B9CF-A5DD25BC4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Both"/>
            </a:pPr>
            <a:r>
              <a:rPr lang="en-US" altLang="ja-JP" sz="2800" dirty="0"/>
              <a:t>I</a:t>
            </a:r>
            <a:r>
              <a:rPr kumimoji="1" lang="en-US" altLang="ja-JP" sz="2800" dirty="0"/>
              <a:t>llegal user KUKL </a:t>
            </a:r>
            <a:r>
              <a:rPr kumimoji="1" lang="hi-IN" altLang="ja-JP" sz="2800" dirty="0"/>
              <a:t>आउछन </a:t>
            </a:r>
            <a:endParaRPr kumimoji="1" lang="en-US" altLang="ja-JP" sz="2800" dirty="0"/>
          </a:p>
          <a:p>
            <a:r>
              <a:rPr lang="en-US" altLang="ja-JP" sz="2400" dirty="0"/>
              <a:t>Illegal user </a:t>
            </a:r>
            <a:r>
              <a:rPr lang="hi-IN" altLang="ja-JP" sz="2400" dirty="0"/>
              <a:t>फिल्ड निरीक्षण रिपोर्ट (प्रस्तावित फारम ) सहित </a:t>
            </a:r>
            <a:r>
              <a:rPr lang="en-US" altLang="ja-JP" sz="2400" dirty="0"/>
              <a:t>KUKL </a:t>
            </a:r>
            <a:r>
              <a:rPr lang="hi-IN" altLang="ja-JP" sz="2400" dirty="0"/>
              <a:t>शाखा अफिस आउछन।</a:t>
            </a:r>
            <a:endParaRPr lang="en-US" altLang="ja-JP" sz="2400" dirty="0"/>
          </a:p>
          <a:p>
            <a:pPr marL="514350" indent="-514350">
              <a:buAutoNum type="arabicParenBoth" startAt="2"/>
            </a:pPr>
            <a:r>
              <a:rPr kumimoji="0" lang="hi-IN" sz="28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जरिवाना/दण्ड, आदिको हिसाब</a:t>
            </a:r>
            <a:endParaRPr kumimoji="1" lang="en-US" altLang="ja-JP" sz="2800" dirty="0"/>
          </a:p>
          <a:p>
            <a:r>
              <a:rPr lang="en-US" altLang="ja-JP" sz="2400" dirty="0"/>
              <a:t>Illegal connection </a:t>
            </a:r>
            <a:r>
              <a:rPr lang="hi-IN" altLang="ja-JP" sz="2400" dirty="0"/>
              <a:t>को लागि जरिवाना/दण्ड प्रति महिना रु. 1,177.5 (मूलतः 12 महिना) र 50% </a:t>
            </a:r>
            <a:r>
              <a:rPr lang="en-US" altLang="ja-JP" sz="2400" dirty="0"/>
              <a:t>surcharge </a:t>
            </a:r>
            <a:r>
              <a:rPr lang="hi-IN" altLang="ja-JP" sz="2400" dirty="0"/>
              <a:t>सहित गणना गरिनेछ।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634B540-496D-72BB-1D61-FC487F136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D2D8002D-B5B0-4BAC-B1F6-782DDCCE6D9C}" type="slidenum">
              <a:rPr lang="ja-JP" altLang="en-US" sz="1600" b="1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pPr/>
              <a:t>28</a:t>
            </a:fld>
            <a:endParaRPr lang="ja-JP" altLang="en-US" sz="1600" b="1" dirty="0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C24B5BE-932C-894B-C4A7-FDF92ED3A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1130" y="4665829"/>
            <a:ext cx="1485621" cy="197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2952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33A3B8-3DE6-254A-0657-193C2F0D9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600" dirty="0"/>
              <a:t>3. Illegal Connection </a:t>
            </a:r>
            <a:r>
              <a:rPr lang="hi-IN" altLang="ja-JP" sz="3600" dirty="0"/>
              <a:t>का प्रतिरोधि उपायहरूको वैधीकरण प्रक्रियाहरूको विवरण। </a:t>
            </a:r>
            <a:endParaRPr kumimoji="1" lang="ja-JP" altLang="en-US" sz="36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14BBD43-AA36-B30F-81D3-22C3D446D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Both" startAt="3"/>
            </a:pPr>
            <a:r>
              <a:rPr kumimoji="0" lang="hi-IN" sz="28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जरिवाना/दण्ड, आदि लिइने</a:t>
            </a:r>
            <a:endParaRPr kumimoji="1" lang="en-US" altLang="ja-JP" sz="2800" dirty="0"/>
          </a:p>
          <a:p>
            <a:r>
              <a:rPr lang="hi-IN" altLang="ja-JP" sz="2400" dirty="0"/>
              <a:t>वैधीकरणको लागि, </a:t>
            </a:r>
            <a:r>
              <a:rPr lang="en-US" altLang="ja-JP" sz="2400" dirty="0"/>
              <a:t>illegal users </a:t>
            </a:r>
            <a:r>
              <a:rPr lang="hi-IN" altLang="ja-JP" sz="2400" dirty="0"/>
              <a:t>ले </a:t>
            </a:r>
            <a:r>
              <a:rPr lang="en-US" altLang="ja-JP" sz="2400" dirty="0"/>
              <a:t>KUKL </a:t>
            </a:r>
            <a:r>
              <a:rPr lang="hi-IN" altLang="ja-JP" sz="2400" dirty="0"/>
              <a:t>का सेवाहरूको अवैध प्रयोगको लागि जरिवाना / जरिवाना, आदि तिर्नुपर्छ।</a:t>
            </a:r>
            <a:r>
              <a:rPr lang="en-US" altLang="ja-JP" sz="2400" dirty="0"/>
              <a:t> </a:t>
            </a:r>
          </a:p>
          <a:p>
            <a:pPr marL="514350" indent="-514350">
              <a:buAutoNum type="arabicParenBoth" startAt="4"/>
            </a:pPr>
            <a:r>
              <a:rPr kumimoji="0" lang="en-US" sz="2800" kern="1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Illegal user </a:t>
            </a:r>
            <a:r>
              <a:rPr kumimoji="0" lang="hi-IN" sz="28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ले प्रतिबद्धता पत्र भरेर साइन गर्दछ</a:t>
            </a:r>
            <a:endParaRPr kumimoji="1" lang="en-US" altLang="ja-JP" sz="2800" dirty="0"/>
          </a:p>
          <a:p>
            <a:r>
              <a:rPr lang="hi-IN" altLang="ja-JP" sz="2400" dirty="0"/>
              <a:t>शाखा कार्यालयले </a:t>
            </a:r>
            <a:r>
              <a:rPr lang="en-US" altLang="ja-JP" sz="2400" dirty="0"/>
              <a:t>illegal users </a:t>
            </a:r>
            <a:r>
              <a:rPr lang="hi-IN" altLang="ja-JP" sz="2400" dirty="0"/>
              <a:t>लाई प्रतिबद्धता पत्र दिन्छ र उसलाई जानकारी भर्न र पत्रमा हस्ताक्षर गर्न भन्नेछ।</a:t>
            </a:r>
            <a:r>
              <a:rPr lang="en-US" altLang="ja-JP" sz="2400" dirty="0"/>
              <a:t> </a:t>
            </a:r>
          </a:p>
          <a:p>
            <a:endParaRPr kumimoji="1" lang="ja-JP" altLang="en-US" sz="28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DAFF92D-E082-F1EA-982D-5CB1C429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D2D8002D-B5B0-4BAC-B1F6-782DDCCE6D9C}" type="slidenum">
              <a:rPr lang="ja-JP" altLang="en-US" sz="1600" b="1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pPr/>
              <a:t>29</a:t>
            </a:fld>
            <a:endParaRPr lang="ja-JP" altLang="en-US" sz="1600" b="1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A5515B5-227C-21FF-A448-862FEF935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7720" y="4448246"/>
            <a:ext cx="2844799" cy="213511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40731C2-3883-A245-25E3-57EFC1F63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185" y="4271485"/>
            <a:ext cx="2676293" cy="240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968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19989C-1E0B-5349-0932-C82B5A9A7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i-IN" altLang="ja-JP" sz="4400" kern="100" dirty="0">
                <a:ea typeface="ＭＳ 明朝" panose="02020609040205080304" pitchFamily="17" charset="-128"/>
                <a:cs typeface="Times New Roman" panose="02020603050405020304" pitchFamily="18" charset="0"/>
              </a:rPr>
              <a:t>भाग</a:t>
            </a:r>
            <a:r>
              <a:rPr kumimoji="1" lang="en-US" altLang="ja-JP" dirty="0"/>
              <a:t> 1: </a:t>
            </a:r>
            <a:r>
              <a:rPr lang="hi-IN" altLang="ja-JP" dirty="0"/>
              <a:t>निरीक्षण योजना</a:t>
            </a:r>
            <a:endParaRPr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0C43AE6-B9E3-C51F-22D7-8E80C4214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68731"/>
            <a:ext cx="10972800" cy="1445213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hi-IN" altLang="ja-JP" sz="3000" b="1" dirty="0"/>
              <a:t>उद्देश्य</a:t>
            </a:r>
            <a:endParaRPr lang="en-US" altLang="ja-JP" sz="3000" b="1" dirty="0"/>
          </a:p>
          <a:p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Illegal Connections </a:t>
            </a:r>
            <a:r>
              <a:rPr lang="hi-IN" altLang="ja-JP" sz="2800" dirty="0"/>
              <a:t>प्रतिरोधी उपायहरूको प्राविधिक निरीक्षणको योजना बनाउने।</a:t>
            </a:r>
            <a:r>
              <a:rPr lang="en-US" altLang="ja-JP" sz="2800" dirty="0"/>
              <a:t> 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hi-IN" altLang="ja-JP" sz="3000" b="1" dirty="0"/>
              <a:t>निरीक्षण योजनाको रूपरेखा</a:t>
            </a:r>
            <a:r>
              <a:rPr lang="en-US" altLang="ja-JP" sz="3000" b="1" dirty="0"/>
              <a:t>: </a:t>
            </a:r>
            <a:r>
              <a:rPr lang="hi-IN" altLang="ja-JP" sz="3000" b="1" dirty="0"/>
              <a:t>फ्लो चार्टमा</a:t>
            </a:r>
            <a:endParaRPr lang="en-US" altLang="ja-JP" sz="2800" dirty="0"/>
          </a:p>
          <a:p>
            <a:pPr marL="0" indent="0">
              <a:buNone/>
            </a:pPr>
            <a:endParaRPr lang="en-US" altLang="ja-JP" sz="28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7260087-0657-1B44-240A-4DC0C70DD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5895" y="6353748"/>
            <a:ext cx="2844800" cy="365125"/>
          </a:xfrm>
        </p:spPr>
        <p:txBody>
          <a:bodyPr vert="horz" lIns="91440" tIns="45720" rIns="91440" bIns="45720" rtlCol="0" anchor="ctr"/>
          <a:lstStyle/>
          <a:p>
            <a:fld id="{D2D8002D-B5B0-4BAC-B1F6-782DDCCE6D9C}" type="slidenum">
              <a:rPr lang="ja-JP" altLang="en-US" sz="1600" b="1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pPr/>
              <a:t>3</a:t>
            </a:fld>
            <a:endParaRPr lang="ja-JP" altLang="en-US" sz="1600" b="1" dirty="0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06DC342E-58BC-CDAB-6977-6F19AE8E9079}"/>
              </a:ext>
            </a:extLst>
          </p:cNvPr>
          <p:cNvGrpSpPr/>
          <p:nvPr/>
        </p:nvGrpSpPr>
        <p:grpSpPr>
          <a:xfrm>
            <a:off x="880110" y="2788920"/>
            <a:ext cx="10702290" cy="3863976"/>
            <a:chOff x="2063750" y="1416050"/>
            <a:chExt cx="5016500" cy="4419600"/>
          </a:xfrm>
        </p:grpSpPr>
        <p:sp>
          <p:nvSpPr>
            <p:cNvPr id="25" name="フローチャート : 代替処理 8">
              <a:extLst>
                <a:ext uri="{FF2B5EF4-FFF2-40B4-BE49-F238E27FC236}">
                  <a16:creationId xmlns:a16="http://schemas.microsoft.com/office/drawing/2014/main" id="{1DD82663-DAE2-CAF5-0E55-06AEA39E96BC}"/>
                </a:ext>
              </a:extLst>
            </p:cNvPr>
            <p:cNvSpPr/>
            <p:nvPr/>
          </p:nvSpPr>
          <p:spPr>
            <a:xfrm>
              <a:off x="2063750" y="5480050"/>
              <a:ext cx="2504612" cy="355600"/>
            </a:xfrm>
            <a:prstGeom prst="flowChartAlternateProcess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kern="100" dirty="0">
                  <a:solidFill>
                    <a:prstClr val="black"/>
                  </a:solidFill>
                  <a:latin typeface="Arial" panose="020B0604020202020204" pitchFamily="34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(7) </a:t>
              </a:r>
              <a:r>
                <a:rPr lang="hi-IN" sz="2000" kern="100" dirty="0">
                  <a:solidFill>
                    <a:prstClr val="black"/>
                  </a:solidFill>
                  <a:latin typeface="Arial" panose="020B0604020202020204" pitchFamily="34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दैनिक क्रियाकलापको नतिजा रिपोर्ट गर्नुहोस्।</a:t>
              </a:r>
              <a:endParaRPr lang="ja-JP" altLang="en-US" kern="100" dirty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sp>
          <p:nvSpPr>
            <p:cNvPr id="26" name="フローチャート : 代替処理 9">
              <a:extLst>
                <a:ext uri="{FF2B5EF4-FFF2-40B4-BE49-F238E27FC236}">
                  <a16:creationId xmlns:a16="http://schemas.microsoft.com/office/drawing/2014/main" id="{CFC0AD9C-461D-3941-EF20-AF8231435DA8}"/>
                </a:ext>
              </a:extLst>
            </p:cNvPr>
            <p:cNvSpPr/>
            <p:nvPr/>
          </p:nvSpPr>
          <p:spPr>
            <a:xfrm>
              <a:off x="4677496" y="5508082"/>
              <a:ext cx="2402754" cy="327568"/>
            </a:xfrm>
            <a:prstGeom prst="flowChartAlternateProcess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kern="100" dirty="0">
                  <a:solidFill>
                    <a:prstClr val="black"/>
                  </a:solidFill>
                  <a:latin typeface="Arial" panose="020B0604020202020204" pitchFamily="34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(8) </a:t>
              </a:r>
              <a:r>
                <a:rPr lang="hi-IN" sz="2000" kern="100" dirty="0">
                  <a:solidFill>
                    <a:prstClr val="black"/>
                  </a:solidFill>
                  <a:latin typeface="Arial" panose="020B0604020202020204" pitchFamily="34" charset="0"/>
                  <a:ea typeface="ＭＳ 明朝" panose="02020609040205080304" pitchFamily="17" charset="-128"/>
                  <a:cs typeface="Times New Roman" panose="02020603050405020304" pitchFamily="18" charset="0"/>
                </a:rPr>
                <a:t>कर्मचारी सुरक्षा कसरी गर्ने विचार गर्नुहोस्। </a:t>
              </a:r>
              <a:endParaRPr lang="ja-JP" altLang="en-US" sz="2000" kern="100" dirty="0">
                <a:solidFill>
                  <a:prstClr val="black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sp>
          <p:nvSpPr>
            <p:cNvPr id="27" name="下矢印 16">
              <a:extLst>
                <a:ext uri="{FF2B5EF4-FFF2-40B4-BE49-F238E27FC236}">
                  <a16:creationId xmlns:a16="http://schemas.microsoft.com/office/drawing/2014/main" id="{1CEFE459-39B5-AC1C-DA9D-D0A94C579149}"/>
                </a:ext>
              </a:extLst>
            </p:cNvPr>
            <p:cNvSpPr/>
            <p:nvPr/>
          </p:nvSpPr>
          <p:spPr>
            <a:xfrm>
              <a:off x="5441950" y="5194300"/>
              <a:ext cx="920750" cy="228600"/>
            </a:xfrm>
            <a:prstGeom prst="down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 sz="320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28" name="下矢印 17">
              <a:extLst>
                <a:ext uri="{FF2B5EF4-FFF2-40B4-BE49-F238E27FC236}">
                  <a16:creationId xmlns:a16="http://schemas.microsoft.com/office/drawing/2014/main" id="{7C87BA6B-10E7-85AB-F41F-09F2EE2AAF95}"/>
                </a:ext>
              </a:extLst>
            </p:cNvPr>
            <p:cNvSpPr/>
            <p:nvPr/>
          </p:nvSpPr>
          <p:spPr>
            <a:xfrm>
              <a:off x="2863850" y="5200650"/>
              <a:ext cx="920750" cy="228600"/>
            </a:xfrm>
            <a:prstGeom prst="down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 sz="320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id="{C3B3FD8F-787B-99CE-BA80-0E959FF329C8}"/>
                </a:ext>
              </a:extLst>
            </p:cNvPr>
            <p:cNvGrpSpPr/>
            <p:nvPr/>
          </p:nvGrpSpPr>
          <p:grpSpPr>
            <a:xfrm>
              <a:off x="2457450" y="1416050"/>
              <a:ext cx="4324350" cy="3733800"/>
              <a:chOff x="0" y="0"/>
              <a:chExt cx="4324350" cy="3733800"/>
            </a:xfrm>
          </p:grpSpPr>
          <p:sp>
            <p:nvSpPr>
              <p:cNvPr id="32" name="フローチャート : 代替処理 2">
                <a:extLst>
                  <a:ext uri="{FF2B5EF4-FFF2-40B4-BE49-F238E27FC236}">
                    <a16:creationId xmlns:a16="http://schemas.microsoft.com/office/drawing/2014/main" id="{6F032877-A725-E325-61D7-C2D9EB63FEB9}"/>
                  </a:ext>
                </a:extLst>
              </p:cNvPr>
              <p:cNvSpPr/>
              <p:nvPr/>
            </p:nvSpPr>
            <p:spPr>
              <a:xfrm>
                <a:off x="0" y="698500"/>
                <a:ext cx="4305300" cy="374650"/>
              </a:xfrm>
              <a:prstGeom prst="flowChartAlternateProcess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(2) </a:t>
                </a:r>
                <a:r>
                  <a:rPr lang="en-US" sz="2000" kern="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Illegal connection </a:t>
                </a:r>
                <a:r>
                  <a:rPr lang="hi-IN" sz="2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का</a:t>
                </a:r>
                <a:r>
                  <a:rPr lang="en-US" sz="2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 </a:t>
                </a:r>
                <a:r>
                  <a:rPr lang="hi-IN" sz="2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संदिग्धहरू छान्नुहोस्। </a:t>
                </a:r>
                <a:endParaRPr lang="ja-JP" altLang="en-US" kern="100" dirty="0">
                  <a:solidFill>
                    <a:prstClr val="black"/>
                  </a:solidFill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フローチャート : 代替処理 3">
                <a:extLst>
                  <a:ext uri="{FF2B5EF4-FFF2-40B4-BE49-F238E27FC236}">
                    <a16:creationId xmlns:a16="http://schemas.microsoft.com/office/drawing/2014/main" id="{38FC5C51-647E-B32D-CCA9-15E176EA2524}"/>
                  </a:ext>
                </a:extLst>
              </p:cNvPr>
              <p:cNvSpPr/>
              <p:nvPr/>
            </p:nvSpPr>
            <p:spPr>
              <a:xfrm>
                <a:off x="6350" y="1371600"/>
                <a:ext cx="4305300" cy="374650"/>
              </a:xfrm>
              <a:prstGeom prst="flowChartAlternateProcess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(3) </a:t>
                </a:r>
                <a:r>
                  <a:rPr lang="en-US" sz="2000" kern="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Illegal connection </a:t>
                </a:r>
                <a:r>
                  <a:rPr lang="hi-IN" sz="2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का</a:t>
                </a:r>
                <a:r>
                  <a:rPr lang="en-US" sz="2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 </a:t>
                </a:r>
                <a:r>
                  <a:rPr lang="hi-IN" sz="2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संदिग्धहरूको सूची बनाउनुहोस्।</a:t>
                </a:r>
                <a:endParaRPr lang="ja-JP" altLang="en-US" kern="100" dirty="0">
                  <a:solidFill>
                    <a:prstClr val="black"/>
                  </a:solidFill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フローチャート : 代替処理 4">
                <a:extLst>
                  <a:ext uri="{FF2B5EF4-FFF2-40B4-BE49-F238E27FC236}">
                    <a16:creationId xmlns:a16="http://schemas.microsoft.com/office/drawing/2014/main" id="{CDC34EEB-6F57-B4EC-FABB-70AC5A9E115B}"/>
                  </a:ext>
                </a:extLst>
              </p:cNvPr>
              <p:cNvSpPr/>
              <p:nvPr/>
            </p:nvSpPr>
            <p:spPr>
              <a:xfrm>
                <a:off x="6350" y="2044700"/>
                <a:ext cx="4305300" cy="374650"/>
              </a:xfrm>
              <a:prstGeom prst="flowChartAlternateProcess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(4) </a:t>
                </a:r>
                <a:r>
                  <a:rPr lang="hi-IN" sz="2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सूचीकृत</a:t>
                </a:r>
                <a:r>
                  <a:rPr lang="en-US" sz="2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 </a:t>
                </a:r>
                <a:r>
                  <a:rPr lang="hi-IN" sz="2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संदिग्धहरूलाई भ्रमण गर्ने तालिका बनाउने, आवश्यक भएमा प्राथमिकता सहित। </a:t>
                </a:r>
                <a:endParaRPr lang="ja-JP" altLang="en-US" sz="2000" kern="100" dirty="0">
                  <a:solidFill>
                    <a:prstClr val="black"/>
                  </a:solidFill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フローチャート : 代替処理 5">
                <a:extLst>
                  <a:ext uri="{FF2B5EF4-FFF2-40B4-BE49-F238E27FC236}">
                    <a16:creationId xmlns:a16="http://schemas.microsoft.com/office/drawing/2014/main" id="{FF19FED1-A0E4-B152-3169-65B0EF41CAD8}"/>
                  </a:ext>
                </a:extLst>
              </p:cNvPr>
              <p:cNvSpPr/>
              <p:nvPr/>
            </p:nvSpPr>
            <p:spPr>
              <a:xfrm>
                <a:off x="6350" y="2705100"/>
                <a:ext cx="4305300" cy="374650"/>
              </a:xfrm>
              <a:prstGeom prst="flowChartAlternateProcess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(5) </a:t>
                </a:r>
                <a:r>
                  <a:rPr lang="hi-IN" sz="2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केहि निरीक्षण टोलीहरू गठन गर्नुहोस्</a:t>
                </a:r>
                <a:r>
                  <a:rPr lang="en-US" sz="2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 </a:t>
                </a:r>
                <a:r>
                  <a:rPr lang="hi-IN" sz="18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।</a:t>
                </a:r>
                <a:endParaRPr lang="ja-JP" altLang="en-US" kern="100" dirty="0">
                  <a:solidFill>
                    <a:prstClr val="black"/>
                  </a:solidFill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フローチャート : 代替処理 7">
                <a:extLst>
                  <a:ext uri="{FF2B5EF4-FFF2-40B4-BE49-F238E27FC236}">
                    <a16:creationId xmlns:a16="http://schemas.microsoft.com/office/drawing/2014/main" id="{3B6D7D2C-EEB8-6D35-8FF3-C4DDAE5E3F13}"/>
                  </a:ext>
                </a:extLst>
              </p:cNvPr>
              <p:cNvSpPr/>
              <p:nvPr/>
            </p:nvSpPr>
            <p:spPr>
              <a:xfrm>
                <a:off x="19050" y="3359150"/>
                <a:ext cx="4305300" cy="374650"/>
              </a:xfrm>
              <a:prstGeom prst="flowChartAlternateProcess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(6) </a:t>
                </a:r>
                <a:r>
                  <a:rPr lang="hi-IN" sz="2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प्रत्येक निरीक्षण टोलीको लागि दैनिक क्षेत्र भ्रमण योजना बनाउनुहोस्</a:t>
                </a:r>
                <a:r>
                  <a:rPr lang="en-US" sz="2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 </a:t>
                </a:r>
                <a:r>
                  <a:rPr lang="hi-IN" sz="18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।</a:t>
                </a:r>
                <a:endParaRPr lang="ja-JP" altLang="en-US" kern="100" dirty="0">
                  <a:solidFill>
                    <a:prstClr val="black"/>
                  </a:solidFill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フローチャート : 代替処理 10">
                <a:extLst>
                  <a:ext uri="{FF2B5EF4-FFF2-40B4-BE49-F238E27FC236}">
                    <a16:creationId xmlns:a16="http://schemas.microsoft.com/office/drawing/2014/main" id="{7E8DFB5E-5E6B-78BE-E431-2A1DDE2F66FA}"/>
                  </a:ext>
                </a:extLst>
              </p:cNvPr>
              <p:cNvSpPr/>
              <p:nvPr/>
            </p:nvSpPr>
            <p:spPr>
              <a:xfrm>
                <a:off x="6350" y="0"/>
                <a:ext cx="4305300" cy="381000"/>
              </a:xfrm>
              <a:prstGeom prst="flowChartAlternateProcess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(1) </a:t>
                </a:r>
                <a:r>
                  <a:rPr lang="en-US" sz="2000" kern="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Illegal connection </a:t>
                </a:r>
                <a:r>
                  <a:rPr lang="hi-IN" sz="2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नियन्त्रण गर्न लक्षित क्षेत्र / रुटको चयन गर्नुहोस्।</a:t>
                </a:r>
                <a:endParaRPr lang="ja-JP" altLang="en-US" kern="100" dirty="0">
                  <a:solidFill>
                    <a:prstClr val="black"/>
                  </a:solidFill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下矢印 13">
                <a:extLst>
                  <a:ext uri="{FF2B5EF4-FFF2-40B4-BE49-F238E27FC236}">
                    <a16:creationId xmlns:a16="http://schemas.microsoft.com/office/drawing/2014/main" id="{311B8F16-277F-15B1-6DB7-FDE05C6F5B7A}"/>
                  </a:ext>
                </a:extLst>
              </p:cNvPr>
              <p:cNvSpPr/>
              <p:nvPr/>
            </p:nvSpPr>
            <p:spPr>
              <a:xfrm>
                <a:off x="1689100" y="431800"/>
                <a:ext cx="920750" cy="22860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 sz="3200">
                  <a:solidFill>
                    <a:prstClr val="white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9" name="下矢印 14">
                <a:extLst>
                  <a:ext uri="{FF2B5EF4-FFF2-40B4-BE49-F238E27FC236}">
                    <a16:creationId xmlns:a16="http://schemas.microsoft.com/office/drawing/2014/main" id="{3FAF0221-E131-7878-215F-1BA9A92A1A37}"/>
                  </a:ext>
                </a:extLst>
              </p:cNvPr>
              <p:cNvSpPr/>
              <p:nvPr/>
            </p:nvSpPr>
            <p:spPr>
              <a:xfrm>
                <a:off x="1701800" y="1111250"/>
                <a:ext cx="920750" cy="228600"/>
              </a:xfrm>
              <a:prstGeom prst="downArrow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 sz="3200">
                  <a:solidFill>
                    <a:prstClr val="black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40" name="下矢印 15">
                <a:extLst>
                  <a:ext uri="{FF2B5EF4-FFF2-40B4-BE49-F238E27FC236}">
                    <a16:creationId xmlns:a16="http://schemas.microsoft.com/office/drawing/2014/main" id="{AF373744-FD7C-8614-FD32-943A3EB0B46F}"/>
                  </a:ext>
                </a:extLst>
              </p:cNvPr>
              <p:cNvSpPr/>
              <p:nvPr/>
            </p:nvSpPr>
            <p:spPr>
              <a:xfrm>
                <a:off x="1708150" y="1790700"/>
                <a:ext cx="920750" cy="228600"/>
              </a:xfrm>
              <a:prstGeom prst="downArrow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 sz="3200">
                  <a:solidFill>
                    <a:prstClr val="black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41" name="下矢印 18">
                <a:extLst>
                  <a:ext uri="{FF2B5EF4-FFF2-40B4-BE49-F238E27FC236}">
                    <a16:creationId xmlns:a16="http://schemas.microsoft.com/office/drawing/2014/main" id="{5F19C5D7-5155-2337-565D-F33F649C023A}"/>
                  </a:ext>
                </a:extLst>
              </p:cNvPr>
              <p:cNvSpPr/>
              <p:nvPr/>
            </p:nvSpPr>
            <p:spPr>
              <a:xfrm>
                <a:off x="1708150" y="3111500"/>
                <a:ext cx="920750" cy="228600"/>
              </a:xfrm>
              <a:prstGeom prst="downArrow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 sz="3200">
                  <a:solidFill>
                    <a:prstClr val="black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42" name="下矢印 19">
                <a:extLst>
                  <a:ext uri="{FF2B5EF4-FFF2-40B4-BE49-F238E27FC236}">
                    <a16:creationId xmlns:a16="http://schemas.microsoft.com/office/drawing/2014/main" id="{4376CCC7-C3E8-6FB5-0F32-FCA13EF7708A}"/>
                  </a:ext>
                </a:extLst>
              </p:cNvPr>
              <p:cNvSpPr/>
              <p:nvPr/>
            </p:nvSpPr>
            <p:spPr>
              <a:xfrm>
                <a:off x="1708150" y="2457450"/>
                <a:ext cx="920750" cy="228600"/>
              </a:xfrm>
              <a:prstGeom prst="downArrow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 sz="3200">
                  <a:solidFill>
                    <a:prstClr val="black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031778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0E58F3-2FFF-6BA0-734F-A3234688C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hi-IN" altLang="ja-JP" sz="4400" kern="100" dirty="0">
                <a:ea typeface="ＭＳ 明朝" panose="02020609040205080304" pitchFamily="17" charset="-128"/>
                <a:cs typeface="Times New Roman" panose="02020603050405020304" pitchFamily="18" charset="0"/>
              </a:rPr>
              <a:t>भाग</a:t>
            </a:r>
            <a:r>
              <a:rPr lang="en-US" altLang="ja-JP" sz="4400" kern="100" dirty="0">
                <a:ea typeface="ＭＳ 明朝" panose="02020609040205080304" pitchFamily="17" charset="-128"/>
                <a:cs typeface="Times New Roman" panose="02020603050405020304" pitchFamily="18" charset="0"/>
              </a:rPr>
              <a:t> 4     Q&amp;A </a:t>
            </a:r>
            <a:r>
              <a:rPr lang="hi-IN" altLang="ja-JP" sz="4400" kern="100" dirty="0">
                <a:ea typeface="ＭＳ 明朝" panose="02020609040205080304" pitchFamily="17" charset="-128"/>
                <a:cs typeface="Times New Roman" panose="02020603050405020304" pitchFamily="18" charset="0"/>
              </a:rPr>
              <a:t>तथा</a:t>
            </a:r>
            <a:r>
              <a:rPr lang="en-US" altLang="ja-JP" sz="4400" kern="100" dirty="0"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hi-IN" altLang="ja-JP" sz="4400" kern="100" dirty="0">
                <a:ea typeface="ＭＳ 明朝" panose="02020609040205080304" pitchFamily="17" charset="-128"/>
                <a:cs typeface="Times New Roman" panose="02020603050405020304" pitchFamily="18" charset="0"/>
              </a:rPr>
              <a:t>प्रयोगकर्ताहरूसँग </a:t>
            </a:r>
            <a:r>
              <a:rPr lang="hi-IN" altLang="ja-JP" sz="4400" kern="100" dirty="0">
                <a:latin typeface="Times New Roman" panose="02020603050405020304" pitchFamily="18" charset="0"/>
                <a:ea typeface="ＭＳ 明朝" panose="02020609040205080304" pitchFamily="17" charset="-128"/>
              </a:rPr>
              <a:t>वार्तालाप</a:t>
            </a:r>
            <a:endParaRPr lang="en-US" altLang="ja-JP" sz="4400" kern="100" dirty="0"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85A08B-4A39-F471-4000-FC21B5659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kumimoji="1" lang="hi-IN" altLang="ja-JP" sz="2800" b="1" dirty="0"/>
              <a:t>उद्देश्य</a:t>
            </a:r>
            <a:endParaRPr kumimoji="1" lang="en-US" altLang="ja-JP" sz="2800" b="1" dirty="0"/>
          </a:p>
          <a:p>
            <a:r>
              <a:rPr lang="hi-IN" altLang="ja-JP" sz="2800" dirty="0"/>
              <a:t>संदिग्ध वा </a:t>
            </a:r>
            <a:r>
              <a:rPr lang="en-US" altLang="ja-JP" sz="2800" dirty="0"/>
              <a:t>illegal user </a:t>
            </a:r>
            <a:r>
              <a:rPr lang="hi-IN" altLang="ja-JP" sz="2800" dirty="0"/>
              <a:t>सँग कसरी कुराकानी गर्ने</a:t>
            </a:r>
            <a:endParaRPr kumimoji="1" lang="en-US" altLang="ja-JP" sz="2800" b="1" dirty="0"/>
          </a:p>
          <a:p>
            <a:pPr marL="514350" indent="-514350">
              <a:buFont typeface="+mj-lt"/>
              <a:buAutoNum type="arabicPeriod" startAt="2"/>
            </a:pPr>
            <a:r>
              <a:rPr lang="en-US" altLang="ja-JP" sz="2800" b="1" dirty="0"/>
              <a:t>Illegal Connection </a:t>
            </a:r>
            <a:r>
              <a:rPr lang="hi-IN" altLang="ja-JP" sz="2800" b="1" dirty="0"/>
              <a:t>का प्रतिरोधि उपायहरूको समय मा प्रमुख</a:t>
            </a:r>
            <a:r>
              <a:rPr lang="en-US" altLang="ja-JP" sz="2800" b="1" dirty="0"/>
              <a:t> </a:t>
            </a:r>
            <a:r>
              <a:rPr lang="hi-IN" altLang="ja-JP" sz="2800" b="1" dirty="0"/>
              <a:t>प्रश्नोत्तर</a:t>
            </a:r>
            <a:r>
              <a:rPr lang="en-US" altLang="ja-JP" sz="2800" b="1" dirty="0"/>
              <a:t> </a:t>
            </a:r>
            <a:r>
              <a:rPr lang="hi-IN" altLang="ja-JP" sz="2800" b="1" dirty="0"/>
              <a:t>तथा बार्तालाप </a:t>
            </a:r>
            <a:endParaRPr lang="en-US" altLang="ja-JP" sz="2800" b="1" dirty="0"/>
          </a:p>
          <a:p>
            <a:pPr marL="534988" indent="0">
              <a:buNone/>
            </a:pPr>
            <a:r>
              <a:rPr lang="en-US" altLang="ja-JP" sz="2800" dirty="0"/>
              <a:t>(1) </a:t>
            </a:r>
            <a:r>
              <a:rPr lang="hi-IN" altLang="ja-JP" sz="2800" dirty="0"/>
              <a:t>पहिलो पटक भेट </a:t>
            </a:r>
            <a:endParaRPr lang="en-US" altLang="ja-JP" sz="2800" dirty="0"/>
          </a:p>
          <a:p>
            <a:pPr marL="534988" indent="0">
              <a:buNone/>
            </a:pPr>
            <a:r>
              <a:rPr lang="en-US" altLang="ja-JP" sz="2800" dirty="0"/>
              <a:t>(2) </a:t>
            </a:r>
            <a:r>
              <a:rPr kumimoji="1" lang="hi-IN" altLang="ja-JP" sz="2800" dirty="0">
                <a:latin typeface="Comic Sans MS" panose="030F0702030302020204" pitchFamily="66" charset="0"/>
              </a:rPr>
              <a:t>आपूर्ति विच्छेद </a:t>
            </a:r>
            <a:endParaRPr lang="en-US" altLang="ja-JP" sz="2800" dirty="0"/>
          </a:p>
          <a:p>
            <a:pPr marL="534988" indent="0">
              <a:buNone/>
            </a:pPr>
            <a:r>
              <a:rPr lang="en-US" altLang="ja-JP" sz="2800" dirty="0"/>
              <a:t>(3) </a:t>
            </a:r>
            <a:r>
              <a:rPr lang="hi-IN" altLang="ja-JP" sz="2800" dirty="0"/>
              <a:t>खतराबाट बच्न</a:t>
            </a:r>
            <a:endParaRPr lang="en-US" altLang="ja-JP" sz="2800" dirty="0"/>
          </a:p>
          <a:p>
            <a:pPr marL="0" indent="0">
              <a:buNone/>
            </a:pPr>
            <a:endParaRPr kumimoji="1" lang="en-US" altLang="ja-JP" sz="28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2A249F5-3D47-0156-7B58-E8F0A1210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D2D8002D-B5B0-4BAC-B1F6-782DDCCE6D9C}" type="slidenum">
              <a:rPr lang="ja-JP" altLang="en-US" sz="1600" b="1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pPr/>
              <a:t>30</a:t>
            </a:fld>
            <a:endParaRPr lang="ja-JP" altLang="en-US" sz="1600" b="1" dirty="0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88B61DF-E51D-F57D-CADA-1640076DA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7742" y="4539523"/>
            <a:ext cx="3127519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3197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37B1F1-5D55-CA69-F63B-AEBF99531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8092"/>
            <a:ext cx="10972800" cy="1143000"/>
          </a:xfrm>
        </p:spPr>
        <p:txBody>
          <a:bodyPr>
            <a:noAutofit/>
          </a:bodyPr>
          <a:lstStyle/>
          <a:p>
            <a:r>
              <a:rPr lang="en-US" altLang="ja-JP" sz="3600" dirty="0"/>
              <a:t>3. Illegal Connection </a:t>
            </a:r>
            <a:r>
              <a:rPr lang="hi-IN" altLang="ja-JP" sz="3600"/>
              <a:t>का प्रतिरोधि उपायहरूको बेला प्रश्नोत्तर, र संचार को विवरण</a:t>
            </a:r>
            <a:endParaRPr lang="ja-JP" altLang="en-US" sz="36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2F43A2D-EAC0-0F85-3D70-7BB6425C9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2424114"/>
          </a:xfrm>
        </p:spPr>
        <p:txBody>
          <a:bodyPr>
            <a:normAutofit/>
          </a:bodyPr>
          <a:lstStyle/>
          <a:p>
            <a:pPr marL="514350" indent="-514350">
              <a:buAutoNum type="arabicParenBoth"/>
            </a:pPr>
            <a:r>
              <a:rPr lang="hi-IN" altLang="ja-JP" dirty="0"/>
              <a:t>पहिलो पटक भेट</a:t>
            </a:r>
            <a:endParaRPr lang="en-US" altLang="ja-JP" dirty="0"/>
          </a:p>
          <a:p>
            <a:r>
              <a:rPr lang="en-US" altLang="ja-JP" sz="2800" dirty="0"/>
              <a:t>Illegal user </a:t>
            </a:r>
            <a:r>
              <a:rPr lang="hi-IN" altLang="ja-JP" sz="2800" dirty="0"/>
              <a:t>फेला परेपछि उनीहरू सामान्यतया यसो भन्छन्, "मलाई यो थाहा छैन।" वा "यो मेरो घर होइन।"</a:t>
            </a:r>
            <a:r>
              <a:rPr lang="en-US" altLang="ja-JP" sz="2800" dirty="0"/>
              <a:t> </a:t>
            </a:r>
          </a:p>
          <a:p>
            <a:r>
              <a:rPr lang="en-US" altLang="ja-JP" sz="2800" dirty="0"/>
              <a:t>KUKL </a:t>
            </a:r>
            <a:r>
              <a:rPr lang="hi-IN" altLang="ja-JP" sz="2800" dirty="0"/>
              <a:t>कर्मचारीहरूले मैत्रीपूर्ण तर सम्झौता बिना अडान लिनुपर्छ।</a:t>
            </a:r>
            <a:r>
              <a:rPr lang="en-US" altLang="ja-JP" sz="2800" dirty="0"/>
              <a:t> </a:t>
            </a:r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771A8E4-966A-4B8E-49D9-AF5F887C8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D2D8002D-B5B0-4BAC-B1F6-782DDCCE6D9C}" type="slidenum">
              <a:rPr lang="ja-JP" altLang="en-US" sz="1600" b="1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pPr/>
              <a:t>31</a:t>
            </a:fld>
            <a:endParaRPr lang="ja-JP" altLang="en-US" sz="1600" b="1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49AD1B3-0C7A-5495-ED14-9BD27D8DF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7576" y="4045741"/>
            <a:ext cx="2424114" cy="242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1038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5E9F61-E8B0-0994-B4AB-990379343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40272"/>
          </a:xfrm>
        </p:spPr>
        <p:txBody>
          <a:bodyPr>
            <a:normAutofit fontScale="90000"/>
          </a:bodyPr>
          <a:lstStyle/>
          <a:p>
            <a:r>
              <a:rPr kumimoji="1" lang="hi-IN" altLang="ja-JP" sz="3600" dirty="0"/>
              <a:t>प्रश्नोत्तरको उदाहरण (तपाईं आफैले राम्रोसँग विचार गर्न जरुरी छ)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775FDE8-E6E6-4BCC-3ED6-03F9189FD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32</a:t>
            </a:fld>
            <a:endParaRPr kumimoji="1" lang="ja-JP" altLang="en-US" dirty="0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6E132ED9-D207-5EC9-066E-2014B21C2797}"/>
              </a:ext>
            </a:extLst>
          </p:cNvPr>
          <p:cNvGrpSpPr/>
          <p:nvPr/>
        </p:nvGrpSpPr>
        <p:grpSpPr>
          <a:xfrm>
            <a:off x="226693" y="1279078"/>
            <a:ext cx="11961020" cy="5304283"/>
            <a:chOff x="226693" y="1279078"/>
            <a:chExt cx="11961020" cy="5304283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B9D69A1A-E21A-4ACC-D281-9A69D8A7C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0738" y="3946029"/>
              <a:ext cx="2466975" cy="1847850"/>
            </a:xfrm>
            <a:prstGeom prst="rect">
              <a:avLst/>
            </a:prstGeom>
          </p:spPr>
        </p:pic>
        <p:grpSp>
          <p:nvGrpSpPr>
            <p:cNvPr id="19" name="グループ化 18">
              <a:extLst>
                <a:ext uri="{FF2B5EF4-FFF2-40B4-BE49-F238E27FC236}">
                  <a16:creationId xmlns:a16="http://schemas.microsoft.com/office/drawing/2014/main" id="{5C955E74-530F-47CD-E10E-6B9DA80CCC48}"/>
                </a:ext>
              </a:extLst>
            </p:cNvPr>
            <p:cNvGrpSpPr/>
            <p:nvPr/>
          </p:nvGrpSpPr>
          <p:grpSpPr>
            <a:xfrm>
              <a:off x="226693" y="2792394"/>
              <a:ext cx="5156901" cy="3345516"/>
              <a:chOff x="340993" y="2792394"/>
              <a:chExt cx="5156901" cy="3345516"/>
            </a:xfrm>
          </p:grpSpPr>
          <p:pic>
            <p:nvPicPr>
              <p:cNvPr id="8" name="図 7" descr="ランプ, ミラー, 挿絵 が含まれている画像&#10;&#10;自動的に生成された説明">
                <a:extLst>
                  <a:ext uri="{FF2B5EF4-FFF2-40B4-BE49-F238E27FC236}">
                    <a16:creationId xmlns:a16="http://schemas.microsoft.com/office/drawing/2014/main" id="{E05153E8-3317-1851-5B7B-76904A85A5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0993" y="2792394"/>
                <a:ext cx="5156901" cy="3345516"/>
              </a:xfrm>
              <a:prstGeom prst="rect">
                <a:avLst/>
              </a:prstGeom>
            </p:spPr>
          </p:pic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363B2C2F-D1F4-CDEB-1194-F27170791186}"/>
                  </a:ext>
                </a:extLst>
              </p:cNvPr>
              <p:cNvSpPr txBox="1"/>
              <p:nvPr/>
            </p:nvSpPr>
            <p:spPr>
              <a:xfrm>
                <a:off x="2420303" y="3718490"/>
                <a:ext cx="2357436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hi-IN" altLang="ja-JP" sz="2200" dirty="0">
                    <a:latin typeface="Comic Sans MS" panose="030F0702030302020204" pitchFamily="66" charset="0"/>
                  </a:rPr>
                  <a:t>यो मेरो घर होइन</a:t>
                </a:r>
                <a:endParaRPr lang="ja-JP" altLang="en-US" sz="22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CD73843B-00EE-9446-9AFF-111715D14917}"/>
                  </a:ext>
                </a:extLst>
              </p:cNvPr>
              <p:cNvSpPr txBox="1"/>
              <p:nvPr/>
            </p:nvSpPr>
            <p:spPr>
              <a:xfrm>
                <a:off x="2384107" y="4126023"/>
                <a:ext cx="2429827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hi-IN" altLang="ja-JP" sz="2200" dirty="0">
                    <a:latin typeface="Comic Sans MS" panose="030F0702030302020204" pitchFamily="66" charset="0"/>
                  </a:rPr>
                  <a:t>मलाई यो थाहा छैन।</a:t>
                </a:r>
                <a:r>
                  <a:rPr lang="en-US" altLang="ja-JP" sz="2200" dirty="0">
                    <a:latin typeface="Comic Sans MS" panose="030F0702030302020204" pitchFamily="66" charset="0"/>
                  </a:rPr>
                  <a:t> (illegal connection).</a:t>
                </a:r>
                <a:endParaRPr lang="ja-JP" altLang="en-US" sz="2200" dirty="0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13" name="吹き出し: 角を丸めた四角形 12">
              <a:extLst>
                <a:ext uri="{FF2B5EF4-FFF2-40B4-BE49-F238E27FC236}">
                  <a16:creationId xmlns:a16="http://schemas.microsoft.com/office/drawing/2014/main" id="{2EBA891D-2A3D-428F-3355-9DFAEA43EE24}"/>
                </a:ext>
              </a:extLst>
            </p:cNvPr>
            <p:cNvSpPr/>
            <p:nvPr/>
          </p:nvSpPr>
          <p:spPr>
            <a:xfrm>
              <a:off x="3634740" y="1279078"/>
              <a:ext cx="5150801" cy="2034540"/>
            </a:xfrm>
            <a:prstGeom prst="wedgeRoundRectCallout">
              <a:avLst>
                <a:gd name="adj1" fmla="val 85707"/>
                <a:gd name="adj2" fmla="val 81446"/>
                <a:gd name="adj3" fmla="val 16667"/>
              </a:avLst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en-US" altLang="ja-JP" dirty="0">
                  <a:latin typeface="Comic Sans MS" panose="030F0702030302020204" pitchFamily="66" charset="0"/>
                </a:rPr>
                <a:t>“</a:t>
              </a:r>
              <a:r>
                <a:rPr kumimoji="1" lang="hi-IN" altLang="ja-JP" dirty="0">
                  <a:latin typeface="Comic Sans MS" panose="030F0702030302020204" pitchFamily="66" charset="0"/>
                </a:rPr>
                <a:t>माफ गर्नुहोस्, तर तपाईं यो घरमा बस्नुहुन्छ।</a:t>
              </a:r>
              <a:r>
                <a:rPr kumimoji="1" lang="en-US" altLang="ja-JP" dirty="0">
                  <a:latin typeface="Comic Sans MS" panose="030F0702030302020204" pitchFamily="66" charset="0"/>
                </a:rPr>
                <a:t>” </a:t>
              </a:r>
            </a:p>
            <a:p>
              <a:r>
                <a:rPr kumimoji="1" lang="en-US" altLang="ja-JP" sz="2000" dirty="0">
                  <a:latin typeface="Comic Sans MS" panose="030F0702030302020204" pitchFamily="66" charset="0"/>
                </a:rPr>
                <a:t>“KUKL </a:t>
              </a:r>
              <a:r>
                <a:rPr kumimoji="1" lang="hi-IN" altLang="ja-JP" sz="2000" dirty="0">
                  <a:latin typeface="Comic Sans MS" panose="030F0702030302020204" pitchFamily="66" charset="0"/>
                </a:rPr>
                <a:t>को डाटाबेसमा यो ठेगाना दर्ता भएको देखाउछ।</a:t>
              </a:r>
              <a:r>
                <a:rPr kumimoji="1" lang="en-US" altLang="ja-JP" sz="2000" dirty="0">
                  <a:latin typeface="Comic Sans MS" panose="030F0702030302020204" pitchFamily="66" charset="0"/>
                </a:rPr>
                <a:t>” </a:t>
              </a:r>
            </a:p>
            <a:p>
              <a:r>
                <a:rPr kumimoji="1" lang="en-US" altLang="ja-JP" sz="2000" dirty="0">
                  <a:latin typeface="Comic Sans MS" panose="030F0702030302020204" pitchFamily="66" charset="0"/>
                </a:rPr>
                <a:t>“</a:t>
              </a:r>
              <a:r>
                <a:rPr kumimoji="1" lang="hi-IN" altLang="ja-JP" sz="2000" dirty="0">
                  <a:latin typeface="Comic Sans MS" panose="030F0702030302020204" pitchFamily="66" charset="0"/>
                </a:rPr>
                <a:t>यहाँ अवैध पानी प्रयोग भएको पाइएको छ।</a:t>
              </a:r>
              <a:r>
                <a:rPr kumimoji="1" lang="en-US" altLang="ja-JP" sz="2000" dirty="0">
                  <a:latin typeface="Comic Sans MS" panose="030F0702030302020204" pitchFamily="66" charset="0"/>
                </a:rPr>
                <a:t>” </a:t>
              </a:r>
            </a:p>
            <a:p>
              <a:r>
                <a:rPr kumimoji="1" lang="en-US" altLang="ja-JP" sz="2000" dirty="0">
                  <a:latin typeface="Comic Sans MS" panose="030F0702030302020204" pitchFamily="66" charset="0"/>
                </a:rPr>
                <a:t>“</a:t>
              </a:r>
              <a:r>
                <a:rPr kumimoji="1" lang="hi-IN" altLang="ja-JP" sz="2000" dirty="0">
                  <a:latin typeface="Comic Sans MS" panose="030F0702030302020204" pitchFamily="66" charset="0"/>
                </a:rPr>
                <a:t>हामीले </a:t>
              </a:r>
              <a:r>
                <a:rPr kumimoji="1" lang="en-US" altLang="ja-JP" sz="2000" dirty="0">
                  <a:latin typeface="Comic Sans MS" panose="030F0702030302020204" pitchFamily="66" charset="0"/>
                </a:rPr>
                <a:t>KUKL connection policy </a:t>
              </a:r>
              <a:r>
                <a:rPr kumimoji="1" lang="hi-IN" altLang="ja-JP" sz="2000" dirty="0">
                  <a:latin typeface="Comic Sans MS" panose="030F0702030302020204" pitchFamily="66" charset="0"/>
                </a:rPr>
                <a:t>अनुसार तपाइँलाई चार्ज गर्नुपर्छ।</a:t>
              </a:r>
              <a:r>
                <a:rPr kumimoji="1" lang="en-US" altLang="ja-JP" sz="2000" dirty="0">
                  <a:latin typeface="Comic Sans MS" panose="030F0702030302020204" pitchFamily="66" charset="0"/>
                </a:rPr>
                <a:t>” </a:t>
              </a:r>
            </a:p>
          </p:txBody>
        </p:sp>
        <p:sp>
          <p:nvSpPr>
            <p:cNvPr id="14" name="吹き出し: 角を丸めた四角形 13">
              <a:extLst>
                <a:ext uri="{FF2B5EF4-FFF2-40B4-BE49-F238E27FC236}">
                  <a16:creationId xmlns:a16="http://schemas.microsoft.com/office/drawing/2014/main" id="{F2DE4BE1-C858-1C7F-E5AA-4F2EAC3C7FC6}"/>
                </a:ext>
              </a:extLst>
            </p:cNvPr>
            <p:cNvSpPr/>
            <p:nvPr/>
          </p:nvSpPr>
          <p:spPr>
            <a:xfrm>
              <a:off x="4663439" y="5231406"/>
              <a:ext cx="4537709" cy="1351955"/>
            </a:xfrm>
            <a:prstGeom prst="wedgeRoundRectCallout">
              <a:avLst>
                <a:gd name="adj1" fmla="val 80402"/>
                <a:gd name="adj2" fmla="val -72433"/>
                <a:gd name="adj3" fmla="val 16667"/>
              </a:avLst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hi-IN" altLang="ja-JP" sz="2000" dirty="0">
                  <a:latin typeface="Comic Sans MS" panose="030F0702030302020204" pitchFamily="66" charset="0"/>
                </a:rPr>
                <a:t>यदि तपाइँ पानी प्रयोग गर्न चाहनुहुन्छ भने, तपाइँ </a:t>
              </a:r>
              <a:r>
                <a:rPr kumimoji="1" lang="en-US" altLang="ja-JP" sz="2000" dirty="0">
                  <a:latin typeface="Comic Sans MS" panose="030F0702030302020204" pitchFamily="66" charset="0"/>
                </a:rPr>
                <a:t>KUKL </a:t>
              </a:r>
              <a:r>
                <a:rPr kumimoji="1" lang="hi-IN" altLang="ja-JP" sz="2000" dirty="0">
                  <a:latin typeface="Comic Sans MS" panose="030F0702030302020204" pitchFamily="66" charset="0"/>
                </a:rPr>
                <a:t>आएर जरिवाना र अन्य शुल्क तिर्नुपर्छ।</a:t>
              </a:r>
              <a:endParaRPr kumimoji="1" lang="en-US" altLang="ja-JP" sz="2000" dirty="0">
                <a:latin typeface="Comic Sans MS" panose="030F0702030302020204" pitchFamily="66" charset="0"/>
              </a:endParaRPr>
            </a:p>
          </p:txBody>
        </p:sp>
        <p:sp>
          <p:nvSpPr>
            <p:cNvPr id="17" name="吹き出し: 角を丸めた四角形 16">
              <a:extLst>
                <a:ext uri="{FF2B5EF4-FFF2-40B4-BE49-F238E27FC236}">
                  <a16:creationId xmlns:a16="http://schemas.microsoft.com/office/drawing/2014/main" id="{A895586C-2720-EF6A-1A0A-C04F3602EC90}"/>
                </a:ext>
              </a:extLst>
            </p:cNvPr>
            <p:cNvSpPr/>
            <p:nvPr/>
          </p:nvSpPr>
          <p:spPr>
            <a:xfrm>
              <a:off x="9115425" y="1378038"/>
              <a:ext cx="2574290" cy="1351954"/>
            </a:xfrm>
            <a:prstGeom prst="wedgeRoundRectCallout">
              <a:avLst>
                <a:gd name="adj1" fmla="val 22517"/>
                <a:gd name="adj2" fmla="val 132302"/>
                <a:gd name="adj3" fmla="val 16667"/>
              </a:avLst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hi-IN" altLang="ja-JP" sz="2000" dirty="0">
                  <a:latin typeface="Comic Sans MS" panose="030F0702030302020204" pitchFamily="66" charset="0"/>
                </a:rPr>
                <a:t>आवश्यक भएमा, तपाईंले घर मालिकलाई बोलाउनु राम्रो हुन्छ।</a:t>
              </a:r>
              <a:endParaRPr kumimoji="1" lang="en-US" altLang="ja-JP" sz="2000" dirty="0">
                <a:latin typeface="Comic Sans MS" panose="030F0702030302020204" pitchFamily="66" charset="0"/>
              </a:endParaRPr>
            </a:p>
          </p:txBody>
        </p:sp>
        <p:sp>
          <p:nvSpPr>
            <p:cNvPr id="18" name="吹き出し: 角を丸めた四角形 17">
              <a:extLst>
                <a:ext uri="{FF2B5EF4-FFF2-40B4-BE49-F238E27FC236}">
                  <a16:creationId xmlns:a16="http://schemas.microsoft.com/office/drawing/2014/main" id="{287CE31A-1C4C-C956-8C6D-F6ADBBBE644F}"/>
                </a:ext>
              </a:extLst>
            </p:cNvPr>
            <p:cNvSpPr/>
            <p:nvPr/>
          </p:nvSpPr>
          <p:spPr>
            <a:xfrm>
              <a:off x="5123498" y="3576745"/>
              <a:ext cx="4716779" cy="1406736"/>
            </a:xfrm>
            <a:prstGeom prst="wedgeRoundRectCallout">
              <a:avLst>
                <a:gd name="adj1" fmla="val 61603"/>
                <a:gd name="adj2" fmla="val 14945"/>
                <a:gd name="adj3" fmla="val 16667"/>
              </a:avLst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hi-IN" altLang="ja-JP" sz="2000" dirty="0">
                  <a:latin typeface="Comic Sans MS" panose="030F0702030302020204" pitchFamily="66" charset="0"/>
                </a:rPr>
                <a:t>यदि तपाईंले जरिवाना तिर्नुभएन भने अथवा जडानलाई वैधानिकता दिनुभएन भने, हामीले जडान नीतिको आधारमा यस घरमा आपूर्ति विच्छेद गर्नुपर्छ।</a:t>
              </a:r>
              <a:endParaRPr kumimoji="1" lang="en-US" altLang="ja-JP" sz="2000" dirty="0">
                <a:latin typeface="Comic Sans MS" panose="030F0702030302020204" pitchFamily="66" charset="0"/>
              </a:endParaRP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ABA04094-437C-D1AC-91A6-2B1E5959BA90}"/>
                </a:ext>
              </a:extLst>
            </p:cNvPr>
            <p:cNvSpPr txBox="1"/>
            <p:nvPr/>
          </p:nvSpPr>
          <p:spPr>
            <a:xfrm>
              <a:off x="9201149" y="5750838"/>
              <a:ext cx="2488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800" b="1" dirty="0"/>
                <a:t>KUKL side</a:t>
              </a:r>
              <a:endParaRPr kumimoji="1" lang="ja-JP" altLang="en-US" sz="2800" b="1" dirty="0"/>
            </a:p>
          </p:txBody>
        </p:sp>
      </p:grp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E8DBFB1-7777-FF4D-AD98-A155320E742F}"/>
              </a:ext>
            </a:extLst>
          </p:cNvPr>
          <p:cNvSpPr txBox="1"/>
          <p:nvPr/>
        </p:nvSpPr>
        <p:spPr>
          <a:xfrm>
            <a:off x="609600" y="5703570"/>
            <a:ext cx="2613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/>
              <a:t>Illegal user side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272264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79F36B-BBEF-16AA-68B1-439EB0E59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600" dirty="0"/>
              <a:t>3. Illegal Connection </a:t>
            </a:r>
            <a:r>
              <a:rPr lang="hi-IN" altLang="ja-JP" sz="3600" dirty="0"/>
              <a:t>का प्रतिरोधि उपायहरूको बेला प्रश्नोत्तर, र संचार को विवरण</a:t>
            </a:r>
            <a:endParaRPr lang="ja-JP" altLang="en-US" sz="36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9899FA7-4055-2717-8AE6-659C728C8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ja-JP" dirty="0"/>
              <a:t>(2) </a:t>
            </a:r>
            <a:r>
              <a:rPr kumimoji="1" lang="hi-IN" altLang="ja-JP" sz="3200" dirty="0">
                <a:latin typeface="Comic Sans MS" panose="030F0702030302020204" pitchFamily="66" charset="0"/>
              </a:rPr>
              <a:t>आपूर्ति विच्छेद </a:t>
            </a:r>
            <a:endParaRPr lang="en-US" altLang="ja-JP" dirty="0"/>
          </a:p>
          <a:p>
            <a:r>
              <a:rPr lang="hi-IN" altLang="ja-JP" sz="2800" dirty="0"/>
              <a:t>जब अवैध प्रयोग भेटिन्छ, </a:t>
            </a:r>
            <a:r>
              <a:rPr lang="en-US" altLang="ja-JP" sz="2800" dirty="0"/>
              <a:t>KUKL </a:t>
            </a:r>
            <a:r>
              <a:rPr lang="hi-IN" altLang="ja-JP" sz="2800" dirty="0"/>
              <a:t>टोलीको एक कर्मचारीले ग्राहकसँग उसको अवैध प्रयोगको बारेमा कुरा गर्छ, फारम (प्रस्तावित) भर्छ र सो व्यक्तिको मा छोड्छ।</a:t>
            </a:r>
            <a:r>
              <a:rPr lang="en-US" altLang="ja-JP" sz="2800" dirty="0"/>
              <a:t> </a:t>
            </a:r>
          </a:p>
          <a:p>
            <a:r>
              <a:rPr lang="hi-IN" altLang="ja-JP" sz="2800" dirty="0"/>
              <a:t>गैरकानूनी प्रयोगकर्ताले अक्सर विच्छेदको बिरोध गर्दछ, तर </a:t>
            </a:r>
            <a:r>
              <a:rPr lang="en-US" altLang="ja-JP" sz="2800" dirty="0"/>
              <a:t>KUKL </a:t>
            </a:r>
            <a:r>
              <a:rPr lang="hi-IN" altLang="ja-JP" sz="2800" dirty="0"/>
              <a:t>टोलीले दृढतापूर्वक र सुरक्षित रूपमा गर्नुपर्छ।</a:t>
            </a:r>
            <a:r>
              <a:rPr lang="en-US" altLang="ja-JP" sz="2800" dirty="0"/>
              <a:t> </a:t>
            </a:r>
          </a:p>
          <a:p>
            <a:r>
              <a:rPr lang="hi-IN" altLang="ja-JP" sz="2800" dirty="0"/>
              <a:t>टोलीले </a:t>
            </a:r>
            <a:r>
              <a:rPr lang="en-US" altLang="ja-JP" sz="2800" dirty="0"/>
              <a:t>KUKL </a:t>
            </a:r>
            <a:r>
              <a:rPr lang="hi-IN" altLang="ja-JP" sz="2800" dirty="0"/>
              <a:t>द्वारा आधिकारिक पत्र छोड्न सक्छ, जस्तै "यदि तपाईं शाखा कार्यालयमा नआउनुभयो भने, जरिवाना तिर्न यो मुद्दा अदालतमा ल्याइनेछ"।</a:t>
            </a:r>
            <a:endParaRPr lang="en-US" altLang="ja-JP" sz="2800" dirty="0"/>
          </a:p>
          <a:p>
            <a:r>
              <a:rPr lang="hi-IN" altLang="ja-JP" sz="2800" dirty="0"/>
              <a:t>जरिवाना र वैधानिकीकरण पछि, </a:t>
            </a:r>
            <a:r>
              <a:rPr lang="en-US" altLang="ja-JP" sz="2800" dirty="0"/>
              <a:t>KUKL </a:t>
            </a:r>
            <a:r>
              <a:rPr lang="hi-IN" altLang="ja-JP" sz="2800" dirty="0"/>
              <a:t>टोली फेरि अवैध प्रयोग लाई सुधार गरिएको छ कि जाँच गर्न जान्छ। चेतावनी दिए पनि सच्याउन नसकेमा </a:t>
            </a:r>
            <a:r>
              <a:rPr lang="en-US" altLang="ja-JP" sz="2800" dirty="0"/>
              <a:t>KUKL </a:t>
            </a:r>
            <a:r>
              <a:rPr lang="hi-IN" altLang="ja-JP" sz="2800" dirty="0"/>
              <a:t>टोलीले अवैध प्रयोगको जडान विच्छेद गर्नेछ।</a:t>
            </a:r>
            <a:endParaRPr lang="en-US" altLang="ja-JP" sz="28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1C78493-FB40-0483-4C10-AA213C5BF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D2D8002D-B5B0-4BAC-B1F6-782DDCCE6D9C}" type="slidenum">
              <a:rPr lang="ja-JP" altLang="en-US" sz="1600" b="1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pPr/>
              <a:t>33</a:t>
            </a:fld>
            <a:endParaRPr lang="ja-JP" altLang="en-US" sz="1600" b="1" dirty="0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80135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79F36B-BBEF-16AA-68B1-439EB0E59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600" dirty="0"/>
              <a:t>3. Illegal Connection </a:t>
            </a:r>
            <a:r>
              <a:rPr lang="hi-IN" altLang="ja-JP" sz="3600" dirty="0"/>
              <a:t>का प्रतिरोधि उपायहरूको बेला प्रश्नोत्तर, र संचार को विवरण</a:t>
            </a:r>
            <a:endParaRPr lang="ja-JP" altLang="en-US" sz="36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9899FA7-4055-2717-8AE6-659C728C8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9071610" cy="4756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800" dirty="0"/>
              <a:t>(3) </a:t>
            </a:r>
            <a:r>
              <a:rPr lang="hi-IN" altLang="ja-JP" sz="2800" dirty="0"/>
              <a:t>खतराबाट बच्न</a:t>
            </a:r>
            <a:endParaRPr lang="en-US" altLang="ja-JP" sz="2800" dirty="0"/>
          </a:p>
          <a:p>
            <a:r>
              <a:rPr lang="hi-IN" altLang="ja-JP" sz="2400" dirty="0"/>
              <a:t>पहिले, हामीले अवैध प्रयोगकर्तालाई शान्त हुन दिने प्रयास गर्छौं।</a:t>
            </a:r>
            <a:endParaRPr lang="en-US" altLang="ja-JP" sz="2400" dirty="0"/>
          </a:p>
          <a:p>
            <a:r>
              <a:rPr lang="hi-IN" altLang="ja-JP" sz="2400" dirty="0"/>
              <a:t>जब एक अवैध प्रयोगकर्ता र कर्मचारी दुवै उत्साहित हुन्छन्, यो अवस्थामा हिंसात्मक घटनामा बढ्छ।</a:t>
            </a:r>
            <a:endParaRPr lang="en-US" altLang="ja-JP" sz="2400" dirty="0"/>
          </a:p>
          <a:p>
            <a:r>
              <a:rPr lang="hi-IN" altLang="ja-JP" sz="2400" dirty="0"/>
              <a:t>यदि यहाँ हिंसात्मक घटना हुने जस्तो देखियो भने, तपाईंले यो हुनु अघि त्यहाँ छोड्नु राम्रो थियो।</a:t>
            </a:r>
            <a:endParaRPr lang="en-US" altLang="ja-JP" sz="2400" dirty="0"/>
          </a:p>
          <a:p>
            <a:r>
              <a:rPr lang="hi-IN" altLang="ja-JP" sz="2400" dirty="0"/>
              <a:t>त्यसपछि, तपाइँ </a:t>
            </a:r>
            <a:r>
              <a:rPr lang="en-US" altLang="ja-JP" sz="2400" dirty="0"/>
              <a:t>KUKL </a:t>
            </a:r>
            <a:r>
              <a:rPr lang="hi-IN" altLang="ja-JP" sz="2400" dirty="0"/>
              <a:t>मा शाखा प्रबन्धक संग परामर्श गर्नुहोस्।</a:t>
            </a:r>
            <a:endParaRPr lang="en-US" altLang="ja-JP" sz="2400" dirty="0"/>
          </a:p>
          <a:p>
            <a:r>
              <a:rPr lang="hi-IN" altLang="ja-JP" sz="2400" dirty="0"/>
              <a:t>तपाईको कुरा गर्ने तरिका महत्त्वपूर्ण छ, र यसले सफलता वा असफलता निर्धारण गर्दछ।</a:t>
            </a:r>
            <a:endParaRPr lang="en-US" altLang="ja-JP" sz="2400" dirty="0"/>
          </a:p>
          <a:p>
            <a:r>
              <a:rPr lang="hi-IN" altLang="ja-JP" sz="2400" dirty="0"/>
              <a:t>आफ्नो समकक्षको हृदय र भावना छुने कुरा गर्ने तरिकालाई विचार गर्ने प्रयास गर्नुहोस्।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1C78493-FB40-0483-4C10-AA213C5BF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D8002D-B5B0-4BAC-B1F6-782DDCCE6D9C}" type="slidenum"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EEFE5D3-B6AD-85FA-8B4D-449D53C0D2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0" y="4020172"/>
            <a:ext cx="1168090" cy="2336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C85B3BB-860C-B60A-C342-C7F5A5BABD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0" y="1927166"/>
            <a:ext cx="1168090" cy="1766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81589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コンテンツ プレースホルダー 2">
            <a:extLst>
              <a:ext uri="{FF2B5EF4-FFF2-40B4-BE49-F238E27FC236}">
                <a16:creationId xmlns:a16="http://schemas.microsoft.com/office/drawing/2014/main" id="{39D4B397-50E3-4C1E-4382-F0779F4DE94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90A9BE3-A909-1072-1789-2EB5AA9A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3500" y="6287770"/>
            <a:ext cx="2743200" cy="365125"/>
          </a:xfrm>
        </p:spPr>
        <p:txBody>
          <a:bodyPr/>
          <a:lstStyle/>
          <a:p>
            <a:fld id="{CDA1AEA6-66EA-4D44-912F-2483D41830B3}" type="slidenum">
              <a:rPr kumimoji="1" lang="ja-JP" altLang="en-US" sz="1600" b="1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35</a:t>
            </a:fld>
            <a:endParaRPr kumimoji="1" lang="ja-JP" altLang="en-US" sz="16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5846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14D35A-E8CD-CE60-8F51-89AF6F6D5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600" dirty="0"/>
              <a:t>3. </a:t>
            </a:r>
            <a:r>
              <a:rPr lang="en-US" altLang="ja-JP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Illegal Connection </a:t>
            </a:r>
            <a:r>
              <a:rPr lang="hi-IN" altLang="ja-JP" sz="3600" dirty="0"/>
              <a:t>का प्रतिरोधि उपायहरूको निरीक्षण योजनाको विवरण</a:t>
            </a:r>
            <a:endParaRPr lang="ja-JP" altLang="en-US" sz="36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59195A7-D1B5-AAB6-10B9-CE920C381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11631"/>
            <a:ext cx="10972800" cy="3463289"/>
          </a:xfrm>
        </p:spPr>
        <p:txBody>
          <a:bodyPr>
            <a:normAutofit/>
          </a:bodyPr>
          <a:lstStyle/>
          <a:p>
            <a:pPr marL="514350" indent="-514350">
              <a:buAutoNum type="arabicParenBoth"/>
            </a:pP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Illegal Connection</a:t>
            </a:r>
            <a:r>
              <a:rPr lang="en-US" altLang="ja-JP" sz="2800" dirty="0"/>
              <a:t> </a:t>
            </a:r>
            <a:r>
              <a:rPr lang="hi-IN" altLang="ja-JP" sz="2800" dirty="0"/>
              <a:t>नियन्त्रण गर्न लक्षित क्षेत्र र मार्ग निर्णय गर्नुहोस्</a:t>
            </a:r>
            <a:endParaRPr lang="en-US" altLang="ja-JP" sz="2800" dirty="0"/>
          </a:p>
          <a:p>
            <a:r>
              <a:rPr lang="hi-IN" altLang="ja-JP" sz="2800" dirty="0"/>
              <a:t>मिटर रिडरको जानकारी, कम पानी खपत गर्ने ग्राहकहरू र ग्राहकहरूको गुनासोलाई ध्यानमा राखी लक्षित क्षेत्र र मार्ग तय गरिनेछ।</a:t>
            </a:r>
            <a:endParaRPr lang="en-US" altLang="ja-JP" sz="2800" dirty="0"/>
          </a:p>
          <a:p>
            <a:pPr marL="0" indent="0">
              <a:buNone/>
            </a:pPr>
            <a:r>
              <a:rPr lang="en-US" altLang="ja-JP" sz="2800" dirty="0"/>
              <a:t>(2) 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Illegal Connection</a:t>
            </a:r>
            <a:r>
              <a:rPr lang="en-US" altLang="ja-JP" sz="2800" dirty="0"/>
              <a:t> </a:t>
            </a:r>
            <a:r>
              <a:rPr lang="hi-IN" altLang="ja-JP" sz="2800" dirty="0"/>
              <a:t>संदिग्धहरू छान्नुहोस्। </a:t>
            </a:r>
            <a:endParaRPr lang="en-US" altLang="ja-JP" sz="2800" dirty="0"/>
          </a:p>
          <a:p>
            <a:r>
              <a:rPr lang="hi-IN" altLang="ja-JP" sz="2800" dirty="0"/>
              <a:t>संदिग्धहरू ग्राहकहरूको बिलिङ डाटाबाट छान्न सकिन्छ।</a:t>
            </a:r>
            <a:r>
              <a:rPr lang="en-US" altLang="ja-JP" sz="2800" dirty="0"/>
              <a:t> </a:t>
            </a:r>
            <a:r>
              <a:rPr lang="hi-IN" altLang="ja-JP" sz="2800" dirty="0"/>
              <a:t>अन्य ग्राहकहरूसँग तुलना गर्दा, यदि कुनै ग्राहकले धेरै कम पानी प्रयोग गर्दछ भने, सो ग्राहकलाई "शंकास्पद" रूपमा चयन गरिनेछ।</a:t>
            </a:r>
            <a:r>
              <a:rPr lang="en-US" altLang="ja-JP" sz="2800" dirty="0"/>
              <a:t> </a:t>
            </a:r>
            <a:endParaRPr lang="ja-JP" altLang="en-US" sz="2800" dirty="0"/>
          </a:p>
          <a:p>
            <a:pPr marL="0" indent="0">
              <a:buNone/>
            </a:pPr>
            <a:endParaRPr lang="en-US" altLang="ja-JP" sz="2800" dirty="0"/>
          </a:p>
          <a:p>
            <a:endParaRPr lang="ja-JP" altLang="en-US" sz="28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9DBE5E6-A1B1-FF5D-1E65-2EACECFE1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D2D8002D-B5B0-4BAC-B1F6-782DDCCE6D9C}" type="slidenum">
              <a:rPr lang="ja-JP" altLang="en-US" sz="1600" b="1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pPr/>
              <a:t>4</a:t>
            </a:fld>
            <a:endParaRPr lang="ja-JP" altLang="en-US" sz="1600" b="1" dirty="0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16927FD9-E859-106D-9820-240D935B01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633795"/>
              </p:ext>
            </p:extLst>
          </p:nvPr>
        </p:nvGraphicFramePr>
        <p:xfrm>
          <a:off x="1236676" y="5131448"/>
          <a:ext cx="9868829" cy="1463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6543">
                  <a:extLst>
                    <a:ext uri="{9D8B030D-6E8A-4147-A177-3AD203B41FA5}">
                      <a16:colId xmlns:a16="http://schemas.microsoft.com/office/drawing/2014/main" val="1327546937"/>
                    </a:ext>
                  </a:extLst>
                </a:gridCol>
                <a:gridCol w="3654641">
                  <a:extLst>
                    <a:ext uri="{9D8B030D-6E8A-4147-A177-3AD203B41FA5}">
                      <a16:colId xmlns:a16="http://schemas.microsoft.com/office/drawing/2014/main" val="2682089309"/>
                    </a:ext>
                  </a:extLst>
                </a:gridCol>
                <a:gridCol w="2034141">
                  <a:extLst>
                    <a:ext uri="{9D8B030D-6E8A-4147-A177-3AD203B41FA5}">
                      <a16:colId xmlns:a16="http://schemas.microsoft.com/office/drawing/2014/main" val="1638718239"/>
                    </a:ext>
                  </a:extLst>
                </a:gridCol>
                <a:gridCol w="3333504">
                  <a:extLst>
                    <a:ext uri="{9D8B030D-6E8A-4147-A177-3AD203B41FA5}">
                      <a16:colId xmlns:a16="http://schemas.microsoft.com/office/drawing/2014/main" val="17687836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 algn="ctr"/>
                      <a:r>
                        <a:rPr lang="hi-IN" sz="2400" kern="100" dirty="0">
                          <a:effectLst/>
                        </a:rPr>
                        <a:t>नं</a:t>
                      </a:r>
                      <a:r>
                        <a:rPr lang="en-US" sz="2400" kern="100" dirty="0">
                          <a:effectLst/>
                        </a:rPr>
                        <a:t>.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hi-IN" sz="2400" kern="100" dirty="0">
                          <a:effectLst/>
                        </a:rPr>
                        <a:t>पानी खपत मात्रा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hi-IN" sz="2400" kern="100" dirty="0">
                          <a:effectLst/>
                        </a:rPr>
                        <a:t>एकाइ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hi-IN" sz="2000" kern="100" dirty="0">
                          <a:effectLst/>
                        </a:rPr>
                        <a:t>निरीक्षणलाई प्राथमिकता दिने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5880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2400" kern="100" dirty="0">
                          <a:effectLst/>
                        </a:rPr>
                        <a:t>1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2400" kern="100" dirty="0">
                          <a:effectLst/>
                        </a:rPr>
                        <a:t>0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2400" kern="100" dirty="0">
                          <a:effectLst/>
                        </a:rPr>
                        <a:t>m</a:t>
                      </a:r>
                      <a:r>
                        <a:rPr lang="en-US" sz="2400" kern="100" baseline="30000" dirty="0">
                          <a:effectLst/>
                        </a:rPr>
                        <a:t>3</a:t>
                      </a:r>
                      <a:r>
                        <a:rPr lang="en-US" sz="2400" kern="100" dirty="0">
                          <a:effectLst/>
                        </a:rPr>
                        <a:t>/</a:t>
                      </a:r>
                      <a:r>
                        <a:rPr lang="hi-IN" sz="2400" kern="100" dirty="0">
                          <a:effectLst/>
                        </a:rPr>
                        <a:t>महिना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588" indent="-1588" algn="just"/>
                      <a:r>
                        <a:rPr lang="en-US" sz="2400" kern="100" dirty="0">
                          <a:effectLst/>
                        </a:rPr>
                        <a:t>  </a:t>
                      </a:r>
                      <a:r>
                        <a:rPr lang="hi-IN" sz="2400" kern="100" dirty="0">
                          <a:effectLst/>
                        </a:rPr>
                        <a:t>उच्चतम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76630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2400" kern="100" dirty="0">
                          <a:effectLst/>
                        </a:rPr>
                        <a:t>2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588" indent="-1588" algn="ctr"/>
                      <a:r>
                        <a:rPr lang="en-US" sz="2400" kern="100" dirty="0">
                          <a:effectLst/>
                        </a:rPr>
                        <a:t>1 – 3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2400" kern="100" dirty="0">
                          <a:effectLst/>
                        </a:rPr>
                        <a:t>m</a:t>
                      </a:r>
                      <a:r>
                        <a:rPr lang="en-US" sz="2400" kern="100" baseline="30000" dirty="0">
                          <a:effectLst/>
                        </a:rPr>
                        <a:t>3</a:t>
                      </a:r>
                      <a:r>
                        <a:rPr lang="en-US" sz="2400" kern="100" dirty="0">
                          <a:effectLst/>
                        </a:rPr>
                        <a:t>/</a:t>
                      </a:r>
                      <a:r>
                        <a:rPr lang="hi-IN" sz="2400" kern="100" dirty="0">
                          <a:effectLst/>
                        </a:rPr>
                        <a:t>महिना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/>
                      <a:r>
                        <a:rPr lang="en-US" sz="2400" kern="100" dirty="0">
                          <a:effectLst/>
                        </a:rPr>
                        <a:t>  </a:t>
                      </a:r>
                      <a:r>
                        <a:rPr lang="hi-IN" sz="2400" kern="100" dirty="0">
                          <a:effectLst/>
                        </a:rPr>
                        <a:t>मध्यम उच्च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27312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2400" kern="100" dirty="0">
                          <a:effectLst/>
                        </a:rPr>
                        <a:t>3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2400" kern="100" dirty="0">
                          <a:effectLst/>
                        </a:rPr>
                        <a:t>4 – 5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2400" kern="100" dirty="0">
                          <a:effectLst/>
                        </a:rPr>
                        <a:t>m</a:t>
                      </a:r>
                      <a:r>
                        <a:rPr lang="en-US" sz="2400" kern="100" baseline="30000" dirty="0">
                          <a:effectLst/>
                        </a:rPr>
                        <a:t>3</a:t>
                      </a:r>
                      <a:r>
                        <a:rPr lang="en-US" sz="2400" kern="100" dirty="0">
                          <a:effectLst/>
                        </a:rPr>
                        <a:t>/</a:t>
                      </a:r>
                      <a:r>
                        <a:rPr lang="hi-IN" sz="2400" kern="100" dirty="0">
                          <a:effectLst/>
                        </a:rPr>
                        <a:t>महिना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/>
                      <a:r>
                        <a:rPr lang="en-US" sz="2400" kern="100" dirty="0">
                          <a:effectLst/>
                        </a:rPr>
                        <a:t>  </a:t>
                      </a:r>
                      <a:r>
                        <a:rPr lang="hi-IN" sz="2400" kern="100" dirty="0">
                          <a:effectLst/>
                        </a:rPr>
                        <a:t>उच्च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4769144"/>
                  </a:ext>
                </a:extLst>
              </a:tr>
            </a:tbl>
          </a:graphicData>
        </a:graphic>
      </p:graphicFrame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69B9A81F-55F4-7C08-CDF7-E5D81732EDA3}"/>
              </a:ext>
            </a:extLst>
          </p:cNvPr>
          <p:cNvGrpSpPr/>
          <p:nvPr/>
        </p:nvGrpSpPr>
        <p:grpSpPr>
          <a:xfrm>
            <a:off x="9511591" y="5509260"/>
            <a:ext cx="1449779" cy="1096658"/>
            <a:chOff x="9557311" y="4928838"/>
            <a:chExt cx="1482395" cy="1261790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D6E5ED5E-95EF-C6F0-A079-CB794215D054}"/>
                </a:ext>
              </a:extLst>
            </p:cNvPr>
            <p:cNvGrpSpPr/>
            <p:nvPr/>
          </p:nvGrpSpPr>
          <p:grpSpPr>
            <a:xfrm>
              <a:off x="10136035" y="4928838"/>
              <a:ext cx="903671" cy="1261790"/>
              <a:chOff x="-11582" y="-34725"/>
              <a:chExt cx="619658" cy="687282"/>
            </a:xfrm>
          </p:grpSpPr>
          <p:sp>
            <p:nvSpPr>
              <p:cNvPr id="9" name="二等辺三角形 8">
                <a:extLst>
                  <a:ext uri="{FF2B5EF4-FFF2-40B4-BE49-F238E27FC236}">
                    <a16:creationId xmlns:a16="http://schemas.microsoft.com/office/drawing/2014/main" id="{10909D1E-EF1D-F87D-1FFE-1F151A460E9F}"/>
                  </a:ext>
                </a:extLst>
              </p:cNvPr>
              <p:cNvSpPr/>
              <p:nvPr/>
            </p:nvSpPr>
            <p:spPr>
              <a:xfrm flipV="1">
                <a:off x="-11582" y="-34725"/>
                <a:ext cx="619658" cy="670853"/>
              </a:xfrm>
              <a:prstGeom prst="triangle">
                <a:avLst/>
              </a:prstGeom>
              <a:solidFill>
                <a:srgbClr val="FF0000">
                  <a:alpha val="61000"/>
                </a:srgb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 sz="1400">
                  <a:solidFill>
                    <a:prstClr val="white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0" name="二等辺三角形 9">
                <a:extLst>
                  <a:ext uri="{FF2B5EF4-FFF2-40B4-BE49-F238E27FC236}">
                    <a16:creationId xmlns:a16="http://schemas.microsoft.com/office/drawing/2014/main" id="{9592E875-DB39-FA0D-7DF0-162EBE505A75}"/>
                  </a:ext>
                </a:extLst>
              </p:cNvPr>
              <p:cNvSpPr/>
              <p:nvPr/>
            </p:nvSpPr>
            <p:spPr>
              <a:xfrm flipV="1">
                <a:off x="92597" y="196769"/>
                <a:ext cx="405114" cy="444500"/>
              </a:xfrm>
              <a:prstGeom prst="triangle">
                <a:avLst/>
              </a:prstGeom>
              <a:solidFill>
                <a:srgbClr val="FFC000">
                  <a:alpha val="62000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 sz="1400">
                  <a:solidFill>
                    <a:prstClr val="black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1" name="二等辺三角形 10">
                <a:extLst>
                  <a:ext uri="{FF2B5EF4-FFF2-40B4-BE49-F238E27FC236}">
                    <a16:creationId xmlns:a16="http://schemas.microsoft.com/office/drawing/2014/main" id="{311EF8F2-482E-ABAE-C5A3-1BA30EE6B512}"/>
                  </a:ext>
                </a:extLst>
              </p:cNvPr>
              <p:cNvSpPr/>
              <p:nvPr/>
            </p:nvSpPr>
            <p:spPr>
              <a:xfrm flipV="1">
                <a:off x="190885" y="414274"/>
                <a:ext cx="214501" cy="238283"/>
              </a:xfrm>
              <a:prstGeom prst="triangle">
                <a:avLst/>
              </a:prstGeom>
              <a:solidFill>
                <a:srgbClr val="FFFF00">
                  <a:alpha val="59000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 sz="1400">
                  <a:solidFill>
                    <a:prstClr val="black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</p:grpSp>
        <p:sp>
          <p:nvSpPr>
            <p:cNvPr id="8" name="上下矢印 203">
              <a:extLst>
                <a:ext uri="{FF2B5EF4-FFF2-40B4-BE49-F238E27FC236}">
                  <a16:creationId xmlns:a16="http://schemas.microsoft.com/office/drawing/2014/main" id="{07DF3001-0BCB-FBDE-3B24-B208CDEF8E46}"/>
                </a:ext>
              </a:extLst>
            </p:cNvPr>
            <p:cNvSpPr/>
            <p:nvPr/>
          </p:nvSpPr>
          <p:spPr>
            <a:xfrm>
              <a:off x="9557311" y="4939406"/>
              <a:ext cx="444929" cy="1221060"/>
            </a:xfrm>
            <a:prstGeom prst="upDownArrow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 sz="140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8099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17A1053-2DA8-5215-AEB9-2A0FCFF2B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639" y="1600200"/>
            <a:ext cx="10690302" cy="2373207"/>
          </a:xfrm>
        </p:spPr>
        <p:txBody>
          <a:bodyPr>
            <a:normAutofit fontScale="92500"/>
          </a:bodyPr>
          <a:lstStyle/>
          <a:p>
            <a:r>
              <a:rPr lang="hi-IN" altLang="ja-JP" sz="2800" dirty="0"/>
              <a:t>कनेक्सन छुटाईएका वा निलम्बित ग्राहकहरू तर अझै पनि सोहि ठाउँमा बसोबास गर्नेहरूलाई पनि समावेश गरिनेछ।</a:t>
            </a:r>
            <a:endParaRPr lang="en-US" altLang="ja-JP" sz="2800" dirty="0"/>
          </a:p>
          <a:p>
            <a:r>
              <a:rPr lang="hi-IN" altLang="ja-JP" sz="2800" dirty="0"/>
              <a:t>ठुला साइजका धारा जस्तै, व्यावसायिक, उद्योग, आदि, समावेश गरिनेछ।</a:t>
            </a:r>
            <a:endParaRPr lang="en-US" altLang="ja-JP" sz="2800" dirty="0"/>
          </a:p>
          <a:p>
            <a:pPr marL="514350" indent="-514350">
              <a:buAutoNum type="arabicParenBoth" startAt="3"/>
            </a:pPr>
            <a:r>
              <a:rPr lang="en-GB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Illegal Connection </a:t>
            </a:r>
            <a:r>
              <a:rPr lang="hi-IN" altLang="ja-JP" sz="2800" dirty="0"/>
              <a:t>को संदिग्धहरूको सूची बनाउनुहोस्</a:t>
            </a:r>
            <a:r>
              <a:rPr lang="en-US" altLang="ja-JP" sz="2800" dirty="0"/>
              <a:t> </a:t>
            </a:r>
            <a:r>
              <a:rPr lang="hi-IN" altLang="ja-JP" sz="2800" dirty="0"/>
              <a:t>।</a:t>
            </a:r>
            <a:endParaRPr lang="en-US" altLang="ja-JP" sz="2800" dirty="0"/>
          </a:p>
          <a:p>
            <a:r>
              <a:rPr lang="hi-IN" altLang="ja-JP" sz="2800" dirty="0"/>
              <a:t>भ्रमण गर्न अगाडिनै सबै संदिग्धहरूको सूची बनाउनुहोस्।</a:t>
            </a:r>
            <a:r>
              <a:rPr lang="en-US" altLang="ja-JP" sz="2800" dirty="0"/>
              <a:t> </a:t>
            </a:r>
            <a:endParaRPr lang="ja-JP" altLang="en-US" sz="2800" dirty="0"/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C63D33BF-BE71-E8D3-3FEC-183B9C713A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716805"/>
              </p:ext>
            </p:extLst>
          </p:nvPr>
        </p:nvGraphicFramePr>
        <p:xfrm>
          <a:off x="762000" y="4430878"/>
          <a:ext cx="10690302" cy="18613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3745">
                  <a:extLst>
                    <a:ext uri="{9D8B030D-6E8A-4147-A177-3AD203B41FA5}">
                      <a16:colId xmlns:a16="http://schemas.microsoft.com/office/drawing/2014/main" val="714000234"/>
                    </a:ext>
                  </a:extLst>
                </a:gridCol>
                <a:gridCol w="2414873">
                  <a:extLst>
                    <a:ext uri="{9D8B030D-6E8A-4147-A177-3AD203B41FA5}">
                      <a16:colId xmlns:a16="http://schemas.microsoft.com/office/drawing/2014/main" val="1397279082"/>
                    </a:ext>
                  </a:extLst>
                </a:gridCol>
                <a:gridCol w="1048746">
                  <a:extLst>
                    <a:ext uri="{9D8B030D-6E8A-4147-A177-3AD203B41FA5}">
                      <a16:colId xmlns:a16="http://schemas.microsoft.com/office/drawing/2014/main" val="50838042"/>
                    </a:ext>
                  </a:extLst>
                </a:gridCol>
                <a:gridCol w="1174319">
                  <a:extLst>
                    <a:ext uri="{9D8B030D-6E8A-4147-A177-3AD203B41FA5}">
                      <a16:colId xmlns:a16="http://schemas.microsoft.com/office/drawing/2014/main" val="1618506358"/>
                    </a:ext>
                  </a:extLst>
                </a:gridCol>
                <a:gridCol w="1064877">
                  <a:extLst>
                    <a:ext uri="{9D8B030D-6E8A-4147-A177-3AD203B41FA5}">
                      <a16:colId xmlns:a16="http://schemas.microsoft.com/office/drawing/2014/main" val="730524582"/>
                    </a:ext>
                  </a:extLst>
                </a:gridCol>
                <a:gridCol w="1077418">
                  <a:extLst>
                    <a:ext uri="{9D8B030D-6E8A-4147-A177-3AD203B41FA5}">
                      <a16:colId xmlns:a16="http://schemas.microsoft.com/office/drawing/2014/main" val="1218320619"/>
                    </a:ext>
                  </a:extLst>
                </a:gridCol>
                <a:gridCol w="1449658">
                  <a:extLst>
                    <a:ext uri="{9D8B030D-6E8A-4147-A177-3AD203B41FA5}">
                      <a16:colId xmlns:a16="http://schemas.microsoft.com/office/drawing/2014/main" val="4169019793"/>
                    </a:ext>
                  </a:extLst>
                </a:gridCol>
                <a:gridCol w="1796666">
                  <a:extLst>
                    <a:ext uri="{9D8B030D-6E8A-4147-A177-3AD203B41FA5}">
                      <a16:colId xmlns:a16="http://schemas.microsoft.com/office/drawing/2014/main" val="1966461283"/>
                    </a:ext>
                  </a:extLst>
                </a:gridCol>
              </a:tblGrid>
              <a:tr h="372270">
                <a:tc>
                  <a:txBody>
                    <a:bodyPr/>
                    <a:lstStyle/>
                    <a:p>
                      <a:pPr marL="0" indent="0" algn="ctr"/>
                      <a:r>
                        <a:rPr lang="hi-IN" sz="2000" kern="100" dirty="0">
                          <a:effectLst/>
                        </a:rPr>
                        <a:t>नं</a:t>
                      </a:r>
                      <a:r>
                        <a:rPr lang="en-US" sz="2000" kern="100" dirty="0">
                          <a:effectLst/>
                        </a:rPr>
                        <a:t>.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hi-IN" sz="2000" kern="100" dirty="0">
                          <a:effectLst/>
                        </a:rPr>
                        <a:t>ग्राहक नम्बर 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hi-IN" sz="2000" kern="100" dirty="0">
                          <a:effectLst/>
                        </a:rPr>
                        <a:t>नाम 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hi-IN" sz="2000" kern="100" dirty="0">
                          <a:effectLst/>
                        </a:rPr>
                        <a:t>ठेगाना 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hi-IN" sz="2000" kern="100" dirty="0">
                          <a:effectLst/>
                        </a:rPr>
                        <a:t>एरिया 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hi-IN" sz="2000" kern="100" dirty="0">
                          <a:effectLst/>
                        </a:rPr>
                        <a:t>रुट 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hi-IN" sz="2000" kern="100" dirty="0">
                          <a:effectLst/>
                        </a:rPr>
                        <a:t>अवस्था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hi-IN" sz="2000" kern="100" dirty="0">
                          <a:effectLst/>
                        </a:rPr>
                        <a:t>मिटर रिडर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547522361"/>
                  </a:ext>
                </a:extLst>
              </a:tr>
              <a:tr h="372270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2000" kern="100" dirty="0">
                          <a:effectLst/>
                        </a:rPr>
                        <a:t>1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533400" algn="just"/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533400" algn="just"/>
                      <a:r>
                        <a:rPr lang="en-US" sz="2000" kern="100">
                          <a:effectLst/>
                        </a:rPr>
                        <a:t> 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533400" algn="just"/>
                      <a:r>
                        <a:rPr lang="en-US" sz="2000" kern="100">
                          <a:effectLst/>
                        </a:rPr>
                        <a:t> 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533400" algn="just"/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533400" algn="just"/>
                      <a:r>
                        <a:rPr lang="en-US" sz="2000" kern="100">
                          <a:effectLst/>
                        </a:rPr>
                        <a:t> 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533400" algn="just"/>
                      <a:r>
                        <a:rPr lang="en-US" sz="2000" kern="100">
                          <a:effectLst/>
                        </a:rPr>
                        <a:t> 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533400" algn="just"/>
                      <a:r>
                        <a:rPr lang="en-US" sz="2000" kern="100">
                          <a:effectLst/>
                        </a:rPr>
                        <a:t> 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689360245"/>
                  </a:ext>
                </a:extLst>
              </a:tr>
              <a:tr h="372270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2000" kern="100" dirty="0">
                          <a:effectLst/>
                        </a:rPr>
                        <a:t>2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533400" algn="just"/>
                      <a:r>
                        <a:rPr lang="en-US" sz="2000" kern="100">
                          <a:effectLst/>
                        </a:rPr>
                        <a:t> 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533400" algn="just"/>
                      <a:r>
                        <a:rPr lang="en-US" sz="2000" kern="100">
                          <a:effectLst/>
                        </a:rPr>
                        <a:t> 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533400" algn="just"/>
                      <a:r>
                        <a:rPr lang="en-US" sz="2000" kern="100">
                          <a:effectLst/>
                        </a:rPr>
                        <a:t> 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533400" algn="just"/>
                      <a:r>
                        <a:rPr lang="en-US" sz="2000" kern="100">
                          <a:effectLst/>
                        </a:rPr>
                        <a:t> 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533400" algn="just"/>
                      <a:r>
                        <a:rPr lang="en-US" sz="2000" kern="100">
                          <a:effectLst/>
                        </a:rPr>
                        <a:t> 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533400" algn="just"/>
                      <a:r>
                        <a:rPr lang="en-US" sz="2000" kern="100">
                          <a:effectLst/>
                        </a:rPr>
                        <a:t> 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533400" algn="just"/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3220843001"/>
                  </a:ext>
                </a:extLst>
              </a:tr>
              <a:tr h="372270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2000" kern="100" dirty="0">
                          <a:effectLst/>
                        </a:rPr>
                        <a:t>3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533400" algn="just"/>
                      <a:r>
                        <a:rPr lang="en-US" sz="2000" kern="100">
                          <a:effectLst/>
                        </a:rPr>
                        <a:t> 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533400" algn="just"/>
                      <a:r>
                        <a:rPr lang="en-US" sz="2000" kern="100">
                          <a:effectLst/>
                        </a:rPr>
                        <a:t> 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533400" algn="just"/>
                      <a:r>
                        <a:rPr lang="en-US" sz="2000" kern="100">
                          <a:effectLst/>
                        </a:rPr>
                        <a:t> 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533400" algn="just"/>
                      <a:r>
                        <a:rPr lang="en-US" sz="2000" kern="100">
                          <a:effectLst/>
                        </a:rPr>
                        <a:t> 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533400" algn="just"/>
                      <a:r>
                        <a:rPr lang="en-US" sz="2000" kern="100">
                          <a:effectLst/>
                        </a:rPr>
                        <a:t> 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533400" algn="just"/>
                      <a:r>
                        <a:rPr lang="en-US" sz="2000" kern="100">
                          <a:effectLst/>
                        </a:rPr>
                        <a:t> 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533400" algn="just"/>
                      <a:r>
                        <a:rPr lang="en-US" sz="2000" kern="100">
                          <a:effectLst/>
                        </a:rPr>
                        <a:t> 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562120136"/>
                  </a:ext>
                </a:extLst>
              </a:tr>
              <a:tr h="372270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2000" kern="100" dirty="0">
                          <a:effectLst/>
                        </a:rPr>
                        <a:t>…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533400" algn="just"/>
                      <a:r>
                        <a:rPr lang="en-US" sz="2000" kern="100">
                          <a:effectLst/>
                        </a:rPr>
                        <a:t> 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533400" algn="just"/>
                      <a:r>
                        <a:rPr lang="en-US" sz="2000" kern="100">
                          <a:effectLst/>
                        </a:rPr>
                        <a:t> 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533400" algn="just"/>
                      <a:r>
                        <a:rPr lang="en-US" sz="2000" kern="100">
                          <a:effectLst/>
                        </a:rPr>
                        <a:t> 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533400" algn="just"/>
                      <a:r>
                        <a:rPr lang="en-US" sz="2000" kern="100">
                          <a:effectLst/>
                        </a:rPr>
                        <a:t> 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533400" algn="just"/>
                      <a:r>
                        <a:rPr lang="en-US" sz="2000" kern="100">
                          <a:effectLst/>
                        </a:rPr>
                        <a:t> 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533400" algn="just"/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533400" algn="just"/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270094238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D1BD9445-99DC-74A8-FBB7-29A952947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7568" y="4019127"/>
            <a:ext cx="77768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i-IN" altLang="ja-JP" sz="2000" b="1" dirty="0">
                <a:solidFill>
                  <a:prstClr val="black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उदाहरण</a:t>
            </a:r>
            <a:r>
              <a:rPr kumimoji="0" lang="en-US" altLang="ja-JP" sz="2000" b="1" dirty="0">
                <a:solidFill>
                  <a:prstClr val="black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; </a:t>
            </a:r>
            <a:r>
              <a:rPr kumimoji="0" lang="en-US" altLang="ja-JP" sz="2000" b="1" dirty="0">
                <a:solidFill>
                  <a:prstClr val="black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Illegal User</a:t>
            </a:r>
            <a:r>
              <a:rPr kumimoji="0" lang="hi-IN" altLang="ja-JP" sz="2000" b="1" dirty="0">
                <a:solidFill>
                  <a:prstClr val="black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हरूको संदिग्ध सूची</a:t>
            </a:r>
            <a:endParaRPr kumimoji="0" lang="en-US" altLang="ja-JP" sz="2000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3D0C9B7-D4F5-28A8-A94D-34C17C593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D2D8002D-B5B0-4BAC-B1F6-782DDCCE6D9C}" type="slidenum">
              <a:rPr lang="ja-JP" altLang="en-US" sz="1600" b="1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pPr/>
              <a:t>5</a:t>
            </a:fld>
            <a:endParaRPr lang="ja-JP" altLang="en-US" sz="1600" b="1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3D369B25-8AA8-ED51-8A75-F1F0FE10F1EA}"/>
              </a:ext>
            </a:extLst>
          </p:cNvPr>
          <p:cNvSpPr txBox="1">
            <a:spLocks/>
          </p:cNvSpPr>
          <p:nvPr/>
        </p:nvSpPr>
        <p:spPr>
          <a:xfrm>
            <a:off x="762000" y="31552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dirty="0"/>
              <a:t>3. </a:t>
            </a:r>
            <a:r>
              <a:rPr lang="en-US" altLang="ja-JP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Illegal Connection </a:t>
            </a:r>
            <a:r>
              <a:rPr lang="hi-IN" altLang="ja-JP" sz="3600" dirty="0"/>
              <a:t>का प्रतिरोधि उपायहरूको निरीक्षण योजनाको विवरण</a:t>
            </a:r>
            <a:endParaRPr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34750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2E7441-DD9C-9C0D-D1B3-17F29FD90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600" dirty="0"/>
              <a:t>3. </a:t>
            </a:r>
            <a:r>
              <a:rPr lang="en-US" altLang="ja-JP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Illegal Connection </a:t>
            </a:r>
            <a:r>
              <a:rPr lang="hi-IN" altLang="ja-JP" sz="3600" dirty="0"/>
              <a:t>का प्रतिरोधि उपायहरूको निरीक्षण योजनाको विवरण</a:t>
            </a:r>
            <a:endParaRPr lang="ja-JP" altLang="en-US" sz="36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5F1D9A8-E843-1D83-0F01-DBE1814F6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2971799"/>
          </a:xfrm>
        </p:spPr>
        <p:txBody>
          <a:bodyPr>
            <a:normAutofit/>
          </a:bodyPr>
          <a:lstStyle/>
          <a:p>
            <a:pPr marL="457200" indent="-457200">
              <a:buAutoNum type="arabicParenBoth" startAt="4"/>
            </a:pPr>
            <a:r>
              <a:rPr lang="hi-IN" altLang="ja-JP" sz="2400" dirty="0"/>
              <a:t>सूचीकृत संदिग्धहरूलाई भ्रमण गर्न उनीहरुलाई प्राथमिकता क्रम अनुसार राख्ने।</a:t>
            </a:r>
            <a:endParaRPr lang="en-US" altLang="ja-JP" sz="2400" dirty="0"/>
          </a:p>
          <a:p>
            <a:r>
              <a:rPr lang="hi-IN" altLang="ja-JP" sz="2800" dirty="0"/>
              <a:t>आवश्यक भएमा (यदि संदिग्धहरूको संख्या धेरै भएमा) भ्रमणको लागि प्राथमिकता क्रम मिलाउने।</a:t>
            </a:r>
            <a:r>
              <a:rPr lang="en-US" altLang="ja-JP" sz="2800" dirty="0"/>
              <a:t> </a:t>
            </a:r>
          </a:p>
          <a:p>
            <a:pPr marL="514350" indent="-514350">
              <a:buAutoNum type="arabicParenBoth" startAt="5"/>
            </a:pPr>
            <a:r>
              <a:rPr lang="hi-IN" altLang="ja-JP" sz="2800" dirty="0"/>
              <a:t>केहि निरीक्षण टोलीहरू गठन गर्नुहोस्।</a:t>
            </a:r>
            <a:endParaRPr lang="en-US" altLang="ja-JP" sz="2800" dirty="0"/>
          </a:p>
          <a:p>
            <a:r>
              <a:rPr lang="hi-IN" altLang="ja-JP" sz="2800" dirty="0"/>
              <a:t>तपाईं संग अहिले कति ओटा टोलीहरू उपलब्ध छन्, सो कुरा  विचार गर्न आवश्यक छ।</a:t>
            </a:r>
            <a:endParaRPr lang="en-US" altLang="ja-JP" sz="2800" dirty="0"/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A5D72349-225C-FCE6-26D9-4C1219E72F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220601"/>
              </p:ext>
            </p:extLst>
          </p:nvPr>
        </p:nvGraphicFramePr>
        <p:xfrm>
          <a:off x="1103971" y="4996827"/>
          <a:ext cx="10080703" cy="13008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2244">
                  <a:extLst>
                    <a:ext uri="{9D8B030D-6E8A-4147-A177-3AD203B41FA5}">
                      <a16:colId xmlns:a16="http://schemas.microsoft.com/office/drawing/2014/main" val="648133704"/>
                    </a:ext>
                  </a:extLst>
                </a:gridCol>
                <a:gridCol w="1597638">
                  <a:extLst>
                    <a:ext uri="{9D8B030D-6E8A-4147-A177-3AD203B41FA5}">
                      <a16:colId xmlns:a16="http://schemas.microsoft.com/office/drawing/2014/main" val="3399980163"/>
                    </a:ext>
                  </a:extLst>
                </a:gridCol>
                <a:gridCol w="1395337">
                  <a:extLst>
                    <a:ext uri="{9D8B030D-6E8A-4147-A177-3AD203B41FA5}">
                      <a16:colId xmlns:a16="http://schemas.microsoft.com/office/drawing/2014/main" val="3174666627"/>
                    </a:ext>
                  </a:extLst>
                </a:gridCol>
                <a:gridCol w="1909909">
                  <a:extLst>
                    <a:ext uri="{9D8B030D-6E8A-4147-A177-3AD203B41FA5}">
                      <a16:colId xmlns:a16="http://schemas.microsoft.com/office/drawing/2014/main" val="529611961"/>
                    </a:ext>
                  </a:extLst>
                </a:gridCol>
                <a:gridCol w="1932512">
                  <a:extLst>
                    <a:ext uri="{9D8B030D-6E8A-4147-A177-3AD203B41FA5}">
                      <a16:colId xmlns:a16="http://schemas.microsoft.com/office/drawing/2014/main" val="939639014"/>
                    </a:ext>
                  </a:extLst>
                </a:gridCol>
                <a:gridCol w="1503063">
                  <a:extLst>
                    <a:ext uri="{9D8B030D-6E8A-4147-A177-3AD203B41FA5}">
                      <a16:colId xmlns:a16="http://schemas.microsoft.com/office/drawing/2014/main" val="1396698908"/>
                    </a:ext>
                  </a:extLst>
                </a:gridCol>
              </a:tblGrid>
              <a:tr h="812954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2500"/>
                        </a:lnSpc>
                      </a:pPr>
                      <a:r>
                        <a:rPr lang="hi-IN" sz="2000" kern="100" dirty="0">
                          <a:effectLst/>
                        </a:rPr>
                        <a:t>सुपरभाइजर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2500"/>
                        </a:lnSpc>
                      </a:pPr>
                      <a:r>
                        <a:rPr lang="hi-IN" sz="2000" kern="100" dirty="0">
                          <a:effectLst/>
                        </a:rPr>
                        <a:t>प्राविधिक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2500"/>
                        </a:lnSpc>
                      </a:pPr>
                      <a:r>
                        <a:rPr lang="hi-IN" sz="2000" kern="100" dirty="0">
                          <a:effectLst/>
                        </a:rPr>
                        <a:t>प्लम्बर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2500"/>
                        </a:lnSpc>
                      </a:pPr>
                      <a:r>
                        <a:rPr lang="hi-IN" sz="2000" kern="100" dirty="0">
                          <a:effectLst/>
                        </a:rPr>
                        <a:t>मीटर रिडर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hi-IN" sz="2000" kern="100" dirty="0">
                          <a:effectLst/>
                        </a:rPr>
                        <a:t>प्रमुख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2500"/>
                        </a:lnSpc>
                      </a:pPr>
                      <a:r>
                        <a:rPr lang="hi-IN" sz="2000" kern="100" dirty="0">
                          <a:effectLst/>
                        </a:rPr>
                        <a:t>मीटर रिडर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2500"/>
                        </a:lnSpc>
                      </a:pPr>
                      <a:r>
                        <a:rPr lang="hi-IN" sz="2000" kern="100" dirty="0">
                          <a:effectLst/>
                        </a:rPr>
                        <a:t>जम्मा 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01412607"/>
                  </a:ext>
                </a:extLst>
              </a:tr>
              <a:tr h="487871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2500"/>
                        </a:lnSpc>
                      </a:pPr>
                      <a:r>
                        <a:rPr lang="en-US" sz="2400" kern="100" dirty="0">
                          <a:effectLst/>
                        </a:rPr>
                        <a:t>1</a:t>
                      </a:r>
                      <a:endParaRPr lang="ja-JP" sz="2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2500"/>
                        </a:lnSpc>
                      </a:pPr>
                      <a:r>
                        <a:rPr lang="en-US" sz="2400" kern="100" dirty="0">
                          <a:effectLst/>
                        </a:rPr>
                        <a:t>1 </a:t>
                      </a:r>
                      <a:r>
                        <a:rPr lang="hi-IN" sz="2400" kern="100" dirty="0">
                          <a:effectLst/>
                        </a:rPr>
                        <a:t>देखि </a:t>
                      </a:r>
                      <a:r>
                        <a:rPr lang="en-US" sz="2400" kern="100" dirty="0">
                          <a:effectLst/>
                        </a:rPr>
                        <a:t> 2</a:t>
                      </a:r>
                      <a:endParaRPr lang="ja-JP" sz="2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2500"/>
                        </a:lnSpc>
                      </a:pPr>
                      <a:r>
                        <a:rPr lang="en-US" sz="2400" kern="100" dirty="0">
                          <a:effectLst/>
                        </a:rPr>
                        <a:t>1</a:t>
                      </a:r>
                      <a:endParaRPr lang="ja-JP" sz="2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2500"/>
                        </a:lnSpc>
                      </a:pPr>
                      <a:r>
                        <a:rPr lang="en-US" sz="2400" kern="100" dirty="0">
                          <a:effectLst/>
                        </a:rPr>
                        <a:t>1</a:t>
                      </a:r>
                      <a:endParaRPr lang="ja-JP" sz="2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2500"/>
                        </a:lnSpc>
                      </a:pPr>
                      <a:r>
                        <a:rPr lang="en-US" sz="2400" kern="100" dirty="0">
                          <a:effectLst/>
                        </a:rPr>
                        <a:t>1 </a:t>
                      </a:r>
                      <a:r>
                        <a:rPr lang="hi-IN" sz="2400" kern="100" dirty="0">
                          <a:effectLst/>
                        </a:rPr>
                        <a:t>देखि </a:t>
                      </a:r>
                      <a:r>
                        <a:rPr lang="en-US" sz="2400" kern="100" dirty="0">
                          <a:effectLst/>
                        </a:rPr>
                        <a:t> 2</a:t>
                      </a:r>
                      <a:endParaRPr lang="ja-JP" sz="2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2500"/>
                        </a:lnSpc>
                      </a:pPr>
                      <a:r>
                        <a:rPr lang="en-US" sz="2400" kern="100" dirty="0">
                          <a:effectLst/>
                        </a:rPr>
                        <a:t>5 </a:t>
                      </a:r>
                      <a:r>
                        <a:rPr lang="hi-IN" sz="2400" kern="100" dirty="0">
                          <a:effectLst/>
                        </a:rPr>
                        <a:t>देखि</a:t>
                      </a:r>
                      <a:r>
                        <a:rPr lang="en-US" sz="2400" kern="100" dirty="0">
                          <a:effectLst/>
                        </a:rPr>
                        <a:t> 7</a:t>
                      </a:r>
                      <a:endParaRPr lang="ja-JP" sz="2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0710167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908761CC-1FE3-3F6A-2BED-EE0C3DF47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424" y="4337783"/>
            <a:ext cx="1004725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i-IN" altLang="ja-JP" sz="2000" b="1" dirty="0">
                <a:solidFill>
                  <a:prstClr val="black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उदाहरण </a:t>
            </a:r>
            <a:r>
              <a:rPr kumimoji="0" lang="en-US" altLang="ja-JP" sz="2000" b="1" dirty="0">
                <a:solidFill>
                  <a:prstClr val="black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: 1 </a:t>
            </a:r>
            <a:r>
              <a:rPr kumimoji="0" lang="hi-IN" altLang="ja-JP" sz="2000" b="1" dirty="0">
                <a:solidFill>
                  <a:prstClr val="black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निरीक्षण टोलीको कर्मचारी संरचना</a:t>
            </a:r>
            <a:endParaRPr kumimoji="0" lang="en-US" altLang="ja-JP" sz="2000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dirty="0">
                <a:solidFill>
                  <a:prstClr val="black"/>
                </a:solidFill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Unit: person</a:t>
            </a:r>
            <a:endParaRPr kumimoji="0" lang="en-US" altLang="ja-JP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FE60AD7-F62D-1262-978B-FD15CF2C5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D2D8002D-B5B0-4BAC-B1F6-782DDCCE6D9C}" type="slidenum">
              <a:rPr lang="ja-JP" altLang="en-US" sz="1600" b="1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pPr/>
              <a:t>6</a:t>
            </a:fld>
            <a:endParaRPr lang="ja-JP" altLang="en-US" sz="1600" b="1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5704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2820CA-3080-CF4E-8EDF-C3006F9D7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600" dirty="0"/>
              <a:t>3. </a:t>
            </a:r>
            <a:r>
              <a:rPr lang="en-US" altLang="ja-JP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Illegal Connection </a:t>
            </a:r>
            <a:r>
              <a:rPr lang="hi-IN" altLang="ja-JP" sz="3600" dirty="0"/>
              <a:t>का प्रतिरोधि उपायहरूको निरीक्षण योजनाको विवरण</a:t>
            </a:r>
            <a:endParaRPr lang="ja-JP" altLang="en-US" sz="36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C557F37-79B3-D9E4-6AA4-C9744799B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Both" startAt="6"/>
            </a:pPr>
            <a:r>
              <a:rPr lang="hi-IN" altLang="ja-JP" sz="2800" dirty="0"/>
              <a:t>प्रत्येक निरीक्षण टोलीको लागि दैनिक फिल्ड भ्रमणको योजना बनाउनुहोस्।</a:t>
            </a:r>
            <a:endParaRPr lang="en-US" altLang="ja-JP" sz="2800" dirty="0"/>
          </a:p>
          <a:p>
            <a:r>
              <a:rPr lang="hi-IN" altLang="ja-JP" sz="2800" dirty="0"/>
              <a:t>संदिग्धहरूको सूची र निरीक्षण टोलीको संख्याबाट, तपाइँ अनुमान गर्न सक्नुहुन्छ कि सबै संदिग्धहरूलाई भ्रमण गर्न कति दिन आवश्यक छ।</a:t>
            </a:r>
            <a:r>
              <a:rPr lang="en-US" altLang="ja-JP" sz="2800" dirty="0"/>
              <a:t> </a:t>
            </a:r>
          </a:p>
          <a:p>
            <a:pPr marL="514350" indent="-514350">
              <a:buAutoNum type="arabicParenBoth" startAt="7"/>
            </a:pPr>
            <a:r>
              <a:rPr lang="hi-IN" altLang="ja-JP" sz="2800" dirty="0"/>
              <a:t>दैनिक गतिविधिको नतिजा कसरी रिपोर्ट गर्ने विचार गर्नुहोस्।</a:t>
            </a:r>
            <a:r>
              <a:rPr lang="en-US" altLang="ja-JP" sz="2800" dirty="0"/>
              <a:t> </a:t>
            </a:r>
          </a:p>
          <a:p>
            <a:r>
              <a:rPr lang="hi-IN" altLang="ja-JP" sz="2800" dirty="0"/>
              <a:t>प्रस्तावित</a:t>
            </a:r>
            <a:r>
              <a:rPr lang="en-US" altLang="ja-JP" sz="2800" dirty="0"/>
              <a:t>: 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Illegal </a:t>
            </a:r>
            <a:r>
              <a:rPr lang="hi-IN" altLang="ja-JP" sz="2800" dirty="0"/>
              <a:t>प्रयोग बारे सूचित गर्न 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illegal </a:t>
            </a:r>
            <a:r>
              <a:rPr lang="hi-IN" altLang="ja-JP" sz="2800" dirty="0"/>
              <a:t>प्रयोगकर्ताहरूलाई लिखित कागजात छोड्नु राम्रो हुन्छ।</a:t>
            </a:r>
            <a:endParaRPr lang="en-US" altLang="ja-JP" sz="2800" dirty="0"/>
          </a:p>
          <a:p>
            <a:r>
              <a:rPr lang="hi-IN" altLang="ja-JP" sz="2800" dirty="0"/>
              <a:t>त्यसपछि, यो अवस्थाको बारेमा शाखा प्रमुख र अरु सम्बन्धित फाँटमा खबर गर्न जरुरी छ। </a:t>
            </a:r>
            <a:r>
              <a:rPr lang="en-US" altLang="ja-JP" sz="2800" dirty="0"/>
              <a:t> 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D6B6FBC-34AC-5881-D03F-0AD440621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D2D8002D-B5B0-4BAC-B1F6-782DDCCE6D9C}" type="slidenum">
              <a:rPr lang="ja-JP" altLang="en-US" sz="1600" b="1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pPr/>
              <a:t>7</a:t>
            </a:fld>
            <a:endParaRPr lang="ja-JP" altLang="en-US" sz="1600" b="1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7401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19989C-1E0B-5349-0932-C82B5A9A7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hi-IN" altLang="ja-JP" sz="4400" kern="100" dirty="0">
                <a:ea typeface="ＭＳ 明朝" panose="02020609040205080304" pitchFamily="17" charset="-128"/>
                <a:cs typeface="Times New Roman" panose="02020603050405020304" pitchFamily="18" charset="0"/>
              </a:rPr>
              <a:t>भाग</a:t>
            </a:r>
            <a:r>
              <a:rPr lang="en-US" altLang="ja-JP" sz="4400" kern="100" dirty="0">
                <a:ea typeface="ＭＳ 明朝" panose="02020609040205080304" pitchFamily="17" charset="-128"/>
                <a:cs typeface="Times New Roman" panose="02020603050405020304" pitchFamily="18" charset="0"/>
              </a:rPr>
              <a:t> 2</a:t>
            </a:r>
            <a:r>
              <a:rPr lang="ja-JP" altLang="ja-JP" sz="4400" kern="100" dirty="0">
                <a:ea typeface="ＭＳ 明朝" panose="02020609040205080304" pitchFamily="17" charset="-128"/>
                <a:cs typeface="Arial" panose="020B0604020202020204" pitchFamily="34" charset="0"/>
              </a:rPr>
              <a:t>　</a:t>
            </a:r>
            <a:r>
              <a:rPr lang="hi-IN" altLang="ja-JP" sz="4400" kern="100" dirty="0">
                <a:ea typeface="ＭＳ 明朝" panose="02020609040205080304" pitchFamily="17" charset="-128"/>
                <a:cs typeface="Times New Roman" panose="02020603050405020304" pitchFamily="18" charset="0"/>
              </a:rPr>
              <a:t> प्राविधिक निरीक्षण</a:t>
            </a:r>
            <a:endParaRPr lang="ja-JP" altLang="ja-JP" sz="4400" kern="100" dirty="0"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0C43AE6-B9E3-C51F-22D7-8E80C4214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800" b="1" dirty="0"/>
              <a:t>1. </a:t>
            </a:r>
            <a:r>
              <a:rPr lang="hi-IN" altLang="ja-JP" sz="2800" b="1" dirty="0"/>
              <a:t>उद्देश्य</a:t>
            </a:r>
            <a:r>
              <a:rPr lang="en-US" altLang="ja-JP" sz="2800" b="1" dirty="0"/>
              <a:t> </a:t>
            </a:r>
          </a:p>
          <a:p>
            <a:r>
              <a:rPr lang="hi-IN" altLang="ja-JP" sz="2800" dirty="0"/>
              <a:t>कर्मचारीहरूले अवैध प्रयोगकर्ताहरूको संदिग्धहरूलाई भेट्छन् र पानी अवैध रूपमा प्रयोग भएको छ वा छैन भनेर जाँच गर्छन</a:t>
            </a:r>
            <a:r>
              <a:rPr lang="en-US" altLang="ja-JP" sz="2800" dirty="0"/>
              <a:t> (</a:t>
            </a:r>
            <a:r>
              <a:rPr lang="hi-IN" altLang="ja-JP" sz="2800" dirty="0"/>
              <a:t>प्राविधिक निरीक्षण</a:t>
            </a:r>
            <a:r>
              <a:rPr lang="en-US" altLang="ja-JP" sz="2800" dirty="0"/>
              <a:t>)</a:t>
            </a:r>
            <a:r>
              <a:rPr lang="hi-IN" altLang="ja-JP" sz="2800" dirty="0"/>
              <a:t>।</a:t>
            </a:r>
            <a:endParaRPr lang="en-US" altLang="ja-JP" sz="2800" dirty="0"/>
          </a:p>
          <a:p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Illegal connection </a:t>
            </a:r>
            <a:r>
              <a:rPr lang="hi-IN" altLang="ja-JP" sz="2800" dirty="0"/>
              <a:t>का</a:t>
            </a:r>
            <a:r>
              <a:rPr lang="en-US" altLang="ja-JP" sz="2800" dirty="0"/>
              <a:t> </a:t>
            </a:r>
            <a:r>
              <a:rPr lang="hi-IN" altLang="ja-JP" sz="2800" dirty="0"/>
              <a:t>प्रतिरोधी</a:t>
            </a:r>
            <a:r>
              <a:rPr lang="en-US" altLang="ja-JP" sz="2800" dirty="0"/>
              <a:t> </a:t>
            </a:r>
            <a:r>
              <a:rPr lang="hi-IN" altLang="ja-JP" sz="2800" dirty="0"/>
              <a:t>उपायहरूको</a:t>
            </a:r>
            <a:r>
              <a:rPr lang="en-US" altLang="ja-JP" sz="2800" dirty="0"/>
              <a:t> </a:t>
            </a:r>
            <a:r>
              <a:rPr lang="hi-IN" altLang="ja-JP" sz="2800" dirty="0"/>
              <a:t>प्राविधिक निरीक्षण कसरी गर्ने।</a:t>
            </a:r>
            <a:endParaRPr lang="en-US" altLang="ja-JP" sz="28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AC3AC9A-98AD-7864-2EAC-97891E8F3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D2D8002D-B5B0-4BAC-B1F6-782DDCCE6D9C}" type="slidenum">
              <a:rPr lang="ja-JP" altLang="en-US" sz="1600" b="1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pPr/>
              <a:t>8</a:t>
            </a:fld>
            <a:endParaRPr lang="ja-JP" altLang="en-US" sz="1600" b="1" dirty="0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3440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F75677-BAC2-546E-0E58-12246B3EB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307" y="276654"/>
            <a:ext cx="10247971" cy="586216"/>
          </a:xfrm>
        </p:spPr>
        <p:txBody>
          <a:bodyPr>
            <a:noAutofit/>
          </a:bodyPr>
          <a:lstStyle/>
          <a:p>
            <a:r>
              <a:rPr lang="en-US" altLang="ja-JP" sz="3600" dirty="0"/>
              <a:t>2. </a:t>
            </a:r>
            <a:r>
              <a:rPr lang="hi-IN" altLang="ja-JP" sz="3600" dirty="0"/>
              <a:t>प्राविधिक निरीक्षण योजनाको रूपरेखा: फ्लो चार्टमा</a:t>
            </a:r>
            <a:endParaRPr lang="ja-JP" altLang="en-US" sz="3600" dirty="0"/>
          </a:p>
        </p:txBody>
      </p: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1BC2E63B-5891-66FC-9A80-3FB4DF27BE0C}"/>
              </a:ext>
            </a:extLst>
          </p:cNvPr>
          <p:cNvGrpSpPr/>
          <p:nvPr/>
        </p:nvGrpSpPr>
        <p:grpSpPr>
          <a:xfrm>
            <a:off x="1387286" y="1040131"/>
            <a:ext cx="9538767" cy="5524942"/>
            <a:chOff x="934071" y="2133300"/>
            <a:chExt cx="7577621" cy="3898841"/>
          </a:xfrm>
        </p:grpSpPr>
        <p:grpSp>
          <p:nvGrpSpPr>
            <p:cNvPr id="37" name="グループ化 36">
              <a:extLst>
                <a:ext uri="{FF2B5EF4-FFF2-40B4-BE49-F238E27FC236}">
                  <a16:creationId xmlns:a16="http://schemas.microsoft.com/office/drawing/2014/main" id="{62592727-87F1-75C5-547E-FBDBB9C57409}"/>
                </a:ext>
              </a:extLst>
            </p:cNvPr>
            <p:cNvGrpSpPr/>
            <p:nvPr/>
          </p:nvGrpSpPr>
          <p:grpSpPr>
            <a:xfrm>
              <a:off x="934071" y="2133300"/>
              <a:ext cx="7577621" cy="3898841"/>
              <a:chOff x="2406650" y="2813090"/>
              <a:chExt cx="4326728" cy="5946531"/>
            </a:xfrm>
          </p:grpSpPr>
          <p:sp>
            <p:nvSpPr>
              <p:cNvPr id="6" name="フローチャート : 代替処理 52">
                <a:extLst>
                  <a:ext uri="{FF2B5EF4-FFF2-40B4-BE49-F238E27FC236}">
                    <a16:creationId xmlns:a16="http://schemas.microsoft.com/office/drawing/2014/main" id="{67F01FFC-B5EC-34BC-AD7D-A1A1E3CB007C}"/>
                  </a:ext>
                </a:extLst>
              </p:cNvPr>
              <p:cNvSpPr/>
              <p:nvPr/>
            </p:nvSpPr>
            <p:spPr>
              <a:xfrm>
                <a:off x="2419350" y="3523933"/>
                <a:ext cx="4305300" cy="374650"/>
              </a:xfrm>
              <a:prstGeom prst="flowChartAlternateProcess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r>
                  <a:rPr kumimoji="0" lang="en-US" sz="2000" kern="1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ＭＳ 明朝" panose="02020609040205080304" pitchFamily="17" charset="-128"/>
                    <a:cs typeface="Arial" panose="020B0604020202020204" pitchFamily="34" charset="0"/>
                  </a:rPr>
                  <a:t>(3) Confirm the account data in </a:t>
                </a:r>
                <a:r>
                  <a:rPr kumimoji="0" lang="en-US" sz="2000" kern="100" dirty="0" err="1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ＭＳ 明朝" panose="02020609040205080304" pitchFamily="17" charset="-128"/>
                    <a:cs typeface="Arial" panose="020B0604020202020204" pitchFamily="34" charset="0"/>
                  </a:rPr>
                  <a:t>Bsmart</a:t>
                </a:r>
                <a:r>
                  <a:rPr kumimoji="0" lang="en-US" sz="2000" kern="1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ＭＳ 明朝" panose="02020609040205080304" pitchFamily="17" charset="-128"/>
                    <a:cs typeface="Arial" panose="020B0604020202020204" pitchFamily="34" charset="0"/>
                  </a:rPr>
                  <a:t> and the meter &amp; pipe are the same </a:t>
                </a:r>
                <a:endParaRPr kumimoji="0" lang="ja-JP" altLang="en-US" sz="2000" kern="1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ＭＳ 明朝" panose="02020609040205080304" pitchFamily="17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7" name="フローチャート : 代替処理 51">
                <a:extLst>
                  <a:ext uri="{FF2B5EF4-FFF2-40B4-BE49-F238E27FC236}">
                    <a16:creationId xmlns:a16="http://schemas.microsoft.com/office/drawing/2014/main" id="{548EF070-42E6-C4E9-B089-FC1BD1A2669D}"/>
                  </a:ext>
                </a:extLst>
              </p:cNvPr>
              <p:cNvSpPr/>
              <p:nvPr/>
            </p:nvSpPr>
            <p:spPr>
              <a:xfrm>
                <a:off x="2428078" y="4207827"/>
                <a:ext cx="4305300" cy="374649"/>
              </a:xfrm>
              <a:prstGeom prst="flowChartAlternateProcess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r>
                  <a:rPr kumimoji="0" lang="en-US" sz="2000" kern="1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(4) </a:t>
                </a:r>
                <a:r>
                  <a:rPr kumimoji="0" lang="hi-IN" sz="2000" kern="1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ग्राहकको मिटर जाँच गर्नुहोस्</a:t>
                </a:r>
                <a:r>
                  <a:rPr kumimoji="0" lang="en-US" sz="2000" kern="1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 (</a:t>
                </a:r>
                <a:r>
                  <a:rPr kumimoji="0" lang="hi-IN" sz="2000" kern="1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मिटरको</a:t>
                </a:r>
                <a:r>
                  <a:rPr kumimoji="0" lang="en-US" sz="2000" kern="1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hi-IN" sz="2000" kern="1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सिल</a:t>
                </a:r>
                <a:r>
                  <a:rPr kumimoji="0" lang="en-US" sz="2000" kern="1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)</a:t>
                </a:r>
                <a:r>
                  <a:rPr kumimoji="0" lang="en-US" sz="2000" kern="100" dirty="0">
                    <a:solidFill>
                      <a:sysClr val="windowText" lastClr="000000"/>
                    </a:solidFill>
                    <a:latin typeface="Century" panose="020406040505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 </a:t>
                </a:r>
                <a:endParaRPr kumimoji="0" lang="ja-JP" altLang="en-US" sz="2000" kern="100" dirty="0">
                  <a:solidFill>
                    <a:sysClr val="windowText" lastClr="000000"/>
                  </a:solidFill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フローチャート : 代替処理 55">
                <a:extLst>
                  <a:ext uri="{FF2B5EF4-FFF2-40B4-BE49-F238E27FC236}">
                    <a16:creationId xmlns:a16="http://schemas.microsoft.com/office/drawing/2014/main" id="{D930EC40-A34D-52D9-F6DC-1B6047F5DF4A}"/>
                  </a:ext>
                </a:extLst>
              </p:cNvPr>
              <p:cNvSpPr/>
              <p:nvPr/>
            </p:nvSpPr>
            <p:spPr>
              <a:xfrm>
                <a:off x="2428078" y="4879023"/>
                <a:ext cx="4305300" cy="374649"/>
              </a:xfrm>
              <a:prstGeom prst="flowChartAlternateProcess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r>
                  <a:rPr kumimoji="0" lang="en-US" sz="2000" kern="1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(5) </a:t>
                </a:r>
                <a:r>
                  <a:rPr kumimoji="0" lang="hi-IN" sz="2000" kern="1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ग्राहकको मिटरको </a:t>
                </a:r>
                <a:r>
                  <a:rPr kumimoji="0" lang="en-US" sz="2000" kern="1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calibration </a:t>
                </a:r>
                <a:r>
                  <a:rPr kumimoji="0" lang="hi-IN" sz="2000" kern="1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टेस्ट</a:t>
                </a:r>
                <a:endParaRPr kumimoji="0" lang="ja-JP" altLang="en-US" sz="2000" kern="100" dirty="0">
                  <a:solidFill>
                    <a:sysClr val="windowText" lastClr="000000"/>
                  </a:solidFill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フローチャート : 代替処理 54">
                <a:extLst>
                  <a:ext uri="{FF2B5EF4-FFF2-40B4-BE49-F238E27FC236}">
                    <a16:creationId xmlns:a16="http://schemas.microsoft.com/office/drawing/2014/main" id="{BC47FDDA-BF65-85BB-2775-2A157F07E49C}"/>
                  </a:ext>
                </a:extLst>
              </p:cNvPr>
              <p:cNvSpPr/>
              <p:nvPr/>
            </p:nvSpPr>
            <p:spPr>
              <a:xfrm>
                <a:off x="2406650" y="2813090"/>
                <a:ext cx="4305300" cy="381001"/>
              </a:xfrm>
              <a:prstGeom prst="flowChartAlternateProcess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r>
                  <a:rPr kumimoji="0" lang="en-US" sz="2000" kern="1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(1) </a:t>
                </a:r>
                <a:r>
                  <a:rPr kumimoji="0" lang="hi-IN" sz="2000" kern="1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ग्राहकसंग कुराकानी </a:t>
                </a:r>
                <a:endParaRPr kumimoji="0" lang="ja-JP" altLang="en-US" sz="2000" kern="100" dirty="0">
                  <a:solidFill>
                    <a:sysClr val="windowText" lastClr="000000"/>
                  </a:solidFill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下矢印 47">
                <a:extLst>
                  <a:ext uri="{FF2B5EF4-FFF2-40B4-BE49-F238E27FC236}">
                    <a16:creationId xmlns:a16="http://schemas.microsoft.com/office/drawing/2014/main" id="{ADEEBECF-5F79-968E-95C6-8A43F1E5FD44}"/>
                  </a:ext>
                </a:extLst>
              </p:cNvPr>
              <p:cNvSpPr/>
              <p:nvPr/>
            </p:nvSpPr>
            <p:spPr>
              <a:xfrm>
                <a:off x="4108450" y="3240103"/>
                <a:ext cx="920750" cy="228600"/>
              </a:xfrm>
              <a:prstGeom prst="downArrow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defRPr/>
                </a:pPr>
                <a:endParaRPr kumimoji="0" lang="ja-JP" altLang="en-US" kern="0">
                  <a:solidFill>
                    <a:sysClr val="window" lastClr="FFFFFF"/>
                  </a:solidFill>
                  <a:latin typeface="Century"/>
                  <a:ea typeface="ＭＳ 明朝" panose="02020609040205080304" pitchFamily="17" charset="-128"/>
                </a:endParaRPr>
              </a:p>
            </p:txBody>
          </p:sp>
          <p:sp>
            <p:nvSpPr>
              <p:cNvPr id="12" name="下矢印 49">
                <a:extLst>
                  <a:ext uri="{FF2B5EF4-FFF2-40B4-BE49-F238E27FC236}">
                    <a16:creationId xmlns:a16="http://schemas.microsoft.com/office/drawing/2014/main" id="{4031ADA4-EDC9-44B3-D072-544DE15AEDC0}"/>
                  </a:ext>
                </a:extLst>
              </p:cNvPr>
              <p:cNvSpPr/>
              <p:nvPr/>
            </p:nvSpPr>
            <p:spPr>
              <a:xfrm>
                <a:off x="4121150" y="3934778"/>
                <a:ext cx="920750" cy="228600"/>
              </a:xfrm>
              <a:prstGeom prst="downArrow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defRPr/>
                </a:pPr>
                <a:endParaRPr kumimoji="0" lang="ja-JP" altLang="en-US" kern="0">
                  <a:solidFill>
                    <a:sysClr val="windowText" lastClr="000000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3" name="下矢印 28">
                <a:extLst>
                  <a:ext uri="{FF2B5EF4-FFF2-40B4-BE49-F238E27FC236}">
                    <a16:creationId xmlns:a16="http://schemas.microsoft.com/office/drawing/2014/main" id="{BA5AF7E6-63B7-3A81-FD4C-AEC3771E9FD2}"/>
                  </a:ext>
                </a:extLst>
              </p:cNvPr>
              <p:cNvSpPr/>
              <p:nvPr/>
            </p:nvSpPr>
            <p:spPr>
              <a:xfrm>
                <a:off x="4127500" y="4620578"/>
                <a:ext cx="920750" cy="228600"/>
              </a:xfrm>
              <a:prstGeom prst="downArrow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defRPr/>
                </a:pPr>
                <a:endParaRPr kumimoji="0" lang="ja-JP" altLang="en-US" kern="0">
                  <a:solidFill>
                    <a:sysClr val="windowText" lastClr="000000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3" name="フローチャート : 代替処理 58">
                <a:extLst>
                  <a:ext uri="{FF2B5EF4-FFF2-40B4-BE49-F238E27FC236}">
                    <a16:creationId xmlns:a16="http://schemas.microsoft.com/office/drawing/2014/main" id="{BD810B8F-A72A-8525-FD6A-AD3C65101BDD}"/>
                  </a:ext>
                </a:extLst>
              </p:cNvPr>
              <p:cNvSpPr/>
              <p:nvPr/>
            </p:nvSpPr>
            <p:spPr>
              <a:xfrm>
                <a:off x="2428078" y="5580875"/>
                <a:ext cx="4305300" cy="374650"/>
              </a:xfrm>
              <a:prstGeom prst="flowChartAlternateProcess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r>
                  <a:rPr kumimoji="0" lang="en-US" sz="2000" kern="1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(6) </a:t>
                </a:r>
                <a:r>
                  <a:rPr kumimoji="0" lang="hi-IN" sz="2000" kern="1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ग्राहक मिटरको बाइ-पास चेक</a:t>
                </a:r>
                <a:endParaRPr kumimoji="0" lang="ja-JP" altLang="en-US" sz="2000" kern="100" dirty="0">
                  <a:solidFill>
                    <a:sysClr val="windowText" lastClr="000000"/>
                  </a:solidFill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下矢印 56">
                <a:extLst>
                  <a:ext uri="{FF2B5EF4-FFF2-40B4-BE49-F238E27FC236}">
                    <a16:creationId xmlns:a16="http://schemas.microsoft.com/office/drawing/2014/main" id="{84FC1484-6BE3-95B4-385B-EBCF555A0DC9}"/>
                  </a:ext>
                </a:extLst>
              </p:cNvPr>
              <p:cNvSpPr/>
              <p:nvPr/>
            </p:nvSpPr>
            <p:spPr>
              <a:xfrm>
                <a:off x="4141365" y="5292586"/>
                <a:ext cx="920750" cy="228600"/>
              </a:xfrm>
              <a:prstGeom prst="downArrow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defRPr/>
                </a:pPr>
                <a:endParaRPr kumimoji="0" lang="ja-JP" altLang="en-US" kern="0">
                  <a:solidFill>
                    <a:sysClr val="windowText" lastClr="000000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5" name="下矢印 57">
                <a:extLst>
                  <a:ext uri="{FF2B5EF4-FFF2-40B4-BE49-F238E27FC236}">
                    <a16:creationId xmlns:a16="http://schemas.microsoft.com/office/drawing/2014/main" id="{4CA3CDC1-1FF9-5EC1-E352-CEA34F85A334}"/>
                  </a:ext>
                </a:extLst>
              </p:cNvPr>
              <p:cNvSpPr/>
              <p:nvPr/>
            </p:nvSpPr>
            <p:spPr>
              <a:xfrm>
                <a:off x="4133850" y="5993626"/>
                <a:ext cx="920750" cy="228600"/>
              </a:xfrm>
              <a:prstGeom prst="downArrow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defRPr/>
                </a:pPr>
                <a:endParaRPr kumimoji="0" lang="ja-JP" altLang="en-US" kern="0">
                  <a:solidFill>
                    <a:sysClr val="windowText" lastClr="000000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6" name="下矢印 27">
                <a:extLst>
                  <a:ext uri="{FF2B5EF4-FFF2-40B4-BE49-F238E27FC236}">
                    <a16:creationId xmlns:a16="http://schemas.microsoft.com/office/drawing/2014/main" id="{5E0852A9-057C-E325-1765-334A17782C2F}"/>
                  </a:ext>
                </a:extLst>
              </p:cNvPr>
              <p:cNvSpPr/>
              <p:nvPr/>
            </p:nvSpPr>
            <p:spPr>
              <a:xfrm>
                <a:off x="4133850" y="6683872"/>
                <a:ext cx="920750" cy="228600"/>
              </a:xfrm>
              <a:prstGeom prst="downArrow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defRPr/>
                </a:pPr>
                <a:endParaRPr kumimoji="0" lang="ja-JP" altLang="en-US" kern="0">
                  <a:solidFill>
                    <a:sysClr val="windowText" lastClr="000000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0" name="フローチャート : 代替処理 31">
                <a:extLst>
                  <a:ext uri="{FF2B5EF4-FFF2-40B4-BE49-F238E27FC236}">
                    <a16:creationId xmlns:a16="http://schemas.microsoft.com/office/drawing/2014/main" id="{FAD5F411-19A7-7C9B-ECE8-CF0AB8F1045E}"/>
                  </a:ext>
                </a:extLst>
              </p:cNvPr>
              <p:cNvSpPr/>
              <p:nvPr/>
            </p:nvSpPr>
            <p:spPr>
              <a:xfrm>
                <a:off x="2428078" y="6955651"/>
                <a:ext cx="4305300" cy="374650"/>
              </a:xfrm>
              <a:prstGeom prst="flowChartAlternateProcess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(8) </a:t>
                </a:r>
                <a:r>
                  <a:rPr lang="hi-IN" sz="2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मिटर र सर्भिस पाइप वरिपरि खन्ने</a:t>
                </a:r>
                <a:endParaRPr lang="ja-JP" altLang="en-US" sz="2000" kern="100" dirty="0">
                  <a:solidFill>
                    <a:prstClr val="black"/>
                  </a:solidFill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フローチャート : 代替処理 33">
                <a:extLst>
                  <a:ext uri="{FF2B5EF4-FFF2-40B4-BE49-F238E27FC236}">
                    <a16:creationId xmlns:a16="http://schemas.microsoft.com/office/drawing/2014/main" id="{8AA6C600-57F8-E7EC-7162-5E3E1ACC7F60}"/>
                  </a:ext>
                </a:extLst>
              </p:cNvPr>
              <p:cNvSpPr/>
              <p:nvPr/>
            </p:nvSpPr>
            <p:spPr>
              <a:xfrm>
                <a:off x="2428078" y="6253976"/>
                <a:ext cx="4305300" cy="374650"/>
              </a:xfrm>
              <a:prstGeom prst="flowChartAlternateProcess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(7) </a:t>
                </a:r>
                <a:r>
                  <a:rPr lang="hi-IN" sz="2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भित्र जाँच गर्न मिटरलाई खोलेर भित्रको भाग निकाल्ने</a:t>
                </a:r>
                <a:endParaRPr lang="ja-JP" altLang="en-US" sz="2000" kern="100" dirty="0">
                  <a:solidFill>
                    <a:prstClr val="black"/>
                  </a:solidFill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2" name="グループ化 31">
                <a:extLst>
                  <a:ext uri="{FF2B5EF4-FFF2-40B4-BE49-F238E27FC236}">
                    <a16:creationId xmlns:a16="http://schemas.microsoft.com/office/drawing/2014/main" id="{4D579648-325D-1C5F-D693-444A1501C234}"/>
                  </a:ext>
                </a:extLst>
              </p:cNvPr>
              <p:cNvGrpSpPr/>
              <p:nvPr/>
            </p:nvGrpSpPr>
            <p:grpSpPr>
              <a:xfrm>
                <a:off x="2428078" y="7678371"/>
                <a:ext cx="4305300" cy="641939"/>
                <a:chOff x="-10322" y="32803"/>
                <a:chExt cx="4305300" cy="641939"/>
              </a:xfrm>
            </p:grpSpPr>
            <p:sp>
              <p:nvSpPr>
                <p:cNvPr id="35" name="フローチャート : 代替処理 60">
                  <a:extLst>
                    <a:ext uri="{FF2B5EF4-FFF2-40B4-BE49-F238E27FC236}">
                      <a16:creationId xmlns:a16="http://schemas.microsoft.com/office/drawing/2014/main" id="{09B33E96-046B-35DB-0F39-2B71F5C7BC61}"/>
                    </a:ext>
                  </a:extLst>
                </p:cNvPr>
                <p:cNvSpPr/>
                <p:nvPr/>
              </p:nvSpPr>
              <p:spPr>
                <a:xfrm>
                  <a:off x="-10322" y="32803"/>
                  <a:ext cx="4305300" cy="374650"/>
                </a:xfrm>
                <a:prstGeom prst="flowChartAlternateProcess">
                  <a:avLst/>
                </a:prstGeom>
                <a:solidFill>
                  <a:srgbClr val="1F497D">
                    <a:lumMod val="20000"/>
                    <a:lumOff val="80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defRPr/>
                  </a:pPr>
                  <a:r>
                    <a:rPr kumimoji="0" lang="en-US" sz="2000" kern="100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ＭＳ 明朝" panose="02020609040205080304" pitchFamily="17" charset="-128"/>
                      <a:cs typeface="Times New Roman" panose="02020603050405020304" pitchFamily="18" charset="0"/>
                    </a:rPr>
                    <a:t>(9) </a:t>
                  </a:r>
                  <a:r>
                    <a:rPr kumimoji="0" lang="hi-IN" sz="2000" kern="100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ＭＳ 明朝" panose="02020609040205080304" pitchFamily="17" charset="-128"/>
                      <a:cs typeface="Times New Roman" panose="02020603050405020304" pitchFamily="18" charset="0"/>
                    </a:rPr>
                    <a:t>वितरण पाइपबाट प्रत्यक्ष जडान (पाइप) छ कि खोज्नुहोस्</a:t>
                  </a:r>
                  <a:endParaRPr kumimoji="0" lang="ja-JP" altLang="en-US" sz="2000" kern="100" dirty="0">
                    <a:solidFill>
                      <a:sysClr val="windowText" lastClr="000000"/>
                    </a:solidFill>
                    <a:latin typeface="Century" panose="020406040505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" name="下矢印 61">
                  <a:extLst>
                    <a:ext uri="{FF2B5EF4-FFF2-40B4-BE49-F238E27FC236}">
                      <a16:creationId xmlns:a16="http://schemas.microsoft.com/office/drawing/2014/main" id="{0E4081FC-3A45-5F0E-F1D7-0B7B1A2175A7}"/>
                    </a:ext>
                  </a:extLst>
                </p:cNvPr>
                <p:cNvSpPr/>
                <p:nvPr/>
              </p:nvSpPr>
              <p:spPr>
                <a:xfrm>
                  <a:off x="1701800" y="446142"/>
                  <a:ext cx="920750" cy="228600"/>
                </a:xfrm>
                <a:prstGeom prst="downArrow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defRPr/>
                  </a:pPr>
                  <a:endParaRPr kumimoji="0" lang="ja-JP" altLang="en-US" kern="0">
                    <a:solidFill>
                      <a:sysClr val="windowText" lastClr="000000"/>
                    </a:solidFill>
                    <a:latin typeface="Calibri"/>
                    <a:ea typeface="ＭＳ Ｐゴシック" panose="020B0600070205080204" pitchFamily="50" charset="-128"/>
                  </a:endParaRPr>
                </a:p>
              </p:txBody>
            </p:sp>
          </p:grpSp>
          <p:sp>
            <p:nvSpPr>
              <p:cNvPr id="33" name="フローチャート : 代替処理 62">
                <a:extLst>
                  <a:ext uri="{FF2B5EF4-FFF2-40B4-BE49-F238E27FC236}">
                    <a16:creationId xmlns:a16="http://schemas.microsoft.com/office/drawing/2014/main" id="{DE2F06B9-907D-6AF4-ED9F-B785848768F8}"/>
                  </a:ext>
                </a:extLst>
              </p:cNvPr>
              <p:cNvSpPr/>
              <p:nvPr/>
            </p:nvSpPr>
            <p:spPr>
              <a:xfrm>
                <a:off x="2428078" y="8378233"/>
                <a:ext cx="4305300" cy="381388"/>
              </a:xfrm>
              <a:prstGeom prst="flowChartAlternateProcess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(10) </a:t>
                </a:r>
                <a:r>
                  <a:rPr lang="en-US" sz="2000" kern="1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Illegal</a:t>
                </a:r>
                <a:r>
                  <a:rPr lang="en-US" sz="2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 </a:t>
                </a:r>
                <a:r>
                  <a:rPr lang="hi-IN" sz="2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प्रयोगको बारे बुझाउनु होस् र त्यस्ता प्रयोगकर्तालाई </a:t>
                </a:r>
                <a:r>
                  <a:rPr lang="en-US" sz="2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KUKL</a:t>
                </a:r>
                <a:r>
                  <a:rPr lang="hi-IN" sz="20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मा आउन भन्नुहोस्। </a:t>
                </a:r>
                <a:endParaRPr lang="ja-JP" altLang="en-US" sz="2000" kern="100" dirty="0">
                  <a:solidFill>
                    <a:prstClr val="black"/>
                  </a:solidFill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8" name="下矢印 27">
              <a:extLst>
                <a:ext uri="{FF2B5EF4-FFF2-40B4-BE49-F238E27FC236}">
                  <a16:creationId xmlns:a16="http://schemas.microsoft.com/office/drawing/2014/main" id="{B116E255-DC69-28CD-5951-08212D33D281}"/>
                </a:ext>
              </a:extLst>
            </p:cNvPr>
            <p:cNvSpPr/>
            <p:nvPr/>
          </p:nvSpPr>
          <p:spPr>
            <a:xfrm>
              <a:off x="3967555" y="5130940"/>
              <a:ext cx="1612557" cy="149882"/>
            </a:xfrm>
            <a:prstGeom prst="downArrow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kumimoji="0" lang="ja-JP" altLang="en-US" kern="0">
                <a:solidFill>
                  <a:sysClr val="windowText" lastClr="000000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40" name="スライド番号プレースホルダー 39">
            <a:extLst>
              <a:ext uri="{FF2B5EF4-FFF2-40B4-BE49-F238E27FC236}">
                <a16:creationId xmlns:a16="http://schemas.microsoft.com/office/drawing/2014/main" id="{B1BB8FE7-554B-0908-C493-784BDD5C4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20666" y="6359968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D2D8002D-B5B0-4BAC-B1F6-782DDCCE6D9C}" type="slidenum">
              <a:rPr lang="ja-JP" altLang="en-US" sz="1600" b="1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pPr/>
              <a:t>9</a:t>
            </a:fld>
            <a:endParaRPr lang="ja-JP" altLang="en-US" sz="1600" b="1" dirty="0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7109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84033c2b-00f7-40c7-8f48-15b44c4f841c}" enabled="1" method="Privileged" siteId="{615d96c1-231f-40d5-b2ef-46a3c20be1f2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7876</TotalTime>
  <Words>3067</Words>
  <Application>Microsoft Office PowerPoint</Application>
  <PresentationFormat>ワイド画面</PresentationFormat>
  <Paragraphs>442</Paragraphs>
  <Slides>35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35</vt:i4>
      </vt:variant>
    </vt:vector>
  </HeadingPairs>
  <TitlesOfParts>
    <vt:vector size="49" baseType="lpstr">
      <vt:lpstr>HGS創英角ﾎﾟｯﾌﾟ体</vt:lpstr>
      <vt:lpstr>ＭＳ 明朝</vt:lpstr>
      <vt:lpstr>Meiryo</vt:lpstr>
      <vt:lpstr>游ゴシック</vt:lpstr>
      <vt:lpstr>游ゴシック Light</vt:lpstr>
      <vt:lpstr>Arial</vt:lpstr>
      <vt:lpstr>Arial Narrow</vt:lpstr>
      <vt:lpstr>Bahnschrift SemiBold Condensed</vt:lpstr>
      <vt:lpstr>Calibri</vt:lpstr>
      <vt:lpstr>Century</vt:lpstr>
      <vt:lpstr>Comic Sans MS</vt:lpstr>
      <vt:lpstr>Times New Roman</vt:lpstr>
      <vt:lpstr>Office テーマ</vt:lpstr>
      <vt:lpstr>1_Office テーマ</vt:lpstr>
      <vt:lpstr>Lecture 2: Illegal connection हरूलाई नियन्त्रण गर्नुको महत्त्व, Illegal connection हरू घटाउने उपायहरूको परिचय</vt:lpstr>
      <vt:lpstr>आजको प्रस्तुतिका सामग्री:</vt:lpstr>
      <vt:lpstr>भाग 1: निरीक्षण योजना</vt:lpstr>
      <vt:lpstr>3. Illegal Connection का प्रतिरोधि उपायहरूको निरीक्षण योजनाको विवरण</vt:lpstr>
      <vt:lpstr>PowerPoint プレゼンテーション</vt:lpstr>
      <vt:lpstr>3. Illegal Connection का प्रतिरोधि उपायहरूको निरीक्षण योजनाको विवरण</vt:lpstr>
      <vt:lpstr>3. Illegal Connection का प्रतिरोधि उपायहरूको निरीक्षण योजनाको विवरण</vt:lpstr>
      <vt:lpstr>भाग 2　 प्राविधिक निरीक्षण</vt:lpstr>
      <vt:lpstr>2. प्राविधिक निरीक्षण योजनाको रूपरेखा: फ्लो चार्टमा</vt:lpstr>
      <vt:lpstr>3. Illegal Connection का प्रतिरोधि उपायहरूको प्राविधिक निरीक्षण योजनाको विवरण</vt:lpstr>
      <vt:lpstr>PowerPoint プレゼンテーション</vt:lpstr>
      <vt:lpstr>3. Illegal Connection का प्रतिरोधि उपायहरूको प्राविधिक निरीक्षण योजनाको विवरण</vt:lpstr>
      <vt:lpstr>3. Illegal Connection का प्रतिरोधि उपायहरूको प्राविधिक निरीक्षण योजनाको विवरण</vt:lpstr>
      <vt:lpstr>3. Illegal Connection का प्रतिरोधि उपायहरूको प्राविधिक निरीक्षण योजनाको विवरण</vt:lpstr>
      <vt:lpstr>ग्राहकको मिटरको use tolerance</vt:lpstr>
      <vt:lpstr>यदि फरक मानक भन्दा माथि छ,…</vt:lpstr>
      <vt:lpstr>(6) धारा बाइ-पास चेक: फ्लो चार्टमा</vt:lpstr>
      <vt:lpstr>PowerPoint プレゼンテーション</vt:lpstr>
      <vt:lpstr>3. Illegal Connection का प्रतिरोधि उपायहरूको प्राविधिक निरीक्षण योजनाको विवरण</vt:lpstr>
      <vt:lpstr>(6) पानी ट्यांकमा बाइ-पास चेक: फ्लो चार्टमा </vt:lpstr>
      <vt:lpstr>(7)  भित्र जाँच गर्न पानी मिटर खोल्ने (प्लास्टिक मीटरको मामलामा)</vt:lpstr>
      <vt:lpstr>(8)  मिटर र सर्विस पाइप वरिपरि खन्ने</vt:lpstr>
      <vt:lpstr>(9)  वितरण पाइपबाट direct connection (पाइप) खोज्नुहोस्</vt:lpstr>
      <vt:lpstr>Hitting sound method</vt:lpstr>
      <vt:lpstr>सन्दर्भ: मिटरको सही स्थापना</vt:lpstr>
      <vt:lpstr>मिटरको उचित साइज प्रयोग</vt:lpstr>
      <vt:lpstr>भाग 3      वैधीकरण प्रक्रिया</vt:lpstr>
      <vt:lpstr>3. Illegal Connection का प्रतिरोधि उपायहरूको वैधीकरण प्रक्रियाहरूको विवरण। </vt:lpstr>
      <vt:lpstr>3. Illegal Connection का प्रतिरोधि उपायहरूको वैधीकरण प्रक्रियाहरूको विवरण। </vt:lpstr>
      <vt:lpstr>भाग 4     Q&amp;A तथा प्रयोगकर्ताहरूसँग वार्तालाप</vt:lpstr>
      <vt:lpstr>3. Illegal Connection का प्रतिरोधि उपायहरूको बेला प्रश्नोत्तर, र संचार को विवरण</vt:lpstr>
      <vt:lpstr>प्रश्नोत्तरको उदाहरण (तपाईं आफैले राम्रोसँग विचार गर्न जरुरी छ)</vt:lpstr>
      <vt:lpstr>3. Illegal Connection का प्रतिरोधि उपायहरूको बेला प्रश्नोत्तर, र संचार को विवरण</vt:lpstr>
      <vt:lpstr>3. Illegal Connection का प्रतिरोधि उपायहरूको बेला प्रश्नोत्तर, र संचार को विवरण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NRW commercial losses and the countermeasures, commercial loss prevention plan</dc:title>
  <dc:creator>岩田 大三</dc:creator>
  <cp:lastModifiedBy>Koji NAITO</cp:lastModifiedBy>
  <cp:revision>241</cp:revision>
  <cp:lastPrinted>2022-12-19T09:25:37Z</cp:lastPrinted>
  <dcterms:created xsi:type="dcterms:W3CDTF">2022-05-25T04:54:28Z</dcterms:created>
  <dcterms:modified xsi:type="dcterms:W3CDTF">2025-03-05T07:35:52Z</dcterms:modified>
</cp:coreProperties>
</file>